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7" r:id="rId2"/>
    <p:sldId id="256" r:id="rId3"/>
    <p:sldId id="257" r:id="rId4"/>
    <p:sldId id="260" r:id="rId5"/>
    <p:sldId id="261" r:id="rId6"/>
    <p:sldId id="263" r:id="rId7"/>
    <p:sldId id="264" r:id="rId8"/>
    <p:sldId id="265" r:id="rId9"/>
    <p:sldId id="327" r:id="rId10"/>
    <p:sldId id="278" r:id="rId11"/>
    <p:sldId id="325" r:id="rId12"/>
    <p:sldId id="326" r:id="rId13"/>
    <p:sldId id="281" r:id="rId14"/>
    <p:sldId id="292" r:id="rId15"/>
    <p:sldId id="282" r:id="rId16"/>
    <p:sldId id="280" r:id="rId17"/>
    <p:sldId id="279" r:id="rId18"/>
    <p:sldId id="284" r:id="rId19"/>
    <p:sldId id="322" r:id="rId20"/>
    <p:sldId id="283" r:id="rId21"/>
    <p:sldId id="285" r:id="rId22"/>
    <p:sldId id="286" r:id="rId23"/>
    <p:sldId id="287" r:id="rId24"/>
    <p:sldId id="288" r:id="rId25"/>
    <p:sldId id="293" r:id="rId26"/>
    <p:sldId id="295" r:id="rId27"/>
    <p:sldId id="291" r:id="rId28"/>
    <p:sldId id="294" r:id="rId29"/>
    <p:sldId id="296" r:id="rId30"/>
    <p:sldId id="321" r:id="rId31"/>
    <p:sldId id="289" r:id="rId32"/>
    <p:sldId id="290" r:id="rId33"/>
    <p:sldId id="297" r:id="rId34"/>
    <p:sldId id="298" r:id="rId35"/>
    <p:sldId id="299" r:id="rId36"/>
    <p:sldId id="300" r:id="rId37"/>
    <p:sldId id="301" r:id="rId38"/>
    <p:sldId id="302" r:id="rId39"/>
    <p:sldId id="309" r:id="rId40"/>
    <p:sldId id="306" r:id="rId41"/>
    <p:sldId id="313" r:id="rId42"/>
    <p:sldId id="312" r:id="rId43"/>
    <p:sldId id="311" r:id="rId44"/>
    <p:sldId id="314" r:id="rId45"/>
    <p:sldId id="307" r:id="rId46"/>
    <p:sldId id="324" r:id="rId47"/>
    <p:sldId id="316" r:id="rId48"/>
    <p:sldId id="317" r:id="rId49"/>
    <p:sldId id="308" r:id="rId50"/>
    <p:sldId id="323" r:id="rId51"/>
    <p:sldId id="305" r:id="rId52"/>
    <p:sldId id="303" r:id="rId53"/>
    <p:sldId id="310" r:id="rId54"/>
    <p:sldId id="318" r:id="rId55"/>
    <p:sldId id="304" r:id="rId56"/>
    <p:sldId id="319" r:id="rId57"/>
    <p:sldId id="315" r:id="rId58"/>
    <p:sldId id="320" r:id="rId5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72" autoAdjust="0"/>
    <p:restoredTop sz="94660"/>
  </p:normalViewPr>
  <p:slideViewPr>
    <p:cSldViewPr snapToGrid="0">
      <p:cViewPr>
        <p:scale>
          <a:sx n="37" d="100"/>
          <a:sy n="37" d="100"/>
        </p:scale>
        <p:origin x="370" y="259"/>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B3EEAA-D8B7-D7E8-DE52-BC75FE010B52}"/>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4471C7FA-16FF-E944-BDBF-EED86FE7386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B0E003F1-440F-6AD7-9B9C-574FA1E315ED}"/>
              </a:ext>
            </a:extLst>
          </p:cNvPr>
          <p:cNvSpPr>
            <a:spLocks noGrp="1"/>
          </p:cNvSpPr>
          <p:nvPr>
            <p:ph type="dt" sz="half" idx="10"/>
          </p:nvPr>
        </p:nvSpPr>
        <p:spPr/>
        <p:txBody>
          <a:bodyPr/>
          <a:lstStyle/>
          <a:p>
            <a:fld id="{91887FED-5EDA-4FEF-8D1F-D2CE5B52CAFE}" type="datetimeFigureOut">
              <a:rPr lang="en-GB" smtClean="0"/>
              <a:t>28/03/2026</a:t>
            </a:fld>
            <a:endParaRPr lang="en-GB"/>
          </a:p>
        </p:txBody>
      </p:sp>
      <p:sp>
        <p:nvSpPr>
          <p:cNvPr id="5" name="Footer Placeholder 4">
            <a:extLst>
              <a:ext uri="{FF2B5EF4-FFF2-40B4-BE49-F238E27FC236}">
                <a16:creationId xmlns:a16="http://schemas.microsoft.com/office/drawing/2014/main" id="{223DE6DB-89A0-0F1F-4AB2-42D78738564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91F8196-0C25-A454-2CA6-3CAD008A2D77}"/>
              </a:ext>
            </a:extLst>
          </p:cNvPr>
          <p:cNvSpPr>
            <a:spLocks noGrp="1"/>
          </p:cNvSpPr>
          <p:nvPr>
            <p:ph type="sldNum" sz="quarter" idx="12"/>
          </p:nvPr>
        </p:nvSpPr>
        <p:spPr/>
        <p:txBody>
          <a:bodyPr/>
          <a:lstStyle/>
          <a:p>
            <a:fld id="{7FDE4CAA-ABBC-4E37-8FED-D18BAACCCB98}" type="slidenum">
              <a:rPr lang="en-GB" smtClean="0"/>
              <a:t>‹#›</a:t>
            </a:fld>
            <a:endParaRPr lang="en-GB"/>
          </a:p>
        </p:txBody>
      </p:sp>
    </p:spTree>
    <p:extLst>
      <p:ext uri="{BB962C8B-B14F-4D97-AF65-F5344CB8AC3E}">
        <p14:creationId xmlns:p14="http://schemas.microsoft.com/office/powerpoint/2010/main" val="1380246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246E62-B627-B2A9-A139-105D5DBB35C5}"/>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BA742E05-E106-DC84-260E-6F85CD80E4E5}"/>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0FABE0A7-0F53-C52A-3F00-5481550DF2DC}"/>
              </a:ext>
            </a:extLst>
          </p:cNvPr>
          <p:cNvSpPr>
            <a:spLocks noGrp="1"/>
          </p:cNvSpPr>
          <p:nvPr>
            <p:ph type="dt" sz="half" idx="10"/>
          </p:nvPr>
        </p:nvSpPr>
        <p:spPr/>
        <p:txBody>
          <a:bodyPr/>
          <a:lstStyle/>
          <a:p>
            <a:fld id="{91887FED-5EDA-4FEF-8D1F-D2CE5B52CAFE}" type="datetimeFigureOut">
              <a:rPr lang="en-GB" smtClean="0"/>
              <a:t>28/03/2026</a:t>
            </a:fld>
            <a:endParaRPr lang="en-GB"/>
          </a:p>
        </p:txBody>
      </p:sp>
      <p:sp>
        <p:nvSpPr>
          <p:cNvPr id="5" name="Footer Placeholder 4">
            <a:extLst>
              <a:ext uri="{FF2B5EF4-FFF2-40B4-BE49-F238E27FC236}">
                <a16:creationId xmlns:a16="http://schemas.microsoft.com/office/drawing/2014/main" id="{72EF7241-8D6B-3CFA-5DAB-3C873291C83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4166A53-2FB5-E01D-A65A-CFF8246009FB}"/>
              </a:ext>
            </a:extLst>
          </p:cNvPr>
          <p:cNvSpPr>
            <a:spLocks noGrp="1"/>
          </p:cNvSpPr>
          <p:nvPr>
            <p:ph type="sldNum" sz="quarter" idx="12"/>
          </p:nvPr>
        </p:nvSpPr>
        <p:spPr/>
        <p:txBody>
          <a:bodyPr/>
          <a:lstStyle/>
          <a:p>
            <a:fld id="{7FDE4CAA-ABBC-4E37-8FED-D18BAACCCB98}" type="slidenum">
              <a:rPr lang="en-GB" smtClean="0"/>
              <a:t>‹#›</a:t>
            </a:fld>
            <a:endParaRPr lang="en-GB"/>
          </a:p>
        </p:txBody>
      </p:sp>
    </p:spTree>
    <p:extLst>
      <p:ext uri="{BB962C8B-B14F-4D97-AF65-F5344CB8AC3E}">
        <p14:creationId xmlns:p14="http://schemas.microsoft.com/office/powerpoint/2010/main" val="8265618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9E3C55F-AEE6-8657-02D1-2642F7CFFEC7}"/>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01743EF3-A22E-645E-3D21-C86A85366677}"/>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590486C6-5054-3947-8C72-6CE8EDA4DF0B}"/>
              </a:ext>
            </a:extLst>
          </p:cNvPr>
          <p:cNvSpPr>
            <a:spLocks noGrp="1"/>
          </p:cNvSpPr>
          <p:nvPr>
            <p:ph type="dt" sz="half" idx="10"/>
          </p:nvPr>
        </p:nvSpPr>
        <p:spPr/>
        <p:txBody>
          <a:bodyPr/>
          <a:lstStyle/>
          <a:p>
            <a:fld id="{91887FED-5EDA-4FEF-8D1F-D2CE5B52CAFE}" type="datetimeFigureOut">
              <a:rPr lang="en-GB" smtClean="0"/>
              <a:t>28/03/2026</a:t>
            </a:fld>
            <a:endParaRPr lang="en-GB"/>
          </a:p>
        </p:txBody>
      </p:sp>
      <p:sp>
        <p:nvSpPr>
          <p:cNvPr id="5" name="Footer Placeholder 4">
            <a:extLst>
              <a:ext uri="{FF2B5EF4-FFF2-40B4-BE49-F238E27FC236}">
                <a16:creationId xmlns:a16="http://schemas.microsoft.com/office/drawing/2014/main" id="{0E95E906-9BB2-DEE5-DA56-EF13ADAD9D9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091AEA3-991E-5C08-4DED-EE83CB11B38A}"/>
              </a:ext>
            </a:extLst>
          </p:cNvPr>
          <p:cNvSpPr>
            <a:spLocks noGrp="1"/>
          </p:cNvSpPr>
          <p:nvPr>
            <p:ph type="sldNum" sz="quarter" idx="12"/>
          </p:nvPr>
        </p:nvSpPr>
        <p:spPr/>
        <p:txBody>
          <a:bodyPr/>
          <a:lstStyle/>
          <a:p>
            <a:fld id="{7FDE4CAA-ABBC-4E37-8FED-D18BAACCCB98}" type="slidenum">
              <a:rPr lang="en-GB" smtClean="0"/>
              <a:t>‹#›</a:t>
            </a:fld>
            <a:endParaRPr lang="en-GB"/>
          </a:p>
        </p:txBody>
      </p:sp>
    </p:spTree>
    <p:extLst>
      <p:ext uri="{BB962C8B-B14F-4D97-AF65-F5344CB8AC3E}">
        <p14:creationId xmlns:p14="http://schemas.microsoft.com/office/powerpoint/2010/main" val="16390425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CFD7D1-2B9F-2D73-CC90-FE386E89F2D7}"/>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3ADEAC06-C4D5-8AEA-2C4A-9AAD60DA28D9}"/>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CD800159-FCE5-69E3-A303-A9E86CAA1FF2}"/>
              </a:ext>
            </a:extLst>
          </p:cNvPr>
          <p:cNvSpPr>
            <a:spLocks noGrp="1"/>
          </p:cNvSpPr>
          <p:nvPr>
            <p:ph type="dt" sz="half" idx="10"/>
          </p:nvPr>
        </p:nvSpPr>
        <p:spPr/>
        <p:txBody>
          <a:bodyPr/>
          <a:lstStyle/>
          <a:p>
            <a:fld id="{91887FED-5EDA-4FEF-8D1F-D2CE5B52CAFE}" type="datetimeFigureOut">
              <a:rPr lang="en-GB" smtClean="0"/>
              <a:t>28/03/2026</a:t>
            </a:fld>
            <a:endParaRPr lang="en-GB"/>
          </a:p>
        </p:txBody>
      </p:sp>
      <p:sp>
        <p:nvSpPr>
          <p:cNvPr id="5" name="Footer Placeholder 4">
            <a:extLst>
              <a:ext uri="{FF2B5EF4-FFF2-40B4-BE49-F238E27FC236}">
                <a16:creationId xmlns:a16="http://schemas.microsoft.com/office/drawing/2014/main" id="{7499DCF6-50A2-F37E-73F5-F3F0E0E07D9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3DD6C1A-2296-0C35-4530-56316181BCF1}"/>
              </a:ext>
            </a:extLst>
          </p:cNvPr>
          <p:cNvSpPr>
            <a:spLocks noGrp="1"/>
          </p:cNvSpPr>
          <p:nvPr>
            <p:ph type="sldNum" sz="quarter" idx="12"/>
          </p:nvPr>
        </p:nvSpPr>
        <p:spPr/>
        <p:txBody>
          <a:bodyPr/>
          <a:lstStyle/>
          <a:p>
            <a:fld id="{7FDE4CAA-ABBC-4E37-8FED-D18BAACCCB98}" type="slidenum">
              <a:rPr lang="en-GB" smtClean="0"/>
              <a:t>‹#›</a:t>
            </a:fld>
            <a:endParaRPr lang="en-GB"/>
          </a:p>
        </p:txBody>
      </p:sp>
    </p:spTree>
    <p:extLst>
      <p:ext uri="{BB962C8B-B14F-4D97-AF65-F5344CB8AC3E}">
        <p14:creationId xmlns:p14="http://schemas.microsoft.com/office/powerpoint/2010/main" val="41053946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334DE6-8E9F-F3CD-95A8-BD0F6CF2A7F8}"/>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9D37B0A9-46AB-32F1-0C7D-60802F04612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8ECC714F-D7A1-34B2-A45A-ACC49BFAB42B}"/>
              </a:ext>
            </a:extLst>
          </p:cNvPr>
          <p:cNvSpPr>
            <a:spLocks noGrp="1"/>
          </p:cNvSpPr>
          <p:nvPr>
            <p:ph type="dt" sz="half" idx="10"/>
          </p:nvPr>
        </p:nvSpPr>
        <p:spPr/>
        <p:txBody>
          <a:bodyPr/>
          <a:lstStyle/>
          <a:p>
            <a:fld id="{91887FED-5EDA-4FEF-8D1F-D2CE5B52CAFE}" type="datetimeFigureOut">
              <a:rPr lang="en-GB" smtClean="0"/>
              <a:t>28/03/2026</a:t>
            </a:fld>
            <a:endParaRPr lang="en-GB"/>
          </a:p>
        </p:txBody>
      </p:sp>
      <p:sp>
        <p:nvSpPr>
          <p:cNvPr id="5" name="Footer Placeholder 4">
            <a:extLst>
              <a:ext uri="{FF2B5EF4-FFF2-40B4-BE49-F238E27FC236}">
                <a16:creationId xmlns:a16="http://schemas.microsoft.com/office/drawing/2014/main" id="{B9622798-EEB2-D707-07AC-04D2BAACFBA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F77341A-B78C-D78C-79B4-C10458AD68D1}"/>
              </a:ext>
            </a:extLst>
          </p:cNvPr>
          <p:cNvSpPr>
            <a:spLocks noGrp="1"/>
          </p:cNvSpPr>
          <p:nvPr>
            <p:ph type="sldNum" sz="quarter" idx="12"/>
          </p:nvPr>
        </p:nvSpPr>
        <p:spPr/>
        <p:txBody>
          <a:bodyPr/>
          <a:lstStyle/>
          <a:p>
            <a:fld id="{7FDE4CAA-ABBC-4E37-8FED-D18BAACCCB98}" type="slidenum">
              <a:rPr lang="en-GB" smtClean="0"/>
              <a:t>‹#›</a:t>
            </a:fld>
            <a:endParaRPr lang="en-GB"/>
          </a:p>
        </p:txBody>
      </p:sp>
    </p:spTree>
    <p:extLst>
      <p:ext uri="{BB962C8B-B14F-4D97-AF65-F5344CB8AC3E}">
        <p14:creationId xmlns:p14="http://schemas.microsoft.com/office/powerpoint/2010/main" val="3577511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EB7CCB-BC5F-6C78-1E1D-5FD7598B7E3F}"/>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5DE9EB4E-1E8F-CC91-FDE2-862B8AD35AC6}"/>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9E937577-D255-A7A9-DD1A-840263602D0E}"/>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3881BF0F-3163-D8DC-987C-619E4DE960A6}"/>
              </a:ext>
            </a:extLst>
          </p:cNvPr>
          <p:cNvSpPr>
            <a:spLocks noGrp="1"/>
          </p:cNvSpPr>
          <p:nvPr>
            <p:ph type="dt" sz="half" idx="10"/>
          </p:nvPr>
        </p:nvSpPr>
        <p:spPr/>
        <p:txBody>
          <a:bodyPr/>
          <a:lstStyle/>
          <a:p>
            <a:fld id="{91887FED-5EDA-4FEF-8D1F-D2CE5B52CAFE}" type="datetimeFigureOut">
              <a:rPr lang="en-GB" smtClean="0"/>
              <a:t>28/03/2026</a:t>
            </a:fld>
            <a:endParaRPr lang="en-GB"/>
          </a:p>
        </p:txBody>
      </p:sp>
      <p:sp>
        <p:nvSpPr>
          <p:cNvPr id="6" name="Footer Placeholder 5">
            <a:extLst>
              <a:ext uri="{FF2B5EF4-FFF2-40B4-BE49-F238E27FC236}">
                <a16:creationId xmlns:a16="http://schemas.microsoft.com/office/drawing/2014/main" id="{EAF98702-B4AA-185D-0F08-7F948D23032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F13D4E1-A3A6-17CA-23A4-64ACD3397202}"/>
              </a:ext>
            </a:extLst>
          </p:cNvPr>
          <p:cNvSpPr>
            <a:spLocks noGrp="1"/>
          </p:cNvSpPr>
          <p:nvPr>
            <p:ph type="sldNum" sz="quarter" idx="12"/>
          </p:nvPr>
        </p:nvSpPr>
        <p:spPr/>
        <p:txBody>
          <a:bodyPr/>
          <a:lstStyle/>
          <a:p>
            <a:fld id="{7FDE4CAA-ABBC-4E37-8FED-D18BAACCCB98}" type="slidenum">
              <a:rPr lang="en-GB" smtClean="0"/>
              <a:t>‹#›</a:t>
            </a:fld>
            <a:endParaRPr lang="en-GB"/>
          </a:p>
        </p:txBody>
      </p:sp>
    </p:spTree>
    <p:extLst>
      <p:ext uri="{BB962C8B-B14F-4D97-AF65-F5344CB8AC3E}">
        <p14:creationId xmlns:p14="http://schemas.microsoft.com/office/powerpoint/2010/main" val="8601120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21BFF2-8CC3-1564-748B-FDAFFF80B6F8}"/>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473A4E5C-686B-B76B-0ECB-5F7ECAC40D4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09D5071E-0126-739C-703C-EA16A7D0D3B1}"/>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CAD21F8F-6BE8-E9AE-F355-68E73B08B91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978337C2-705E-73C5-42DD-F74B98CBA191}"/>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61427FC3-69D8-EF50-247E-5DC3E3B66015}"/>
              </a:ext>
            </a:extLst>
          </p:cNvPr>
          <p:cNvSpPr>
            <a:spLocks noGrp="1"/>
          </p:cNvSpPr>
          <p:nvPr>
            <p:ph type="dt" sz="half" idx="10"/>
          </p:nvPr>
        </p:nvSpPr>
        <p:spPr/>
        <p:txBody>
          <a:bodyPr/>
          <a:lstStyle/>
          <a:p>
            <a:fld id="{91887FED-5EDA-4FEF-8D1F-D2CE5B52CAFE}" type="datetimeFigureOut">
              <a:rPr lang="en-GB" smtClean="0"/>
              <a:t>28/03/2026</a:t>
            </a:fld>
            <a:endParaRPr lang="en-GB"/>
          </a:p>
        </p:txBody>
      </p:sp>
      <p:sp>
        <p:nvSpPr>
          <p:cNvPr id="8" name="Footer Placeholder 7">
            <a:extLst>
              <a:ext uri="{FF2B5EF4-FFF2-40B4-BE49-F238E27FC236}">
                <a16:creationId xmlns:a16="http://schemas.microsoft.com/office/drawing/2014/main" id="{BDA90544-708E-9B3B-19E3-8A8D77837947}"/>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A4E5AEE0-4959-1010-25F0-D0E85A1177D5}"/>
              </a:ext>
            </a:extLst>
          </p:cNvPr>
          <p:cNvSpPr>
            <a:spLocks noGrp="1"/>
          </p:cNvSpPr>
          <p:nvPr>
            <p:ph type="sldNum" sz="quarter" idx="12"/>
          </p:nvPr>
        </p:nvSpPr>
        <p:spPr/>
        <p:txBody>
          <a:bodyPr/>
          <a:lstStyle/>
          <a:p>
            <a:fld id="{7FDE4CAA-ABBC-4E37-8FED-D18BAACCCB98}" type="slidenum">
              <a:rPr lang="en-GB" smtClean="0"/>
              <a:t>‹#›</a:t>
            </a:fld>
            <a:endParaRPr lang="en-GB"/>
          </a:p>
        </p:txBody>
      </p:sp>
    </p:spTree>
    <p:extLst>
      <p:ext uri="{BB962C8B-B14F-4D97-AF65-F5344CB8AC3E}">
        <p14:creationId xmlns:p14="http://schemas.microsoft.com/office/powerpoint/2010/main" val="16085395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F30378-45FA-8D7D-B311-D5FF1F6F84EA}"/>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2AF53B6F-9EF4-AAA7-FE86-332BE7DC42D9}"/>
              </a:ext>
            </a:extLst>
          </p:cNvPr>
          <p:cNvSpPr>
            <a:spLocks noGrp="1"/>
          </p:cNvSpPr>
          <p:nvPr>
            <p:ph type="dt" sz="half" idx="10"/>
          </p:nvPr>
        </p:nvSpPr>
        <p:spPr/>
        <p:txBody>
          <a:bodyPr/>
          <a:lstStyle/>
          <a:p>
            <a:fld id="{91887FED-5EDA-4FEF-8D1F-D2CE5B52CAFE}" type="datetimeFigureOut">
              <a:rPr lang="en-GB" smtClean="0"/>
              <a:t>28/03/2026</a:t>
            </a:fld>
            <a:endParaRPr lang="en-GB"/>
          </a:p>
        </p:txBody>
      </p:sp>
      <p:sp>
        <p:nvSpPr>
          <p:cNvPr id="4" name="Footer Placeholder 3">
            <a:extLst>
              <a:ext uri="{FF2B5EF4-FFF2-40B4-BE49-F238E27FC236}">
                <a16:creationId xmlns:a16="http://schemas.microsoft.com/office/drawing/2014/main" id="{8A2D6E63-8436-8883-B4A8-1F7DB524272F}"/>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F2811F57-BBA1-7ECE-842E-77DCC5CD921F}"/>
              </a:ext>
            </a:extLst>
          </p:cNvPr>
          <p:cNvSpPr>
            <a:spLocks noGrp="1"/>
          </p:cNvSpPr>
          <p:nvPr>
            <p:ph type="sldNum" sz="quarter" idx="12"/>
          </p:nvPr>
        </p:nvSpPr>
        <p:spPr/>
        <p:txBody>
          <a:bodyPr/>
          <a:lstStyle/>
          <a:p>
            <a:fld id="{7FDE4CAA-ABBC-4E37-8FED-D18BAACCCB98}" type="slidenum">
              <a:rPr lang="en-GB" smtClean="0"/>
              <a:t>‹#›</a:t>
            </a:fld>
            <a:endParaRPr lang="en-GB"/>
          </a:p>
        </p:txBody>
      </p:sp>
    </p:spTree>
    <p:extLst>
      <p:ext uri="{BB962C8B-B14F-4D97-AF65-F5344CB8AC3E}">
        <p14:creationId xmlns:p14="http://schemas.microsoft.com/office/powerpoint/2010/main" val="37686293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83BA97B-4327-CF7D-40DB-9780C89BE84C}"/>
              </a:ext>
            </a:extLst>
          </p:cNvPr>
          <p:cNvSpPr>
            <a:spLocks noGrp="1"/>
          </p:cNvSpPr>
          <p:nvPr>
            <p:ph type="dt" sz="half" idx="10"/>
          </p:nvPr>
        </p:nvSpPr>
        <p:spPr/>
        <p:txBody>
          <a:bodyPr/>
          <a:lstStyle/>
          <a:p>
            <a:fld id="{91887FED-5EDA-4FEF-8D1F-D2CE5B52CAFE}" type="datetimeFigureOut">
              <a:rPr lang="en-GB" smtClean="0"/>
              <a:t>28/03/2026</a:t>
            </a:fld>
            <a:endParaRPr lang="en-GB"/>
          </a:p>
        </p:txBody>
      </p:sp>
      <p:sp>
        <p:nvSpPr>
          <p:cNvPr id="3" name="Footer Placeholder 2">
            <a:extLst>
              <a:ext uri="{FF2B5EF4-FFF2-40B4-BE49-F238E27FC236}">
                <a16:creationId xmlns:a16="http://schemas.microsoft.com/office/drawing/2014/main" id="{6C2B822E-E262-F838-E179-020CEE96EA83}"/>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DA731786-9F3D-C44C-33A2-37E865B0C489}"/>
              </a:ext>
            </a:extLst>
          </p:cNvPr>
          <p:cNvSpPr>
            <a:spLocks noGrp="1"/>
          </p:cNvSpPr>
          <p:nvPr>
            <p:ph type="sldNum" sz="quarter" idx="12"/>
          </p:nvPr>
        </p:nvSpPr>
        <p:spPr/>
        <p:txBody>
          <a:bodyPr/>
          <a:lstStyle/>
          <a:p>
            <a:fld id="{7FDE4CAA-ABBC-4E37-8FED-D18BAACCCB98}" type="slidenum">
              <a:rPr lang="en-GB" smtClean="0"/>
              <a:t>‹#›</a:t>
            </a:fld>
            <a:endParaRPr lang="en-GB"/>
          </a:p>
        </p:txBody>
      </p:sp>
    </p:spTree>
    <p:extLst>
      <p:ext uri="{BB962C8B-B14F-4D97-AF65-F5344CB8AC3E}">
        <p14:creationId xmlns:p14="http://schemas.microsoft.com/office/powerpoint/2010/main" val="34147343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978A57-513F-E46E-33F3-38675601A7C1}"/>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8B9E5D7A-273C-ECC4-3CE5-0D897EFF258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4CD898A3-E9F7-E380-47EB-62383BDDCD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B8BCEE64-3469-EF54-E5D9-81385F645C7F}"/>
              </a:ext>
            </a:extLst>
          </p:cNvPr>
          <p:cNvSpPr>
            <a:spLocks noGrp="1"/>
          </p:cNvSpPr>
          <p:nvPr>
            <p:ph type="dt" sz="half" idx="10"/>
          </p:nvPr>
        </p:nvSpPr>
        <p:spPr/>
        <p:txBody>
          <a:bodyPr/>
          <a:lstStyle/>
          <a:p>
            <a:fld id="{91887FED-5EDA-4FEF-8D1F-D2CE5B52CAFE}" type="datetimeFigureOut">
              <a:rPr lang="en-GB" smtClean="0"/>
              <a:t>28/03/2026</a:t>
            </a:fld>
            <a:endParaRPr lang="en-GB"/>
          </a:p>
        </p:txBody>
      </p:sp>
      <p:sp>
        <p:nvSpPr>
          <p:cNvPr id="6" name="Footer Placeholder 5">
            <a:extLst>
              <a:ext uri="{FF2B5EF4-FFF2-40B4-BE49-F238E27FC236}">
                <a16:creationId xmlns:a16="http://schemas.microsoft.com/office/drawing/2014/main" id="{AC8BB291-28DD-95D8-58A2-AD0E84303D6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CAD031F-4B77-D12B-A65E-805D22E8AE80}"/>
              </a:ext>
            </a:extLst>
          </p:cNvPr>
          <p:cNvSpPr>
            <a:spLocks noGrp="1"/>
          </p:cNvSpPr>
          <p:nvPr>
            <p:ph type="sldNum" sz="quarter" idx="12"/>
          </p:nvPr>
        </p:nvSpPr>
        <p:spPr/>
        <p:txBody>
          <a:bodyPr/>
          <a:lstStyle/>
          <a:p>
            <a:fld id="{7FDE4CAA-ABBC-4E37-8FED-D18BAACCCB98}" type="slidenum">
              <a:rPr lang="en-GB" smtClean="0"/>
              <a:t>‹#›</a:t>
            </a:fld>
            <a:endParaRPr lang="en-GB"/>
          </a:p>
        </p:txBody>
      </p:sp>
    </p:spTree>
    <p:extLst>
      <p:ext uri="{BB962C8B-B14F-4D97-AF65-F5344CB8AC3E}">
        <p14:creationId xmlns:p14="http://schemas.microsoft.com/office/powerpoint/2010/main" val="29875889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97E867-17DA-CB6D-9912-AB83797CAB2C}"/>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4BDF4A99-9E9E-6E8A-6B63-1D1281C47F6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B206E7DA-85F8-C4D4-DB60-ADC0D41988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5B310E10-E1E6-911D-898D-1BB83B8957DD}"/>
              </a:ext>
            </a:extLst>
          </p:cNvPr>
          <p:cNvSpPr>
            <a:spLocks noGrp="1"/>
          </p:cNvSpPr>
          <p:nvPr>
            <p:ph type="dt" sz="half" idx="10"/>
          </p:nvPr>
        </p:nvSpPr>
        <p:spPr/>
        <p:txBody>
          <a:bodyPr/>
          <a:lstStyle/>
          <a:p>
            <a:fld id="{91887FED-5EDA-4FEF-8D1F-D2CE5B52CAFE}" type="datetimeFigureOut">
              <a:rPr lang="en-GB" smtClean="0"/>
              <a:t>28/03/2026</a:t>
            </a:fld>
            <a:endParaRPr lang="en-GB"/>
          </a:p>
        </p:txBody>
      </p:sp>
      <p:sp>
        <p:nvSpPr>
          <p:cNvPr id="6" name="Footer Placeholder 5">
            <a:extLst>
              <a:ext uri="{FF2B5EF4-FFF2-40B4-BE49-F238E27FC236}">
                <a16:creationId xmlns:a16="http://schemas.microsoft.com/office/drawing/2014/main" id="{7FE4B43A-B703-FB69-2343-5087972B45E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AE1B858-3448-12C2-C829-10198E71FD8B}"/>
              </a:ext>
            </a:extLst>
          </p:cNvPr>
          <p:cNvSpPr>
            <a:spLocks noGrp="1"/>
          </p:cNvSpPr>
          <p:nvPr>
            <p:ph type="sldNum" sz="quarter" idx="12"/>
          </p:nvPr>
        </p:nvSpPr>
        <p:spPr/>
        <p:txBody>
          <a:bodyPr/>
          <a:lstStyle/>
          <a:p>
            <a:fld id="{7FDE4CAA-ABBC-4E37-8FED-D18BAACCCB98}" type="slidenum">
              <a:rPr lang="en-GB" smtClean="0"/>
              <a:t>‹#›</a:t>
            </a:fld>
            <a:endParaRPr lang="en-GB"/>
          </a:p>
        </p:txBody>
      </p:sp>
    </p:spTree>
    <p:extLst>
      <p:ext uri="{BB962C8B-B14F-4D97-AF65-F5344CB8AC3E}">
        <p14:creationId xmlns:p14="http://schemas.microsoft.com/office/powerpoint/2010/main" val="38946911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4BDCD4C-9EAB-BD46-E2DB-3C6614B13A9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430096FF-D91A-23D0-9086-30BCE97B6B9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3285DB65-BBAF-398D-DBB9-71FDACB53A2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1887FED-5EDA-4FEF-8D1F-D2CE5B52CAFE}" type="datetimeFigureOut">
              <a:rPr lang="en-GB" smtClean="0"/>
              <a:t>28/03/2026</a:t>
            </a:fld>
            <a:endParaRPr lang="en-GB"/>
          </a:p>
        </p:txBody>
      </p:sp>
      <p:sp>
        <p:nvSpPr>
          <p:cNvPr id="5" name="Footer Placeholder 4">
            <a:extLst>
              <a:ext uri="{FF2B5EF4-FFF2-40B4-BE49-F238E27FC236}">
                <a16:creationId xmlns:a16="http://schemas.microsoft.com/office/drawing/2014/main" id="{C7605925-1D11-1C43-425E-874550F8539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D5BD6DF5-73BA-E499-3AC7-1E36DE3EF85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FDE4CAA-ABBC-4E37-8FED-D18BAACCCB98}" type="slidenum">
              <a:rPr lang="en-GB" smtClean="0"/>
              <a:t>‹#›</a:t>
            </a:fld>
            <a:endParaRPr lang="en-GB"/>
          </a:p>
        </p:txBody>
      </p:sp>
    </p:spTree>
    <p:extLst>
      <p:ext uri="{BB962C8B-B14F-4D97-AF65-F5344CB8AC3E}">
        <p14:creationId xmlns:p14="http://schemas.microsoft.com/office/powerpoint/2010/main" val="11867145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A340A9-BBAF-804B-EFE9-7F93CD4FEC7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EA60F9-91F0-0AF9-437F-E1B0A33459CB}"/>
              </a:ext>
            </a:extLst>
          </p:cNvPr>
          <p:cNvSpPr>
            <a:spLocks noGrp="1"/>
          </p:cNvSpPr>
          <p:nvPr>
            <p:ph type="title"/>
          </p:nvPr>
        </p:nvSpPr>
        <p:spPr>
          <a:xfrm>
            <a:off x="838200" y="365126"/>
            <a:ext cx="10515600" cy="1325563"/>
          </a:xfrm>
        </p:spPr>
        <p:txBody>
          <a:bodyPr/>
          <a:lstStyle/>
          <a:p>
            <a:pPr algn="ctr"/>
            <a:r>
              <a:rPr lang="en-GB" dirty="0">
                <a:solidFill>
                  <a:schemeClr val="accent6">
                    <a:lumMod val="75000"/>
                  </a:schemeClr>
                </a:solidFill>
              </a:rPr>
              <a:t>Level 1 courses</a:t>
            </a:r>
          </a:p>
        </p:txBody>
      </p:sp>
      <p:sp>
        <p:nvSpPr>
          <p:cNvPr id="3" name="Content Placeholder 2">
            <a:extLst>
              <a:ext uri="{FF2B5EF4-FFF2-40B4-BE49-F238E27FC236}">
                <a16:creationId xmlns:a16="http://schemas.microsoft.com/office/drawing/2014/main" id="{8AF8F93D-7223-63F2-6BD8-AB58D32388C0}"/>
              </a:ext>
            </a:extLst>
          </p:cNvPr>
          <p:cNvSpPr>
            <a:spLocks noGrp="1"/>
          </p:cNvSpPr>
          <p:nvPr>
            <p:ph idx="1"/>
          </p:nvPr>
        </p:nvSpPr>
        <p:spPr/>
        <p:txBody>
          <a:bodyPr>
            <a:normAutofit/>
          </a:bodyPr>
          <a:lstStyle/>
          <a:p>
            <a:pPr marL="0" indent="0" algn="ctr">
              <a:buNone/>
            </a:pPr>
            <a:r>
              <a:rPr lang="en-GB" sz="8800" dirty="0">
                <a:solidFill>
                  <a:schemeClr val="accent6">
                    <a:lumMod val="75000"/>
                  </a:schemeClr>
                </a:solidFill>
              </a:rPr>
              <a:t>Animals</a:t>
            </a:r>
          </a:p>
        </p:txBody>
      </p:sp>
      <p:sp>
        <p:nvSpPr>
          <p:cNvPr id="7" name="Rectangle 6">
            <a:extLst>
              <a:ext uri="{FF2B5EF4-FFF2-40B4-BE49-F238E27FC236}">
                <a16:creationId xmlns:a16="http://schemas.microsoft.com/office/drawing/2014/main" id="{6F71163E-DC67-2D58-DEC3-B51900506DA7}"/>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pic>
        <p:nvPicPr>
          <p:cNvPr id="11" name="Picture 10">
            <a:extLst>
              <a:ext uri="{FF2B5EF4-FFF2-40B4-BE49-F238E27FC236}">
                <a16:creationId xmlns:a16="http://schemas.microsoft.com/office/drawing/2014/main" id="{FEDE3935-BC24-4CED-2CFB-B2C09BD744E4}"/>
              </a:ext>
            </a:extLst>
          </p:cNvPr>
          <p:cNvPicPr>
            <a:picLocks noChangeAspect="1"/>
          </p:cNvPicPr>
          <p:nvPr/>
        </p:nvPicPr>
        <p:blipFill>
          <a:blip r:embed="rId2"/>
          <a:srcRect b="5957"/>
          <a:stretch>
            <a:fillRect/>
          </a:stretch>
        </p:blipFill>
        <p:spPr>
          <a:xfrm>
            <a:off x="5179543" y="3511165"/>
            <a:ext cx="1832914" cy="2062322"/>
          </a:xfrm>
          <a:prstGeom prst="rect">
            <a:avLst/>
          </a:prstGeom>
        </p:spPr>
      </p:pic>
    </p:spTree>
    <p:extLst>
      <p:ext uri="{BB962C8B-B14F-4D97-AF65-F5344CB8AC3E}">
        <p14:creationId xmlns:p14="http://schemas.microsoft.com/office/powerpoint/2010/main" val="29772792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BD3D4F-A593-B2FB-F842-8E6C8CAFDE4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13AC984-7177-A458-E779-783EA4245972}"/>
              </a:ext>
            </a:extLst>
          </p:cNvPr>
          <p:cNvSpPr>
            <a:spLocks noGrp="1"/>
          </p:cNvSpPr>
          <p:nvPr>
            <p:ph type="title"/>
          </p:nvPr>
        </p:nvSpPr>
        <p:spPr>
          <a:xfrm>
            <a:off x="838200" y="365126"/>
            <a:ext cx="10515600" cy="1325563"/>
          </a:xfrm>
        </p:spPr>
        <p:txBody>
          <a:bodyPr/>
          <a:lstStyle/>
          <a:p>
            <a:pPr algn="ctr"/>
            <a:r>
              <a:rPr lang="en-GB" dirty="0">
                <a:solidFill>
                  <a:schemeClr val="accent6">
                    <a:lumMod val="75000"/>
                  </a:schemeClr>
                </a:solidFill>
              </a:rPr>
              <a:t>Level 2 courses</a:t>
            </a:r>
          </a:p>
        </p:txBody>
      </p:sp>
      <p:sp>
        <p:nvSpPr>
          <p:cNvPr id="3" name="Content Placeholder 2">
            <a:extLst>
              <a:ext uri="{FF2B5EF4-FFF2-40B4-BE49-F238E27FC236}">
                <a16:creationId xmlns:a16="http://schemas.microsoft.com/office/drawing/2014/main" id="{ACF8D5BF-E558-B21C-2658-2342CEFE8C5E}"/>
              </a:ext>
            </a:extLst>
          </p:cNvPr>
          <p:cNvSpPr>
            <a:spLocks noGrp="1"/>
          </p:cNvSpPr>
          <p:nvPr>
            <p:ph idx="1"/>
          </p:nvPr>
        </p:nvSpPr>
        <p:spPr/>
        <p:txBody>
          <a:bodyPr>
            <a:normAutofit/>
          </a:bodyPr>
          <a:lstStyle/>
          <a:p>
            <a:pPr marL="0" indent="0" algn="ctr">
              <a:buNone/>
            </a:pPr>
            <a:r>
              <a:rPr lang="en-GB" sz="8800" dirty="0">
                <a:solidFill>
                  <a:schemeClr val="accent6">
                    <a:lumMod val="75000"/>
                  </a:schemeClr>
                </a:solidFill>
              </a:rPr>
              <a:t>Animals</a:t>
            </a:r>
          </a:p>
        </p:txBody>
      </p:sp>
      <p:sp>
        <p:nvSpPr>
          <p:cNvPr id="7" name="Rectangle 6">
            <a:extLst>
              <a:ext uri="{FF2B5EF4-FFF2-40B4-BE49-F238E27FC236}">
                <a16:creationId xmlns:a16="http://schemas.microsoft.com/office/drawing/2014/main" id="{CA954452-E2CF-79AE-C4CD-DF0DE4F8E8B6}"/>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pic>
        <p:nvPicPr>
          <p:cNvPr id="11" name="Picture 10">
            <a:extLst>
              <a:ext uri="{FF2B5EF4-FFF2-40B4-BE49-F238E27FC236}">
                <a16:creationId xmlns:a16="http://schemas.microsoft.com/office/drawing/2014/main" id="{D01FB2CA-56F6-190F-AD84-222ED7A68825}"/>
              </a:ext>
            </a:extLst>
          </p:cNvPr>
          <p:cNvPicPr>
            <a:picLocks noChangeAspect="1"/>
          </p:cNvPicPr>
          <p:nvPr/>
        </p:nvPicPr>
        <p:blipFill>
          <a:blip r:embed="rId2"/>
          <a:srcRect b="5957"/>
          <a:stretch>
            <a:fillRect/>
          </a:stretch>
        </p:blipFill>
        <p:spPr>
          <a:xfrm>
            <a:off x="5179543" y="3511165"/>
            <a:ext cx="1832914" cy="2062322"/>
          </a:xfrm>
          <a:prstGeom prst="rect">
            <a:avLst/>
          </a:prstGeom>
        </p:spPr>
      </p:pic>
    </p:spTree>
    <p:extLst>
      <p:ext uri="{BB962C8B-B14F-4D97-AF65-F5344CB8AC3E}">
        <p14:creationId xmlns:p14="http://schemas.microsoft.com/office/powerpoint/2010/main" val="39975544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BCF30BAF-8ED5-8E83-6313-C4959FDF1036}"/>
              </a:ext>
            </a:extLst>
          </p:cNvPr>
          <p:cNvGraphicFramePr>
            <a:graphicFrameLocks noGrp="1"/>
          </p:cNvGraphicFramePr>
          <p:nvPr>
            <p:extLst>
              <p:ext uri="{D42A27DB-BD31-4B8C-83A1-F6EECF244321}">
                <p14:modId xmlns:p14="http://schemas.microsoft.com/office/powerpoint/2010/main" val="2202873406"/>
              </p:ext>
            </p:extLst>
          </p:nvPr>
        </p:nvGraphicFramePr>
        <p:xfrm>
          <a:off x="748145" y="1662545"/>
          <a:ext cx="9424556" cy="4449488"/>
        </p:xfrm>
        <a:graphic>
          <a:graphicData uri="http://schemas.openxmlformats.org/drawingml/2006/table">
            <a:tbl>
              <a:tblPr/>
              <a:tblGrid>
                <a:gridCol w="4712278">
                  <a:extLst>
                    <a:ext uri="{9D8B030D-6E8A-4147-A177-3AD203B41FA5}">
                      <a16:colId xmlns:a16="http://schemas.microsoft.com/office/drawing/2014/main" val="3141868571"/>
                    </a:ext>
                  </a:extLst>
                </a:gridCol>
                <a:gridCol w="4712278">
                  <a:extLst>
                    <a:ext uri="{9D8B030D-6E8A-4147-A177-3AD203B41FA5}">
                      <a16:colId xmlns:a16="http://schemas.microsoft.com/office/drawing/2014/main" val="2729737577"/>
                    </a:ext>
                  </a:extLst>
                </a:gridCol>
              </a:tblGrid>
              <a:tr h="674652">
                <a:tc>
                  <a:txBody>
                    <a:bodyPr/>
                    <a:lstStyle/>
                    <a:p>
                      <a:pPr algn="l" fontAlgn="t">
                        <a:buNone/>
                      </a:pPr>
                      <a:r>
                        <a:rPr lang="en-GB">
                          <a:effectLst/>
                        </a:rPr>
                        <a:t>In successfully completing this unit, the learner will have</a:t>
                      </a:r>
                    </a:p>
                  </a:txBody>
                  <a:tcPr>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Evidence needed</a:t>
                      </a:r>
                    </a:p>
                  </a:txBody>
                  <a:tcPr>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40936651"/>
                  </a:ext>
                </a:extLst>
              </a:tr>
              <a:tr h="1152530">
                <a:tc>
                  <a:txBody>
                    <a:bodyPr/>
                    <a:lstStyle/>
                    <a:p>
                      <a:pPr algn="l" fontAlgn="t">
                        <a:lnSpc>
                          <a:spcPts val="2400"/>
                        </a:lnSpc>
                        <a:buNone/>
                      </a:pPr>
                      <a:r>
                        <a:rPr lang="en-GB" b="1" dirty="0">
                          <a:effectLst/>
                        </a:rPr>
                        <a:t>shown knowledge of</a:t>
                      </a:r>
                    </a:p>
                    <a:p>
                      <a:pPr algn="l" fontAlgn="t">
                        <a:lnSpc>
                          <a:spcPts val="1800"/>
                        </a:lnSpc>
                        <a:buNone/>
                      </a:pPr>
                      <a:r>
                        <a:rPr lang="en-GB" dirty="0">
                          <a:effectLst/>
                        </a:rPr>
                        <a:t>1. the main different equine species and their impact on societal development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 and/or student completed work</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331091284"/>
                  </a:ext>
                </a:extLst>
              </a:tr>
              <a:tr h="385515">
                <a:tc>
                  <a:txBody>
                    <a:bodyPr/>
                    <a:lstStyle/>
                    <a:p>
                      <a:pPr algn="l" fontAlgn="t">
                        <a:lnSpc>
                          <a:spcPts val="1800"/>
                        </a:lnSpc>
                        <a:buNone/>
                      </a:pPr>
                      <a:r>
                        <a:rPr lang="en-GB">
                          <a:effectLst/>
                        </a:rPr>
                        <a:t>2. basic equine physiology</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Student completed work</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931749119"/>
                  </a:ext>
                </a:extLst>
              </a:tr>
              <a:tr h="590320">
                <a:tc>
                  <a:txBody>
                    <a:bodyPr/>
                    <a:lstStyle/>
                    <a:p>
                      <a:pPr algn="l" fontAlgn="t">
                        <a:lnSpc>
                          <a:spcPts val="1800"/>
                        </a:lnSpc>
                        <a:buNone/>
                      </a:pPr>
                      <a:r>
                        <a:rPr lang="en-GB">
                          <a:effectLst/>
                        </a:rPr>
                        <a:t>3. the key features of equine behaviour and equine training</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Student completed work</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195775288"/>
                  </a:ext>
                </a:extLst>
              </a:tr>
              <a:tr h="590320">
                <a:tc>
                  <a:txBody>
                    <a:bodyPr/>
                    <a:lstStyle/>
                    <a:p>
                      <a:pPr algn="l" fontAlgn="t">
                        <a:lnSpc>
                          <a:spcPts val="1800"/>
                        </a:lnSpc>
                        <a:buNone/>
                      </a:pPr>
                      <a:r>
                        <a:rPr lang="en-GB">
                          <a:effectLst/>
                        </a:rPr>
                        <a:t>4. the main principles of feeding management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Student completed work</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979825992"/>
                  </a:ext>
                </a:extLst>
              </a:tr>
              <a:tr h="670636">
                <a:tc>
                  <a:txBody>
                    <a:bodyPr/>
                    <a:lstStyle/>
                    <a:p>
                      <a:pPr algn="l" fontAlgn="t">
                        <a:lnSpc>
                          <a:spcPts val="2400"/>
                        </a:lnSpc>
                        <a:buNone/>
                      </a:pPr>
                      <a:r>
                        <a:rPr lang="en-GB" b="1">
                          <a:effectLst/>
                        </a:rPr>
                        <a:t>acquired an understanding of</a:t>
                      </a:r>
                    </a:p>
                    <a:p>
                      <a:pPr algn="l" fontAlgn="t">
                        <a:lnSpc>
                          <a:spcPts val="1800"/>
                        </a:lnSpc>
                        <a:buNone/>
                      </a:pPr>
                      <a:r>
                        <a:rPr lang="en-GB">
                          <a:effectLst/>
                        </a:rPr>
                        <a:t>5. how to maintain equine health</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Student completed work</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70991686"/>
                  </a:ext>
                </a:extLst>
              </a:tr>
              <a:tr h="385515">
                <a:tc>
                  <a:txBody>
                    <a:bodyPr/>
                    <a:lstStyle/>
                    <a:p>
                      <a:pPr algn="l" fontAlgn="t">
                        <a:lnSpc>
                          <a:spcPts val="1800"/>
                        </a:lnSpc>
                        <a:buNone/>
                      </a:pPr>
                      <a:r>
                        <a:rPr lang="en-GB">
                          <a:effectLst/>
                        </a:rPr>
                        <a:t>6. equine breeding management.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dirty="0">
                          <a:effectLst/>
                        </a:rPr>
                        <a:t>Student completed work</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184707147"/>
                  </a:ext>
                </a:extLst>
              </a:tr>
            </a:tbl>
          </a:graphicData>
        </a:graphic>
      </p:graphicFrame>
      <p:sp>
        <p:nvSpPr>
          <p:cNvPr id="5" name="Rectangle 1">
            <a:extLst>
              <a:ext uri="{FF2B5EF4-FFF2-40B4-BE49-F238E27FC236}">
                <a16:creationId xmlns:a16="http://schemas.microsoft.com/office/drawing/2014/main" id="{881ED31E-1AC6-E693-BC5E-30EB7934CF1E}"/>
              </a:ext>
            </a:extLst>
          </p:cNvPr>
          <p:cNvSpPr>
            <a:spLocks noChangeArrowheads="1"/>
          </p:cNvSpPr>
          <p:nvPr/>
        </p:nvSpPr>
        <p:spPr bwMode="auto">
          <a:xfrm>
            <a:off x="481445" y="745966"/>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Introduction to equine care and management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Level Two</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5806032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5EA9F2-0E84-36E8-F653-E705E5A54E7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865EB07-D095-2BA0-0710-9874CC18871E}"/>
              </a:ext>
            </a:extLst>
          </p:cNvPr>
          <p:cNvSpPr>
            <a:spLocks noGrp="1"/>
          </p:cNvSpPr>
          <p:nvPr>
            <p:ph type="title"/>
          </p:nvPr>
        </p:nvSpPr>
        <p:spPr>
          <a:xfrm>
            <a:off x="838200" y="365126"/>
            <a:ext cx="10515600" cy="1325563"/>
          </a:xfrm>
        </p:spPr>
        <p:txBody>
          <a:bodyPr/>
          <a:lstStyle/>
          <a:p>
            <a:pPr algn="ctr"/>
            <a:r>
              <a:rPr lang="en-GB" dirty="0">
                <a:solidFill>
                  <a:schemeClr val="accent6">
                    <a:lumMod val="75000"/>
                  </a:schemeClr>
                </a:solidFill>
              </a:rPr>
              <a:t>Level 1 courses</a:t>
            </a:r>
          </a:p>
        </p:txBody>
      </p:sp>
      <p:sp>
        <p:nvSpPr>
          <p:cNvPr id="3" name="Content Placeholder 2">
            <a:extLst>
              <a:ext uri="{FF2B5EF4-FFF2-40B4-BE49-F238E27FC236}">
                <a16:creationId xmlns:a16="http://schemas.microsoft.com/office/drawing/2014/main" id="{84C4A9E3-8776-6849-B5A3-6B3BBE53918F}"/>
              </a:ext>
            </a:extLst>
          </p:cNvPr>
          <p:cNvSpPr>
            <a:spLocks noGrp="1"/>
          </p:cNvSpPr>
          <p:nvPr>
            <p:ph idx="1"/>
          </p:nvPr>
        </p:nvSpPr>
        <p:spPr/>
        <p:txBody>
          <a:bodyPr>
            <a:normAutofit/>
          </a:bodyPr>
          <a:lstStyle/>
          <a:p>
            <a:pPr marL="0" indent="0" algn="ctr">
              <a:buNone/>
            </a:pPr>
            <a:r>
              <a:rPr lang="en-GB" sz="8800" dirty="0">
                <a:solidFill>
                  <a:schemeClr val="accent6">
                    <a:lumMod val="75000"/>
                  </a:schemeClr>
                </a:solidFill>
              </a:rPr>
              <a:t>Horticulture </a:t>
            </a:r>
          </a:p>
        </p:txBody>
      </p:sp>
      <p:sp>
        <p:nvSpPr>
          <p:cNvPr id="7" name="Rectangle 6">
            <a:extLst>
              <a:ext uri="{FF2B5EF4-FFF2-40B4-BE49-F238E27FC236}">
                <a16:creationId xmlns:a16="http://schemas.microsoft.com/office/drawing/2014/main" id="{CA274252-090D-BF07-95CD-C12C6C8A3F6E}"/>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pic>
        <p:nvPicPr>
          <p:cNvPr id="11" name="Picture 10">
            <a:extLst>
              <a:ext uri="{FF2B5EF4-FFF2-40B4-BE49-F238E27FC236}">
                <a16:creationId xmlns:a16="http://schemas.microsoft.com/office/drawing/2014/main" id="{522D172C-1E18-4AC6-815D-AFFAA13F498C}"/>
              </a:ext>
            </a:extLst>
          </p:cNvPr>
          <p:cNvPicPr>
            <a:picLocks noChangeAspect="1"/>
          </p:cNvPicPr>
          <p:nvPr/>
        </p:nvPicPr>
        <p:blipFill>
          <a:blip r:embed="rId2"/>
          <a:srcRect b="5957"/>
          <a:stretch>
            <a:fillRect/>
          </a:stretch>
        </p:blipFill>
        <p:spPr>
          <a:xfrm>
            <a:off x="5179543" y="3511165"/>
            <a:ext cx="1832914" cy="2062322"/>
          </a:xfrm>
          <a:prstGeom prst="rect">
            <a:avLst/>
          </a:prstGeom>
        </p:spPr>
      </p:pic>
    </p:spTree>
    <p:extLst>
      <p:ext uri="{BB962C8B-B14F-4D97-AF65-F5344CB8AC3E}">
        <p14:creationId xmlns:p14="http://schemas.microsoft.com/office/powerpoint/2010/main" val="13423791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16445A9E-9D01-F68B-CE2A-793562A02AA0}"/>
              </a:ext>
            </a:extLst>
          </p:cNvPr>
          <p:cNvGraphicFramePr>
            <a:graphicFrameLocks noGrp="1"/>
          </p:cNvGraphicFramePr>
          <p:nvPr>
            <p:extLst>
              <p:ext uri="{D42A27DB-BD31-4B8C-83A1-F6EECF244321}">
                <p14:modId xmlns:p14="http://schemas.microsoft.com/office/powerpoint/2010/main" val="157001107"/>
              </p:ext>
            </p:extLst>
          </p:nvPr>
        </p:nvGraphicFramePr>
        <p:xfrm>
          <a:off x="435428" y="957120"/>
          <a:ext cx="10929258" cy="4943760"/>
        </p:xfrm>
        <a:graphic>
          <a:graphicData uri="http://schemas.openxmlformats.org/drawingml/2006/table">
            <a:tbl>
              <a:tblPr/>
              <a:tblGrid>
                <a:gridCol w="5464629">
                  <a:extLst>
                    <a:ext uri="{9D8B030D-6E8A-4147-A177-3AD203B41FA5}">
                      <a16:colId xmlns:a16="http://schemas.microsoft.com/office/drawing/2014/main" val="3552448231"/>
                    </a:ext>
                  </a:extLst>
                </a:gridCol>
                <a:gridCol w="5464629">
                  <a:extLst>
                    <a:ext uri="{9D8B030D-6E8A-4147-A177-3AD203B41FA5}">
                      <a16:colId xmlns:a16="http://schemas.microsoft.com/office/drawing/2014/main" val="3306738149"/>
                    </a:ext>
                  </a:extLst>
                </a:gridCol>
              </a:tblGrid>
              <a:tr h="337344">
                <a:tc>
                  <a:txBody>
                    <a:bodyPr/>
                    <a:lstStyle/>
                    <a:p>
                      <a:pPr algn="l" fontAlgn="t">
                        <a:buNone/>
                      </a:pPr>
                      <a:r>
                        <a:rPr lang="en-GB" sz="900">
                          <a:effectLst/>
                        </a:rPr>
                        <a:t>In successfully completing this unit, the learner will have</a:t>
                      </a:r>
                    </a:p>
                  </a:txBody>
                  <a:tcPr marL="48192" marR="48192" marT="24096" marB="24096">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Evidence needed</a:t>
                      </a:r>
                    </a:p>
                  </a:txBody>
                  <a:tcPr marL="48192" marR="48192" marT="24096" marB="24096">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52320553"/>
                  </a:ext>
                </a:extLst>
              </a:tr>
              <a:tr h="455816">
                <a:tc>
                  <a:txBody>
                    <a:bodyPr/>
                    <a:lstStyle/>
                    <a:p>
                      <a:pPr algn="l" fontAlgn="t">
                        <a:lnSpc>
                          <a:spcPts val="2400"/>
                        </a:lnSpc>
                        <a:buNone/>
                      </a:pPr>
                      <a:r>
                        <a:rPr lang="en-GB" sz="900" b="1">
                          <a:effectLst/>
                        </a:rPr>
                        <a:t>demonstrated the ability to</a:t>
                      </a:r>
                    </a:p>
                    <a:p>
                      <a:pPr algn="l" fontAlgn="t">
                        <a:lnSpc>
                          <a:spcPts val="1800"/>
                        </a:lnSpc>
                        <a:buNone/>
                      </a:pPr>
                      <a:r>
                        <a:rPr lang="en-GB" sz="900">
                          <a:effectLst/>
                        </a:rPr>
                        <a:t>1. safely use at least three horticultural tools</a:t>
                      </a:r>
                    </a:p>
                  </a:txBody>
                  <a:tcPr marL="48192" marR="48192" marT="24096" marB="2409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a:t>
                      </a:r>
                    </a:p>
                  </a:txBody>
                  <a:tcPr marL="48192" marR="48192" marT="24096" marB="2409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137448699"/>
                  </a:ext>
                </a:extLst>
              </a:tr>
              <a:tr h="455816">
                <a:tc>
                  <a:txBody>
                    <a:bodyPr/>
                    <a:lstStyle/>
                    <a:p>
                      <a:pPr algn="l" fontAlgn="t">
                        <a:lnSpc>
                          <a:spcPts val="2400"/>
                        </a:lnSpc>
                        <a:buNone/>
                      </a:pPr>
                      <a:r>
                        <a:rPr lang="en-GB" sz="900" b="1">
                          <a:effectLst/>
                        </a:rPr>
                        <a:t>shown knowledge of</a:t>
                      </a:r>
                    </a:p>
                    <a:p>
                      <a:pPr algn="l" fontAlgn="t">
                        <a:lnSpc>
                          <a:spcPts val="1800"/>
                        </a:lnSpc>
                        <a:buNone/>
                      </a:pPr>
                      <a:r>
                        <a:rPr lang="en-GB" sz="900">
                          <a:effectLst/>
                        </a:rPr>
                        <a:t>2. at least two different growing media needed for seed sowing</a:t>
                      </a:r>
                    </a:p>
                  </a:txBody>
                  <a:tcPr marL="48192" marR="48192" marT="24096" marB="2409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a:t>
                      </a:r>
                    </a:p>
                  </a:txBody>
                  <a:tcPr marL="48192" marR="48192" marT="24096" marB="2409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925033542"/>
                  </a:ext>
                </a:extLst>
              </a:tr>
              <a:tr h="415656">
                <a:tc>
                  <a:txBody>
                    <a:bodyPr/>
                    <a:lstStyle/>
                    <a:p>
                      <a:pPr algn="l" fontAlgn="t">
                        <a:lnSpc>
                          <a:spcPts val="1800"/>
                        </a:lnSpc>
                        <a:buNone/>
                      </a:pPr>
                      <a:r>
                        <a:rPr lang="en-GB" sz="900">
                          <a:effectLst/>
                        </a:rPr>
                        <a:t>3. the optimal conditions of germinating at least three types of seeds</a:t>
                      </a:r>
                    </a:p>
                  </a:txBody>
                  <a:tcPr marL="48192" marR="48192" marT="24096" marB="2409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a:t>
                      </a:r>
                    </a:p>
                  </a:txBody>
                  <a:tcPr marL="48192" marR="48192" marT="24096" marB="2409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270583426"/>
                  </a:ext>
                </a:extLst>
              </a:tr>
              <a:tr h="415656">
                <a:tc>
                  <a:txBody>
                    <a:bodyPr/>
                    <a:lstStyle/>
                    <a:p>
                      <a:pPr algn="l" fontAlgn="t">
                        <a:lnSpc>
                          <a:spcPts val="1800"/>
                        </a:lnSpc>
                        <a:buNone/>
                      </a:pPr>
                      <a:r>
                        <a:rPr lang="en-GB" sz="900">
                          <a:effectLst/>
                        </a:rPr>
                        <a:t>4. at least one pest and at least one disease that could affect seedling health</a:t>
                      </a:r>
                    </a:p>
                  </a:txBody>
                  <a:tcPr marL="48192" marR="48192" marT="24096" marB="2409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a:t>
                      </a:r>
                    </a:p>
                  </a:txBody>
                  <a:tcPr marL="48192" marR="48192" marT="24096" marB="2409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559528356"/>
                  </a:ext>
                </a:extLst>
              </a:tr>
              <a:tr h="576296">
                <a:tc>
                  <a:txBody>
                    <a:bodyPr/>
                    <a:lstStyle/>
                    <a:p>
                      <a:pPr algn="l" fontAlgn="t">
                        <a:lnSpc>
                          <a:spcPts val="2400"/>
                        </a:lnSpc>
                        <a:buNone/>
                      </a:pPr>
                      <a:r>
                        <a:rPr lang="en-GB" sz="900" b="1">
                          <a:effectLst/>
                        </a:rPr>
                        <a:t>demonstrated the ability to</a:t>
                      </a:r>
                    </a:p>
                    <a:p>
                      <a:pPr algn="l" fontAlgn="t">
                        <a:lnSpc>
                          <a:spcPts val="1800"/>
                        </a:lnSpc>
                        <a:buNone/>
                      </a:pPr>
                      <a:r>
                        <a:rPr lang="en-GB" sz="900">
                          <a:effectLst/>
                        </a:rPr>
                        <a:t>5. propogate given seedlings, including pricking out, potting on, hardening off and planting out</a:t>
                      </a:r>
                    </a:p>
                  </a:txBody>
                  <a:tcPr marL="48192" marR="48192" marT="24096" marB="2409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a:t>
                      </a:r>
                    </a:p>
                  </a:txBody>
                  <a:tcPr marL="48192" marR="48192" marT="24096" marB="2409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078358501"/>
                  </a:ext>
                </a:extLst>
              </a:tr>
              <a:tr h="455816">
                <a:tc>
                  <a:txBody>
                    <a:bodyPr/>
                    <a:lstStyle/>
                    <a:p>
                      <a:pPr algn="l" fontAlgn="t">
                        <a:lnSpc>
                          <a:spcPts val="2400"/>
                        </a:lnSpc>
                        <a:buNone/>
                      </a:pPr>
                      <a:r>
                        <a:rPr lang="en-GB" sz="900" b="1">
                          <a:effectLst/>
                        </a:rPr>
                        <a:t>shown knowledge of</a:t>
                      </a:r>
                    </a:p>
                    <a:p>
                      <a:pPr algn="l" fontAlgn="t">
                        <a:lnSpc>
                          <a:spcPts val="1800"/>
                        </a:lnSpc>
                        <a:buNone/>
                      </a:pPr>
                      <a:r>
                        <a:rPr lang="en-GB" sz="900">
                          <a:effectLst/>
                        </a:rPr>
                        <a:t>6. at least two optimal conditions for growing healthy plants</a:t>
                      </a:r>
                    </a:p>
                  </a:txBody>
                  <a:tcPr marL="48192" marR="48192" marT="24096" marB="2409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a:t>
                      </a:r>
                    </a:p>
                  </a:txBody>
                  <a:tcPr marL="48192" marR="48192" marT="24096" marB="2409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102414663"/>
                  </a:ext>
                </a:extLst>
              </a:tr>
              <a:tr h="295176">
                <a:tc>
                  <a:txBody>
                    <a:bodyPr/>
                    <a:lstStyle/>
                    <a:p>
                      <a:pPr algn="l" fontAlgn="t">
                        <a:lnSpc>
                          <a:spcPts val="1800"/>
                        </a:lnSpc>
                        <a:buNone/>
                      </a:pPr>
                      <a:r>
                        <a:rPr lang="en-GB" sz="900">
                          <a:effectLst/>
                        </a:rPr>
                        <a:t>7. at least two methods of protecting seedlings from pests</a:t>
                      </a:r>
                    </a:p>
                  </a:txBody>
                  <a:tcPr marL="48192" marR="48192" marT="24096" marB="2409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a:t>
                      </a:r>
                    </a:p>
                  </a:txBody>
                  <a:tcPr marL="48192" marR="48192" marT="24096" marB="2409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008593911"/>
                  </a:ext>
                </a:extLst>
              </a:tr>
              <a:tr h="455816">
                <a:tc>
                  <a:txBody>
                    <a:bodyPr/>
                    <a:lstStyle/>
                    <a:p>
                      <a:pPr algn="l" fontAlgn="t">
                        <a:lnSpc>
                          <a:spcPts val="2400"/>
                        </a:lnSpc>
                        <a:buNone/>
                      </a:pPr>
                      <a:r>
                        <a:rPr lang="en-GB" sz="900" b="1">
                          <a:effectLst/>
                        </a:rPr>
                        <a:t>demonstrated the ability to</a:t>
                      </a:r>
                    </a:p>
                    <a:p>
                      <a:pPr algn="l" fontAlgn="t">
                        <a:lnSpc>
                          <a:spcPts val="1800"/>
                        </a:lnSpc>
                        <a:buNone/>
                      </a:pPr>
                      <a:r>
                        <a:rPr lang="en-GB" sz="900">
                          <a:effectLst/>
                        </a:rPr>
                        <a:t>8. correctly water seedlings and plants in the polytunnel</a:t>
                      </a:r>
                    </a:p>
                  </a:txBody>
                  <a:tcPr marL="48192" marR="48192" marT="24096" marB="2409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a:t>
                      </a:r>
                    </a:p>
                  </a:txBody>
                  <a:tcPr marL="48192" marR="48192" marT="24096" marB="2409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622652006"/>
                  </a:ext>
                </a:extLst>
              </a:tr>
              <a:tr h="295176">
                <a:tc>
                  <a:txBody>
                    <a:bodyPr/>
                    <a:lstStyle/>
                    <a:p>
                      <a:pPr algn="l" fontAlgn="t">
                        <a:lnSpc>
                          <a:spcPts val="1800"/>
                        </a:lnSpc>
                        <a:buNone/>
                      </a:pPr>
                      <a:r>
                        <a:rPr lang="en-GB" sz="900">
                          <a:effectLst/>
                        </a:rPr>
                        <a:t>9. correctly water seedlings and plants outside in a prepared bed</a:t>
                      </a:r>
                    </a:p>
                  </a:txBody>
                  <a:tcPr marL="48192" marR="48192" marT="24096" marB="2409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a:t>
                      </a:r>
                    </a:p>
                  </a:txBody>
                  <a:tcPr marL="48192" marR="48192" marT="24096" marB="2409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818452193"/>
                  </a:ext>
                </a:extLst>
              </a:tr>
              <a:tr h="192768">
                <a:tc>
                  <a:txBody>
                    <a:bodyPr/>
                    <a:lstStyle/>
                    <a:p>
                      <a:pPr algn="l" fontAlgn="t">
                        <a:lnSpc>
                          <a:spcPts val="1800"/>
                        </a:lnSpc>
                        <a:buNone/>
                      </a:pPr>
                      <a:r>
                        <a:rPr lang="en-GB" sz="900">
                          <a:effectLst/>
                        </a:rPr>
                        <a:t>10. safely store tools when not in use.</a:t>
                      </a:r>
                    </a:p>
                  </a:txBody>
                  <a:tcPr marL="48192" marR="48192" marT="24096" marB="2409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dirty="0">
                          <a:effectLst/>
                        </a:rPr>
                        <a:t>Summary sheet</a:t>
                      </a:r>
                    </a:p>
                  </a:txBody>
                  <a:tcPr marL="48192" marR="48192" marT="24096" marB="2409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534039683"/>
                  </a:ext>
                </a:extLst>
              </a:tr>
            </a:tbl>
          </a:graphicData>
        </a:graphic>
      </p:graphicFrame>
      <p:sp>
        <p:nvSpPr>
          <p:cNvPr id="5" name="Rectangle 1">
            <a:extLst>
              <a:ext uri="{FF2B5EF4-FFF2-40B4-BE49-F238E27FC236}">
                <a16:creationId xmlns:a16="http://schemas.microsoft.com/office/drawing/2014/main" id="{C49051A8-C902-5395-2D45-042373F7F337}"/>
              </a:ext>
            </a:extLst>
          </p:cNvPr>
          <p:cNvSpPr>
            <a:spLocks noChangeArrowheads="1"/>
          </p:cNvSpPr>
          <p:nvPr/>
        </p:nvSpPr>
        <p:spPr bwMode="auto">
          <a:xfrm>
            <a:off x="225199" y="315062"/>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Introduction to horticulture</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Level One</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0196935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E9B6C809-1C46-C622-67DB-C49C9B5F0E45}"/>
              </a:ext>
            </a:extLst>
          </p:cNvPr>
          <p:cNvGraphicFramePr>
            <a:graphicFrameLocks noGrp="1"/>
          </p:cNvGraphicFramePr>
          <p:nvPr>
            <p:extLst>
              <p:ext uri="{D42A27DB-BD31-4B8C-83A1-F6EECF244321}">
                <p14:modId xmlns:p14="http://schemas.microsoft.com/office/powerpoint/2010/main" val="1744811238"/>
              </p:ext>
            </p:extLst>
          </p:nvPr>
        </p:nvGraphicFramePr>
        <p:xfrm>
          <a:off x="284956" y="1662768"/>
          <a:ext cx="11622088" cy="4477935"/>
        </p:xfrm>
        <a:graphic>
          <a:graphicData uri="http://schemas.openxmlformats.org/drawingml/2006/table">
            <a:tbl>
              <a:tblPr/>
              <a:tblGrid>
                <a:gridCol w="5811044">
                  <a:extLst>
                    <a:ext uri="{9D8B030D-6E8A-4147-A177-3AD203B41FA5}">
                      <a16:colId xmlns:a16="http://schemas.microsoft.com/office/drawing/2014/main" val="1579042789"/>
                    </a:ext>
                  </a:extLst>
                </a:gridCol>
                <a:gridCol w="5811044">
                  <a:extLst>
                    <a:ext uri="{9D8B030D-6E8A-4147-A177-3AD203B41FA5}">
                      <a16:colId xmlns:a16="http://schemas.microsoft.com/office/drawing/2014/main" val="3418329068"/>
                    </a:ext>
                  </a:extLst>
                </a:gridCol>
              </a:tblGrid>
              <a:tr h="389050">
                <a:tc>
                  <a:txBody>
                    <a:bodyPr/>
                    <a:lstStyle/>
                    <a:p>
                      <a:pPr algn="l" fontAlgn="t">
                        <a:buNone/>
                      </a:pPr>
                      <a:r>
                        <a:rPr lang="en-GB" sz="1100">
                          <a:effectLst/>
                        </a:rPr>
                        <a:t>In successfully completing this unit, the learner will have</a:t>
                      </a:r>
                    </a:p>
                  </a:txBody>
                  <a:tcPr marL="55579" marR="55579" marT="27789" marB="27789">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Evidence needed</a:t>
                      </a:r>
                    </a:p>
                  </a:txBody>
                  <a:tcPr marL="55579" marR="55579" marT="27789" marB="27789">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976299930"/>
                  </a:ext>
                </a:extLst>
              </a:tr>
              <a:tr h="525680">
                <a:tc>
                  <a:txBody>
                    <a:bodyPr/>
                    <a:lstStyle/>
                    <a:p>
                      <a:pPr algn="l" fontAlgn="t">
                        <a:lnSpc>
                          <a:spcPts val="2400"/>
                        </a:lnSpc>
                        <a:buNone/>
                      </a:pPr>
                      <a:r>
                        <a:rPr lang="en-GB" sz="1100" b="1">
                          <a:effectLst/>
                        </a:rPr>
                        <a:t>demonstrated the ability to</a:t>
                      </a:r>
                    </a:p>
                    <a:p>
                      <a:pPr algn="l" fontAlgn="t">
                        <a:lnSpc>
                          <a:spcPts val="1800"/>
                        </a:lnSpc>
                        <a:buNone/>
                      </a:pPr>
                      <a:r>
                        <a:rPr lang="en-GB" sz="1100">
                          <a:effectLst/>
                        </a:rPr>
                        <a:t>1. work in a safe manner in a horticultural environment</a:t>
                      </a:r>
                    </a:p>
                  </a:txBody>
                  <a:tcPr marL="55579" marR="55579" marT="27789" marB="2778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5579" marR="55579" marT="27789" marB="2778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930675402"/>
                  </a:ext>
                </a:extLst>
              </a:tr>
              <a:tr h="340419">
                <a:tc>
                  <a:txBody>
                    <a:bodyPr/>
                    <a:lstStyle/>
                    <a:p>
                      <a:pPr algn="l" fontAlgn="t">
                        <a:lnSpc>
                          <a:spcPts val="1800"/>
                        </a:lnSpc>
                        <a:buNone/>
                      </a:pPr>
                      <a:r>
                        <a:rPr lang="en-GB" sz="1100">
                          <a:effectLst/>
                        </a:rPr>
                        <a:t>2. select the appropriate equipment to prepare a bed for planting</a:t>
                      </a:r>
                    </a:p>
                  </a:txBody>
                  <a:tcPr marL="55579" marR="55579" marT="27789" marB="2778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5579" marR="55579" marT="27789" marB="2778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779657961"/>
                  </a:ext>
                </a:extLst>
              </a:tr>
              <a:tr h="340419">
                <a:tc>
                  <a:txBody>
                    <a:bodyPr/>
                    <a:lstStyle/>
                    <a:p>
                      <a:pPr algn="l" fontAlgn="t">
                        <a:lnSpc>
                          <a:spcPts val="1800"/>
                        </a:lnSpc>
                        <a:buNone/>
                      </a:pPr>
                      <a:r>
                        <a:rPr lang="en-GB" sz="1100">
                          <a:effectLst/>
                        </a:rPr>
                        <a:t>3. use a spade to remove the trench of soil at the start of the bed</a:t>
                      </a:r>
                    </a:p>
                  </a:txBody>
                  <a:tcPr marL="55579" marR="55579" marT="27789" marB="2778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5579" marR="55579" marT="27789" marB="2778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71419763"/>
                  </a:ext>
                </a:extLst>
              </a:tr>
              <a:tr h="479365">
                <a:tc>
                  <a:txBody>
                    <a:bodyPr/>
                    <a:lstStyle/>
                    <a:p>
                      <a:pPr algn="l" fontAlgn="t">
                        <a:lnSpc>
                          <a:spcPts val="1800"/>
                        </a:lnSpc>
                        <a:buNone/>
                      </a:pPr>
                      <a:r>
                        <a:rPr lang="en-GB" sz="1100">
                          <a:effectLst/>
                        </a:rPr>
                        <a:t>4. turn over the second row of soil into the first trench, breaking up clods of soil as they go</a:t>
                      </a:r>
                    </a:p>
                  </a:txBody>
                  <a:tcPr marL="55579" marR="55579" marT="27789" marB="2778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dirty="0">
                          <a:effectLst/>
                        </a:rPr>
                        <a:t>Summary sheet</a:t>
                      </a:r>
                    </a:p>
                  </a:txBody>
                  <a:tcPr marL="55579" marR="55579" marT="27789" marB="2778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93332375"/>
                  </a:ext>
                </a:extLst>
              </a:tr>
              <a:tr h="340419">
                <a:tc>
                  <a:txBody>
                    <a:bodyPr/>
                    <a:lstStyle/>
                    <a:p>
                      <a:pPr algn="l" fontAlgn="t">
                        <a:lnSpc>
                          <a:spcPts val="1800"/>
                        </a:lnSpc>
                        <a:buNone/>
                      </a:pPr>
                      <a:r>
                        <a:rPr lang="en-GB" sz="1100">
                          <a:effectLst/>
                        </a:rPr>
                        <a:t>5. continue this process until the bed is complete</a:t>
                      </a:r>
                    </a:p>
                  </a:txBody>
                  <a:tcPr marL="55579" marR="55579" marT="27789" marB="2778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5579" marR="55579" marT="27789" marB="2778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249271185"/>
                  </a:ext>
                </a:extLst>
              </a:tr>
              <a:tr h="340419">
                <a:tc>
                  <a:txBody>
                    <a:bodyPr/>
                    <a:lstStyle/>
                    <a:p>
                      <a:pPr algn="l" fontAlgn="t">
                        <a:lnSpc>
                          <a:spcPts val="1800"/>
                        </a:lnSpc>
                        <a:buNone/>
                      </a:pPr>
                      <a:r>
                        <a:rPr lang="en-GB" sz="1100">
                          <a:effectLst/>
                        </a:rPr>
                        <a:t>6. back fill the last trench with the soil taken out of the first trench</a:t>
                      </a:r>
                    </a:p>
                  </a:txBody>
                  <a:tcPr marL="55579" marR="55579" marT="27789" marB="2778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5579" marR="55579" marT="27789" marB="2778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679801764"/>
                  </a:ext>
                </a:extLst>
              </a:tr>
              <a:tr h="340419">
                <a:tc>
                  <a:txBody>
                    <a:bodyPr/>
                    <a:lstStyle/>
                    <a:p>
                      <a:pPr algn="l" fontAlgn="t">
                        <a:lnSpc>
                          <a:spcPts val="1800"/>
                        </a:lnSpc>
                        <a:buNone/>
                      </a:pPr>
                      <a:r>
                        <a:rPr lang="en-GB" sz="1100">
                          <a:effectLst/>
                        </a:rPr>
                        <a:t>7. use a garden rake to level the soil to a fine tilth</a:t>
                      </a:r>
                    </a:p>
                  </a:txBody>
                  <a:tcPr marL="55579" marR="55579" marT="27789" marB="2778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5579" marR="55579" marT="27789" marB="2778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365408697"/>
                  </a:ext>
                </a:extLst>
              </a:tr>
              <a:tr h="340419">
                <a:tc>
                  <a:txBody>
                    <a:bodyPr/>
                    <a:lstStyle/>
                    <a:p>
                      <a:pPr algn="l" fontAlgn="t">
                        <a:lnSpc>
                          <a:spcPts val="1800"/>
                        </a:lnSpc>
                        <a:buNone/>
                      </a:pPr>
                      <a:r>
                        <a:rPr lang="en-GB" sz="1100">
                          <a:effectLst/>
                        </a:rPr>
                        <a:t>8. clean and return the tools to the shed</a:t>
                      </a:r>
                    </a:p>
                  </a:txBody>
                  <a:tcPr marL="55579" marR="55579" marT="27789" marB="2778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5579" marR="55579" marT="27789" marB="2778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759323223"/>
                  </a:ext>
                </a:extLst>
              </a:tr>
              <a:tr h="525680">
                <a:tc>
                  <a:txBody>
                    <a:bodyPr/>
                    <a:lstStyle/>
                    <a:p>
                      <a:pPr algn="l" fontAlgn="t">
                        <a:lnSpc>
                          <a:spcPts val="2400"/>
                        </a:lnSpc>
                        <a:buNone/>
                      </a:pPr>
                      <a:r>
                        <a:rPr lang="en-GB" sz="1100" b="1">
                          <a:effectLst/>
                        </a:rPr>
                        <a:t>shown knowledge of</a:t>
                      </a:r>
                    </a:p>
                    <a:p>
                      <a:pPr algn="l" fontAlgn="t">
                        <a:lnSpc>
                          <a:spcPts val="1800"/>
                        </a:lnSpc>
                        <a:buNone/>
                      </a:pPr>
                      <a:r>
                        <a:rPr lang="en-GB" sz="1100">
                          <a:effectLst/>
                        </a:rPr>
                        <a:t>9. two problems that can occur if soil is not dug correctly</a:t>
                      </a:r>
                    </a:p>
                  </a:txBody>
                  <a:tcPr marL="55579" marR="55579" marT="27789" marB="2778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 and/or student completed work</a:t>
                      </a:r>
                    </a:p>
                  </a:txBody>
                  <a:tcPr marL="55579" marR="55579" marT="27789" marB="2778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575618782"/>
                  </a:ext>
                </a:extLst>
              </a:tr>
              <a:tr h="389050">
                <a:tc>
                  <a:txBody>
                    <a:bodyPr/>
                    <a:lstStyle/>
                    <a:p>
                      <a:pPr algn="l" fontAlgn="t">
                        <a:lnSpc>
                          <a:spcPts val="1800"/>
                        </a:lnSpc>
                        <a:buNone/>
                      </a:pPr>
                      <a:r>
                        <a:rPr lang="en-GB" sz="1100">
                          <a:effectLst/>
                        </a:rPr>
                        <a:t>10. how to double dig an area of soil.</a:t>
                      </a:r>
                    </a:p>
                  </a:txBody>
                  <a:tcPr marL="55579" marR="55579" marT="27789" marB="2778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dirty="0">
                          <a:effectLst/>
                        </a:rPr>
                        <a:t>Summary sheet and/or student completed work</a:t>
                      </a:r>
                    </a:p>
                  </a:txBody>
                  <a:tcPr marL="55579" marR="55579" marT="27789" marB="2778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385832608"/>
                  </a:ext>
                </a:extLst>
              </a:tr>
            </a:tbl>
          </a:graphicData>
        </a:graphic>
      </p:graphicFrame>
      <p:sp>
        <p:nvSpPr>
          <p:cNvPr id="5" name="Rectangle 1">
            <a:extLst>
              <a:ext uri="{FF2B5EF4-FFF2-40B4-BE49-F238E27FC236}">
                <a16:creationId xmlns:a16="http://schemas.microsoft.com/office/drawing/2014/main" id="{81AB27F0-3899-E657-FD7D-5869BA3882EE}"/>
              </a:ext>
            </a:extLst>
          </p:cNvPr>
          <p:cNvSpPr>
            <a:spLocks noChangeArrowheads="1"/>
          </p:cNvSpPr>
          <p:nvPr/>
        </p:nvSpPr>
        <p:spPr bwMode="auto">
          <a:xfrm>
            <a:off x="569913" y="42663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Horticulture: Preparing a bed for planting (single digging)</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Level One</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7248318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23FB1646-C4B0-E392-D257-77EDD402F79D}"/>
              </a:ext>
            </a:extLst>
          </p:cNvPr>
          <p:cNvGraphicFramePr>
            <a:graphicFrameLocks noGrp="1"/>
          </p:cNvGraphicFramePr>
          <p:nvPr>
            <p:extLst>
              <p:ext uri="{D42A27DB-BD31-4B8C-83A1-F6EECF244321}">
                <p14:modId xmlns:p14="http://schemas.microsoft.com/office/powerpoint/2010/main" val="2398154313"/>
              </p:ext>
            </p:extLst>
          </p:nvPr>
        </p:nvGraphicFramePr>
        <p:xfrm>
          <a:off x="332873" y="1713586"/>
          <a:ext cx="11526254" cy="4557998"/>
        </p:xfrm>
        <a:graphic>
          <a:graphicData uri="http://schemas.openxmlformats.org/drawingml/2006/table">
            <a:tbl>
              <a:tblPr/>
              <a:tblGrid>
                <a:gridCol w="5763127">
                  <a:extLst>
                    <a:ext uri="{9D8B030D-6E8A-4147-A177-3AD203B41FA5}">
                      <a16:colId xmlns:a16="http://schemas.microsoft.com/office/drawing/2014/main" val="3462815248"/>
                    </a:ext>
                  </a:extLst>
                </a:gridCol>
                <a:gridCol w="5763127">
                  <a:extLst>
                    <a:ext uri="{9D8B030D-6E8A-4147-A177-3AD203B41FA5}">
                      <a16:colId xmlns:a16="http://schemas.microsoft.com/office/drawing/2014/main" val="1598807329"/>
                    </a:ext>
                  </a:extLst>
                </a:gridCol>
              </a:tblGrid>
              <a:tr h="307412">
                <a:tc>
                  <a:txBody>
                    <a:bodyPr/>
                    <a:lstStyle/>
                    <a:p>
                      <a:pPr algn="l" fontAlgn="t">
                        <a:buNone/>
                      </a:pPr>
                      <a:r>
                        <a:rPr lang="en-GB" sz="900">
                          <a:effectLst/>
                        </a:rPr>
                        <a:t>In successfully completing this unit, the learner will have</a:t>
                      </a:r>
                    </a:p>
                  </a:txBody>
                  <a:tcPr marL="43916" marR="43916" marT="21958" marB="21958">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Evidence needed</a:t>
                      </a:r>
                    </a:p>
                  </a:txBody>
                  <a:tcPr marL="43916" marR="43916" marT="21958" marB="21958">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726923072"/>
                  </a:ext>
                </a:extLst>
              </a:tr>
              <a:tr h="634951">
                <a:tc>
                  <a:txBody>
                    <a:bodyPr/>
                    <a:lstStyle/>
                    <a:p>
                      <a:pPr algn="l" fontAlgn="t">
                        <a:lnSpc>
                          <a:spcPts val="2400"/>
                        </a:lnSpc>
                        <a:buNone/>
                      </a:pPr>
                      <a:r>
                        <a:rPr lang="en-GB" sz="900" b="1">
                          <a:effectLst/>
                        </a:rPr>
                        <a:t>demonstrated the ability to</a:t>
                      </a:r>
                    </a:p>
                    <a:p>
                      <a:pPr algn="l" fontAlgn="t">
                        <a:lnSpc>
                          <a:spcPts val="1800"/>
                        </a:lnSpc>
                        <a:buNone/>
                      </a:pPr>
                      <a:r>
                        <a:rPr lang="en-GB" sz="900">
                          <a:effectLst/>
                        </a:rPr>
                        <a:t>1. select the correct tools or pieces of equipment required for a specific task, eg pruning, training, mulching or watering</a:t>
                      </a:r>
                    </a:p>
                  </a:txBody>
                  <a:tcPr marL="43916" marR="43916" marT="21958" marB="2195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a:t>
                      </a:r>
                    </a:p>
                  </a:txBody>
                  <a:tcPr marL="43916" marR="43916" marT="21958" marB="2195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831384129"/>
                  </a:ext>
                </a:extLst>
              </a:tr>
              <a:tr h="488565">
                <a:tc>
                  <a:txBody>
                    <a:bodyPr/>
                    <a:lstStyle/>
                    <a:p>
                      <a:pPr algn="l" fontAlgn="t">
                        <a:lnSpc>
                          <a:spcPts val="1800"/>
                        </a:lnSpc>
                        <a:buNone/>
                      </a:pPr>
                      <a:r>
                        <a:rPr lang="en-GB" sz="900">
                          <a:effectLst/>
                        </a:rPr>
                        <a:t>2. maintain given plants correctly by pruning, training, mulching and watering them according to instructions</a:t>
                      </a:r>
                    </a:p>
                  </a:txBody>
                  <a:tcPr marL="43916" marR="43916" marT="21958" marB="2195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a:t>
                      </a:r>
                    </a:p>
                  </a:txBody>
                  <a:tcPr marL="43916" marR="43916" marT="21958" marB="2195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175535930"/>
                  </a:ext>
                </a:extLst>
              </a:tr>
              <a:tr h="268985">
                <a:tc>
                  <a:txBody>
                    <a:bodyPr/>
                    <a:lstStyle/>
                    <a:p>
                      <a:pPr algn="l" fontAlgn="t">
                        <a:lnSpc>
                          <a:spcPts val="1800"/>
                        </a:lnSpc>
                        <a:buNone/>
                      </a:pPr>
                      <a:r>
                        <a:rPr lang="en-GB" sz="900">
                          <a:effectLst/>
                        </a:rPr>
                        <a:t>3. check the condition of the plants and report any problems encountered</a:t>
                      </a:r>
                    </a:p>
                  </a:txBody>
                  <a:tcPr marL="43916" marR="43916" marT="21958" marB="2195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a:t>
                      </a:r>
                    </a:p>
                  </a:txBody>
                  <a:tcPr marL="43916" marR="43916" marT="21958" marB="2195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73541217"/>
                  </a:ext>
                </a:extLst>
              </a:tr>
              <a:tr h="268985">
                <a:tc>
                  <a:txBody>
                    <a:bodyPr/>
                    <a:lstStyle/>
                    <a:p>
                      <a:pPr algn="l" fontAlgn="t">
                        <a:lnSpc>
                          <a:spcPts val="1800"/>
                        </a:lnSpc>
                        <a:buNone/>
                      </a:pPr>
                      <a:r>
                        <a:rPr lang="en-GB" sz="900">
                          <a:effectLst/>
                        </a:rPr>
                        <a:t>4. clean the tools or pieces of equipment that they have used</a:t>
                      </a:r>
                    </a:p>
                  </a:txBody>
                  <a:tcPr marL="43916" marR="43916" marT="21958" marB="2195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a:t>
                      </a:r>
                    </a:p>
                  </a:txBody>
                  <a:tcPr marL="43916" marR="43916" marT="21958" marB="2195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851508245"/>
                  </a:ext>
                </a:extLst>
              </a:tr>
              <a:tr h="378775">
                <a:tc>
                  <a:txBody>
                    <a:bodyPr/>
                    <a:lstStyle/>
                    <a:p>
                      <a:pPr algn="l" fontAlgn="t">
                        <a:lnSpc>
                          <a:spcPts val="1800"/>
                        </a:lnSpc>
                        <a:buNone/>
                      </a:pPr>
                      <a:r>
                        <a:rPr lang="en-GB" sz="900">
                          <a:effectLst/>
                        </a:rPr>
                        <a:t>5. correctly store one tool, one material and one piece of personal protective equipment (PPE) that they have used</a:t>
                      </a:r>
                    </a:p>
                  </a:txBody>
                  <a:tcPr marL="43916" marR="43916" marT="21958" marB="2195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a:t>
                      </a:r>
                    </a:p>
                  </a:txBody>
                  <a:tcPr marL="43916" marR="43916" marT="21958" marB="2195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540393644"/>
                  </a:ext>
                </a:extLst>
              </a:tr>
              <a:tr h="378775">
                <a:tc>
                  <a:txBody>
                    <a:bodyPr/>
                    <a:lstStyle/>
                    <a:p>
                      <a:pPr algn="l" fontAlgn="t">
                        <a:lnSpc>
                          <a:spcPts val="1800"/>
                        </a:lnSpc>
                        <a:buNone/>
                      </a:pPr>
                      <a:r>
                        <a:rPr lang="en-GB" sz="900">
                          <a:effectLst/>
                        </a:rPr>
                        <a:t>6. select and use the correct tools, equipment and PPE for controlling unwanted plants</a:t>
                      </a:r>
                    </a:p>
                  </a:txBody>
                  <a:tcPr marL="43916" marR="43916" marT="21958" marB="2195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a:t>
                      </a:r>
                    </a:p>
                  </a:txBody>
                  <a:tcPr marL="43916" marR="43916" marT="21958" marB="2195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342286758"/>
                  </a:ext>
                </a:extLst>
              </a:tr>
              <a:tr h="488565">
                <a:tc>
                  <a:txBody>
                    <a:bodyPr/>
                    <a:lstStyle/>
                    <a:p>
                      <a:pPr algn="l" fontAlgn="t">
                        <a:lnSpc>
                          <a:spcPts val="1800"/>
                        </a:lnSpc>
                        <a:buNone/>
                      </a:pPr>
                      <a:r>
                        <a:rPr lang="en-GB" sz="900">
                          <a:effectLst/>
                        </a:rPr>
                        <a:t>7. carry out at least two methods of weed control, explaining why certain pieces of equipment are used for different types of weed</a:t>
                      </a:r>
                    </a:p>
                  </a:txBody>
                  <a:tcPr marL="43916" marR="43916" marT="21958" marB="2195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a:t>
                      </a:r>
                    </a:p>
                  </a:txBody>
                  <a:tcPr marL="43916" marR="43916" marT="21958" marB="2195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382200411"/>
                  </a:ext>
                </a:extLst>
              </a:tr>
              <a:tr h="268985">
                <a:tc>
                  <a:txBody>
                    <a:bodyPr/>
                    <a:lstStyle/>
                    <a:p>
                      <a:pPr algn="l" fontAlgn="t">
                        <a:lnSpc>
                          <a:spcPts val="1800"/>
                        </a:lnSpc>
                        <a:buNone/>
                      </a:pPr>
                      <a:r>
                        <a:rPr lang="en-GB" sz="900">
                          <a:effectLst/>
                        </a:rPr>
                        <a:t>8. use tools, materials and PPE correctly according to instructions</a:t>
                      </a:r>
                    </a:p>
                  </a:txBody>
                  <a:tcPr marL="43916" marR="43916" marT="21958" marB="2195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a:t>
                      </a:r>
                    </a:p>
                  </a:txBody>
                  <a:tcPr marL="43916" marR="43916" marT="21958" marB="2195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854765398"/>
                  </a:ext>
                </a:extLst>
              </a:tr>
              <a:tr h="488565">
                <a:tc>
                  <a:txBody>
                    <a:bodyPr/>
                    <a:lstStyle/>
                    <a:p>
                      <a:pPr algn="l" fontAlgn="t">
                        <a:lnSpc>
                          <a:spcPts val="1800"/>
                        </a:lnSpc>
                        <a:buNone/>
                      </a:pPr>
                      <a:r>
                        <a:rPr lang="en-GB" sz="900">
                          <a:effectLst/>
                        </a:rPr>
                        <a:t>9. complete an individual risk assessment for one task and show an awareness of health and safety when working on at least two set tasks</a:t>
                      </a:r>
                    </a:p>
                  </a:txBody>
                  <a:tcPr marL="43916" marR="43916" marT="21958" marB="2195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a:t>
                      </a:r>
                    </a:p>
                  </a:txBody>
                  <a:tcPr marL="43916" marR="43916" marT="21958" marB="2195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987051416"/>
                  </a:ext>
                </a:extLst>
              </a:tr>
              <a:tr h="378775">
                <a:tc>
                  <a:txBody>
                    <a:bodyPr/>
                    <a:lstStyle/>
                    <a:p>
                      <a:pPr algn="l" fontAlgn="t">
                        <a:lnSpc>
                          <a:spcPts val="1800"/>
                        </a:lnSpc>
                        <a:buNone/>
                      </a:pPr>
                      <a:r>
                        <a:rPr lang="en-GB" sz="900">
                          <a:effectLst/>
                        </a:rPr>
                        <a:t>10. maintain a safe and tidy working environment and dispose of two types of waste safely in the correct areas.</a:t>
                      </a:r>
                    </a:p>
                  </a:txBody>
                  <a:tcPr marL="43916" marR="43916" marT="21958" marB="2195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dirty="0">
                          <a:effectLst/>
                        </a:rPr>
                        <a:t>Summary sheet</a:t>
                      </a:r>
                    </a:p>
                  </a:txBody>
                  <a:tcPr marL="43916" marR="43916" marT="21958" marB="2195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490141726"/>
                  </a:ext>
                </a:extLst>
              </a:tr>
            </a:tbl>
          </a:graphicData>
        </a:graphic>
      </p:graphicFrame>
      <p:sp>
        <p:nvSpPr>
          <p:cNvPr id="5" name="Rectangle 1">
            <a:extLst>
              <a:ext uri="{FF2B5EF4-FFF2-40B4-BE49-F238E27FC236}">
                <a16:creationId xmlns:a16="http://schemas.microsoft.com/office/drawing/2014/main" id="{B3C9AABB-7194-F417-CF72-FC55897B0B17}"/>
              </a:ext>
            </a:extLst>
          </p:cNvPr>
          <p:cNvSpPr>
            <a:spLocks noChangeArrowheads="1"/>
          </p:cNvSpPr>
          <p:nvPr/>
        </p:nvSpPr>
        <p:spPr bwMode="auto">
          <a:xfrm>
            <a:off x="332873" y="586416"/>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Introduction to horticulture: Garden maintenance</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Level One</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1364139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42F54C9B-51A1-2070-6F4D-8220CFF689FB}"/>
              </a:ext>
            </a:extLst>
          </p:cNvPr>
          <p:cNvGraphicFramePr>
            <a:graphicFrameLocks noGrp="1"/>
          </p:cNvGraphicFramePr>
          <p:nvPr>
            <p:extLst>
              <p:ext uri="{D42A27DB-BD31-4B8C-83A1-F6EECF244321}">
                <p14:modId xmlns:p14="http://schemas.microsoft.com/office/powerpoint/2010/main" val="4005420590"/>
              </p:ext>
            </p:extLst>
          </p:nvPr>
        </p:nvGraphicFramePr>
        <p:xfrm>
          <a:off x="461962" y="1135115"/>
          <a:ext cx="11033352" cy="5115300"/>
        </p:xfrm>
        <a:graphic>
          <a:graphicData uri="http://schemas.openxmlformats.org/drawingml/2006/table">
            <a:tbl>
              <a:tblPr/>
              <a:tblGrid>
                <a:gridCol w="5516676">
                  <a:extLst>
                    <a:ext uri="{9D8B030D-6E8A-4147-A177-3AD203B41FA5}">
                      <a16:colId xmlns:a16="http://schemas.microsoft.com/office/drawing/2014/main" val="660670818"/>
                    </a:ext>
                  </a:extLst>
                </a:gridCol>
                <a:gridCol w="5516676">
                  <a:extLst>
                    <a:ext uri="{9D8B030D-6E8A-4147-A177-3AD203B41FA5}">
                      <a16:colId xmlns:a16="http://schemas.microsoft.com/office/drawing/2014/main" val="220495357"/>
                    </a:ext>
                  </a:extLst>
                </a:gridCol>
              </a:tblGrid>
              <a:tr h="406125">
                <a:tc>
                  <a:txBody>
                    <a:bodyPr/>
                    <a:lstStyle/>
                    <a:p>
                      <a:pPr algn="l" fontAlgn="t">
                        <a:buNone/>
                      </a:pPr>
                      <a:r>
                        <a:rPr lang="en-GB" sz="1100">
                          <a:effectLst/>
                        </a:rPr>
                        <a:t>In successfully completing this unit, the learner will have</a:t>
                      </a:r>
                    </a:p>
                  </a:txBody>
                  <a:tcPr marL="58018" marR="58018" marT="29009" marB="29009">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Evidence needed</a:t>
                      </a:r>
                    </a:p>
                  </a:txBody>
                  <a:tcPr marL="58018" marR="58018" marT="29009" marB="29009">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057926888"/>
                  </a:ext>
                </a:extLst>
              </a:tr>
              <a:tr h="548752">
                <a:tc>
                  <a:txBody>
                    <a:bodyPr/>
                    <a:lstStyle/>
                    <a:p>
                      <a:pPr algn="l" fontAlgn="t">
                        <a:lnSpc>
                          <a:spcPts val="2400"/>
                        </a:lnSpc>
                        <a:buNone/>
                      </a:pPr>
                      <a:r>
                        <a:rPr lang="en-GB" sz="1100" b="1">
                          <a:effectLst/>
                        </a:rPr>
                        <a:t>shown knowledge of</a:t>
                      </a:r>
                    </a:p>
                    <a:p>
                      <a:pPr algn="l" fontAlgn="t">
                        <a:lnSpc>
                          <a:spcPts val="1800"/>
                        </a:lnSpc>
                        <a:buNone/>
                      </a:pPr>
                      <a:r>
                        <a:rPr lang="en-GB" sz="1100">
                          <a:effectLst/>
                        </a:rPr>
                        <a:t>1. how to select tools for at least three different gardening jobs</a:t>
                      </a:r>
                    </a:p>
                  </a:txBody>
                  <a:tcPr marL="58018" marR="58018" marT="29009" marB="2900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8018" marR="58018" marT="29009" marB="2900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916621380"/>
                  </a:ext>
                </a:extLst>
              </a:tr>
              <a:tr h="232071">
                <a:tc>
                  <a:txBody>
                    <a:bodyPr/>
                    <a:lstStyle/>
                    <a:p>
                      <a:pPr algn="l" fontAlgn="t">
                        <a:lnSpc>
                          <a:spcPts val="1800"/>
                        </a:lnSpc>
                        <a:buNone/>
                      </a:pPr>
                      <a:r>
                        <a:rPr lang="en-GB" sz="1100">
                          <a:effectLst/>
                        </a:rPr>
                        <a:t>2. how to identify garden weeds</a:t>
                      </a:r>
                    </a:p>
                  </a:txBody>
                  <a:tcPr marL="58018" marR="58018" marT="29009" marB="2900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8018" marR="58018" marT="29009" marB="2900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567398540"/>
                  </a:ext>
                </a:extLst>
              </a:tr>
              <a:tr h="355359">
                <a:tc>
                  <a:txBody>
                    <a:bodyPr/>
                    <a:lstStyle/>
                    <a:p>
                      <a:pPr algn="l" fontAlgn="t">
                        <a:lnSpc>
                          <a:spcPts val="1800"/>
                        </a:lnSpc>
                        <a:buNone/>
                      </a:pPr>
                      <a:r>
                        <a:rPr lang="en-GB" sz="1100">
                          <a:effectLst/>
                        </a:rPr>
                        <a:t>3. the correct way to orientate a bulb for planting</a:t>
                      </a:r>
                    </a:p>
                  </a:txBody>
                  <a:tcPr marL="58018" marR="58018" marT="29009" marB="2900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8018" marR="58018" marT="29009" marB="2900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229767926"/>
                  </a:ext>
                </a:extLst>
              </a:tr>
              <a:tr h="548752">
                <a:tc>
                  <a:txBody>
                    <a:bodyPr/>
                    <a:lstStyle/>
                    <a:p>
                      <a:pPr algn="l" fontAlgn="t">
                        <a:lnSpc>
                          <a:spcPts val="2400"/>
                        </a:lnSpc>
                        <a:buNone/>
                      </a:pPr>
                      <a:r>
                        <a:rPr lang="en-GB" sz="1100" b="1">
                          <a:effectLst/>
                        </a:rPr>
                        <a:t>demonstrated the ability to</a:t>
                      </a:r>
                    </a:p>
                    <a:p>
                      <a:pPr algn="l" fontAlgn="t">
                        <a:lnSpc>
                          <a:spcPts val="1800"/>
                        </a:lnSpc>
                        <a:buNone/>
                      </a:pPr>
                      <a:r>
                        <a:rPr lang="en-GB" sz="1100">
                          <a:effectLst/>
                        </a:rPr>
                        <a:t>4. design a multi-bed garden to fit a measured space</a:t>
                      </a:r>
                    </a:p>
                  </a:txBody>
                  <a:tcPr marL="58018" marR="58018" marT="29009" marB="2900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Student completed work</a:t>
                      </a:r>
                    </a:p>
                  </a:txBody>
                  <a:tcPr marL="58018" marR="58018" marT="29009" marB="2900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544522931"/>
                  </a:ext>
                </a:extLst>
              </a:tr>
              <a:tr h="403707">
                <a:tc>
                  <a:txBody>
                    <a:bodyPr/>
                    <a:lstStyle/>
                    <a:p>
                      <a:pPr algn="l" fontAlgn="t">
                        <a:lnSpc>
                          <a:spcPts val="2400"/>
                        </a:lnSpc>
                        <a:buNone/>
                      </a:pPr>
                      <a:r>
                        <a:rPr lang="en-GB" sz="1100" b="1">
                          <a:effectLst/>
                        </a:rPr>
                        <a:t>experienced</a:t>
                      </a:r>
                    </a:p>
                    <a:p>
                      <a:pPr algn="l" fontAlgn="t">
                        <a:lnSpc>
                          <a:spcPts val="1800"/>
                        </a:lnSpc>
                        <a:buNone/>
                      </a:pPr>
                      <a:r>
                        <a:rPr lang="en-GB" sz="1100">
                          <a:effectLst/>
                        </a:rPr>
                        <a:t>5. laying out the desired beds</a:t>
                      </a:r>
                    </a:p>
                  </a:txBody>
                  <a:tcPr marL="58018" marR="58018" marT="29009" marB="2900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8018" marR="58018" marT="29009" marB="2900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609883079"/>
                  </a:ext>
                </a:extLst>
              </a:tr>
              <a:tr h="232071">
                <a:tc>
                  <a:txBody>
                    <a:bodyPr/>
                    <a:lstStyle/>
                    <a:p>
                      <a:pPr algn="l" fontAlgn="t">
                        <a:lnSpc>
                          <a:spcPts val="1800"/>
                        </a:lnSpc>
                        <a:buNone/>
                      </a:pPr>
                      <a:r>
                        <a:rPr lang="en-GB" sz="1100">
                          <a:effectLst/>
                        </a:rPr>
                        <a:t>6. deep digging the desired beds</a:t>
                      </a:r>
                    </a:p>
                  </a:txBody>
                  <a:tcPr marL="58018" marR="58018" marT="29009" marB="2900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8018" marR="58018" marT="29009" marB="2900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153264977"/>
                  </a:ext>
                </a:extLst>
              </a:tr>
              <a:tr h="232071">
                <a:tc>
                  <a:txBody>
                    <a:bodyPr/>
                    <a:lstStyle/>
                    <a:p>
                      <a:pPr algn="l" fontAlgn="t">
                        <a:lnSpc>
                          <a:spcPts val="1800"/>
                        </a:lnSpc>
                        <a:buNone/>
                      </a:pPr>
                      <a:r>
                        <a:rPr lang="en-GB" sz="1100">
                          <a:effectLst/>
                        </a:rPr>
                        <a:t>7. keeping beds weed free</a:t>
                      </a:r>
                    </a:p>
                  </a:txBody>
                  <a:tcPr marL="58018" marR="58018" marT="29009" marB="2900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8018" marR="58018" marT="29009" marB="2900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764715883"/>
                  </a:ext>
                </a:extLst>
              </a:tr>
              <a:tr h="232071">
                <a:tc>
                  <a:txBody>
                    <a:bodyPr/>
                    <a:lstStyle/>
                    <a:p>
                      <a:pPr algn="l" fontAlgn="t">
                        <a:lnSpc>
                          <a:spcPts val="1800"/>
                        </a:lnSpc>
                        <a:buNone/>
                      </a:pPr>
                      <a:r>
                        <a:rPr lang="en-GB" sz="1100">
                          <a:effectLst/>
                        </a:rPr>
                        <a:t>8. laying paths</a:t>
                      </a:r>
                    </a:p>
                  </a:txBody>
                  <a:tcPr marL="58018" marR="58018" marT="29009" marB="2900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8018" marR="58018" marT="29009" marB="2900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575570572"/>
                  </a:ext>
                </a:extLst>
              </a:tr>
              <a:tr h="232071">
                <a:tc>
                  <a:txBody>
                    <a:bodyPr/>
                    <a:lstStyle/>
                    <a:p>
                      <a:pPr algn="l" fontAlgn="t">
                        <a:lnSpc>
                          <a:spcPts val="1800"/>
                        </a:lnSpc>
                        <a:buNone/>
                      </a:pPr>
                      <a:r>
                        <a:rPr lang="en-GB" sz="1100">
                          <a:effectLst/>
                        </a:rPr>
                        <a:t>9. planting bulbs</a:t>
                      </a:r>
                    </a:p>
                  </a:txBody>
                  <a:tcPr marL="58018" marR="58018" marT="29009" marB="2900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8018" marR="58018" marT="29009" marB="2900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436587746"/>
                  </a:ext>
                </a:extLst>
              </a:tr>
              <a:tr h="232071">
                <a:tc>
                  <a:txBody>
                    <a:bodyPr/>
                    <a:lstStyle/>
                    <a:p>
                      <a:pPr algn="l" fontAlgn="t">
                        <a:lnSpc>
                          <a:spcPts val="1800"/>
                        </a:lnSpc>
                        <a:buNone/>
                      </a:pPr>
                      <a:r>
                        <a:rPr lang="en-GB" sz="1100">
                          <a:effectLst/>
                        </a:rPr>
                        <a:t>10. planting out from pots</a:t>
                      </a:r>
                    </a:p>
                  </a:txBody>
                  <a:tcPr marL="58018" marR="58018" marT="29009" marB="2900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8018" marR="58018" marT="29009" marB="2900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399710640"/>
                  </a:ext>
                </a:extLst>
              </a:tr>
              <a:tr h="232071">
                <a:tc>
                  <a:txBody>
                    <a:bodyPr/>
                    <a:lstStyle/>
                    <a:p>
                      <a:pPr algn="l" fontAlgn="t">
                        <a:lnSpc>
                          <a:spcPts val="1800"/>
                        </a:lnSpc>
                        <a:buNone/>
                      </a:pPr>
                      <a:r>
                        <a:rPr lang="en-GB" sz="1100">
                          <a:effectLst/>
                        </a:rPr>
                        <a:t>11. taking cuttings</a:t>
                      </a:r>
                    </a:p>
                  </a:txBody>
                  <a:tcPr marL="58018" marR="58018" marT="29009" marB="2900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8018" marR="58018" marT="29009" marB="2900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878826697"/>
                  </a:ext>
                </a:extLst>
              </a:tr>
              <a:tr h="232071">
                <a:tc>
                  <a:txBody>
                    <a:bodyPr/>
                    <a:lstStyle/>
                    <a:p>
                      <a:pPr algn="l" fontAlgn="t">
                        <a:lnSpc>
                          <a:spcPts val="1800"/>
                        </a:lnSpc>
                        <a:buNone/>
                      </a:pPr>
                      <a:r>
                        <a:rPr lang="en-GB" sz="1100">
                          <a:effectLst/>
                        </a:rPr>
                        <a:t>12. potting on cuttings</a:t>
                      </a:r>
                    </a:p>
                  </a:txBody>
                  <a:tcPr marL="58018" marR="58018" marT="29009" marB="2900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8018" marR="58018" marT="29009" marB="2900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891391243"/>
                  </a:ext>
                </a:extLst>
              </a:tr>
              <a:tr h="232071">
                <a:tc>
                  <a:txBody>
                    <a:bodyPr/>
                    <a:lstStyle/>
                    <a:p>
                      <a:pPr algn="l" fontAlgn="t">
                        <a:lnSpc>
                          <a:spcPts val="1800"/>
                        </a:lnSpc>
                        <a:buNone/>
                      </a:pPr>
                      <a:r>
                        <a:rPr lang="en-GB" sz="1100">
                          <a:effectLst/>
                        </a:rPr>
                        <a:t>13. using a cold frame.</a:t>
                      </a:r>
                    </a:p>
                  </a:txBody>
                  <a:tcPr marL="58018" marR="58018" marT="29009" marB="2900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dirty="0">
                          <a:effectLst/>
                        </a:rPr>
                        <a:t>Summary sheet</a:t>
                      </a:r>
                    </a:p>
                  </a:txBody>
                  <a:tcPr marL="58018" marR="58018" marT="29009" marB="2900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143129945"/>
                  </a:ext>
                </a:extLst>
              </a:tr>
            </a:tbl>
          </a:graphicData>
        </a:graphic>
      </p:graphicFrame>
      <p:sp>
        <p:nvSpPr>
          <p:cNvPr id="5" name="Rectangle 1">
            <a:extLst>
              <a:ext uri="{FF2B5EF4-FFF2-40B4-BE49-F238E27FC236}">
                <a16:creationId xmlns:a16="http://schemas.microsoft.com/office/drawing/2014/main" id="{573D81AF-4D0B-D1EB-D7A8-0E01A3B64486}"/>
              </a:ext>
            </a:extLst>
          </p:cNvPr>
          <p:cNvSpPr>
            <a:spLocks noChangeArrowheads="1"/>
          </p:cNvSpPr>
          <p:nvPr/>
        </p:nvSpPr>
        <p:spPr bwMode="auto">
          <a:xfrm>
            <a:off x="461963" y="416606"/>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Introduction to garden design and horticulture</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Level One</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7856195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45071E5F-7822-43F5-6DED-2F4498A64004}"/>
              </a:ext>
            </a:extLst>
          </p:cNvPr>
          <p:cNvGraphicFramePr>
            <a:graphicFrameLocks noGrp="1"/>
          </p:cNvGraphicFramePr>
          <p:nvPr>
            <p:extLst>
              <p:ext uri="{D42A27DB-BD31-4B8C-83A1-F6EECF244321}">
                <p14:modId xmlns:p14="http://schemas.microsoft.com/office/powerpoint/2010/main" val="1751003801"/>
              </p:ext>
            </p:extLst>
          </p:nvPr>
        </p:nvGraphicFramePr>
        <p:xfrm>
          <a:off x="849086" y="1338925"/>
          <a:ext cx="10885714" cy="4579093"/>
        </p:xfrm>
        <a:graphic>
          <a:graphicData uri="http://schemas.openxmlformats.org/drawingml/2006/table">
            <a:tbl>
              <a:tblPr/>
              <a:tblGrid>
                <a:gridCol w="5442857">
                  <a:extLst>
                    <a:ext uri="{9D8B030D-6E8A-4147-A177-3AD203B41FA5}">
                      <a16:colId xmlns:a16="http://schemas.microsoft.com/office/drawing/2014/main" val="530903687"/>
                    </a:ext>
                  </a:extLst>
                </a:gridCol>
                <a:gridCol w="5442857">
                  <a:extLst>
                    <a:ext uri="{9D8B030D-6E8A-4147-A177-3AD203B41FA5}">
                      <a16:colId xmlns:a16="http://schemas.microsoft.com/office/drawing/2014/main" val="2516521285"/>
                    </a:ext>
                  </a:extLst>
                </a:gridCol>
              </a:tblGrid>
              <a:tr h="462674">
                <a:tc>
                  <a:txBody>
                    <a:bodyPr/>
                    <a:lstStyle/>
                    <a:p>
                      <a:pPr algn="l" fontAlgn="t">
                        <a:buNone/>
                      </a:pPr>
                      <a:r>
                        <a:rPr lang="en-GB" sz="1300" dirty="0">
                          <a:effectLst/>
                        </a:rPr>
                        <a:t>In successfully completing this unit, the learner will have</a:t>
                      </a:r>
                    </a:p>
                  </a:txBody>
                  <a:tcPr marL="66096" marR="66096" marT="33048" marB="33048">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Evidence needed</a:t>
                      </a:r>
                    </a:p>
                  </a:txBody>
                  <a:tcPr marL="66096" marR="66096" marT="33048" marB="33048">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127491671"/>
                  </a:ext>
                </a:extLst>
              </a:tr>
              <a:tr h="625161">
                <a:tc>
                  <a:txBody>
                    <a:bodyPr/>
                    <a:lstStyle/>
                    <a:p>
                      <a:pPr algn="l" fontAlgn="t">
                        <a:lnSpc>
                          <a:spcPts val="2400"/>
                        </a:lnSpc>
                        <a:buNone/>
                      </a:pPr>
                      <a:r>
                        <a:rPr lang="en-GB" sz="1300" b="1">
                          <a:effectLst/>
                        </a:rPr>
                        <a:t>demonstrated the ability to</a:t>
                      </a:r>
                    </a:p>
                    <a:p>
                      <a:pPr algn="l" fontAlgn="t">
                        <a:lnSpc>
                          <a:spcPts val="1800"/>
                        </a:lnSpc>
                        <a:buNone/>
                      </a:pPr>
                      <a:r>
                        <a:rPr lang="en-GB" sz="1300">
                          <a:effectLst/>
                        </a:rPr>
                        <a:t>1. check that the pots or trays are clean and undamaged</a:t>
                      </a:r>
                    </a:p>
                  </a:txBody>
                  <a:tcPr marL="66096" marR="66096" marT="33048" marB="3304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Summary sheet</a:t>
                      </a:r>
                    </a:p>
                  </a:txBody>
                  <a:tcPr marL="66096" marR="66096" marT="33048" marB="3304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235274155"/>
                  </a:ext>
                </a:extLst>
              </a:tr>
              <a:tr h="570080">
                <a:tc>
                  <a:txBody>
                    <a:bodyPr/>
                    <a:lstStyle/>
                    <a:p>
                      <a:pPr algn="l" fontAlgn="t">
                        <a:lnSpc>
                          <a:spcPts val="1800"/>
                        </a:lnSpc>
                        <a:buNone/>
                      </a:pPr>
                      <a:r>
                        <a:rPr lang="en-GB" sz="1300">
                          <a:effectLst/>
                        </a:rPr>
                        <a:t>2. fill the containers with compost and tap down the tray to settle, consolidate and level</a:t>
                      </a:r>
                    </a:p>
                  </a:txBody>
                  <a:tcPr marL="66096" marR="66096" marT="33048" marB="3304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Summary sheet</a:t>
                      </a:r>
                    </a:p>
                  </a:txBody>
                  <a:tcPr marL="66096" marR="66096" marT="33048" marB="3304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817013299"/>
                  </a:ext>
                </a:extLst>
              </a:tr>
              <a:tr h="570080">
                <a:tc>
                  <a:txBody>
                    <a:bodyPr/>
                    <a:lstStyle/>
                    <a:p>
                      <a:pPr algn="l" fontAlgn="t">
                        <a:lnSpc>
                          <a:spcPts val="1800"/>
                        </a:lnSpc>
                        <a:buNone/>
                      </a:pPr>
                      <a:r>
                        <a:rPr lang="en-GB" sz="1300">
                          <a:effectLst/>
                        </a:rPr>
                        <a:t>3. evenly sow the small seeds in containers as instructed, burying them under a thin layer of sprinkled compost</a:t>
                      </a:r>
                    </a:p>
                  </a:txBody>
                  <a:tcPr marL="66096" marR="66096" marT="33048" marB="3304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Summary sheet</a:t>
                      </a:r>
                    </a:p>
                  </a:txBody>
                  <a:tcPr marL="66096" marR="66096" marT="33048" marB="3304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783862990"/>
                  </a:ext>
                </a:extLst>
              </a:tr>
              <a:tr h="404840">
                <a:tc>
                  <a:txBody>
                    <a:bodyPr/>
                    <a:lstStyle/>
                    <a:p>
                      <a:pPr algn="l" fontAlgn="t">
                        <a:lnSpc>
                          <a:spcPts val="1800"/>
                        </a:lnSpc>
                        <a:buNone/>
                      </a:pPr>
                      <a:r>
                        <a:rPr lang="en-GB" sz="1300">
                          <a:effectLst/>
                        </a:rPr>
                        <a:t>4. make spaced holes for the larger seeds, then plant and cover them</a:t>
                      </a:r>
                    </a:p>
                  </a:txBody>
                  <a:tcPr marL="66096" marR="66096" marT="33048" marB="3304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Summary sheet</a:t>
                      </a:r>
                    </a:p>
                  </a:txBody>
                  <a:tcPr marL="66096" marR="66096" marT="33048" marB="3304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786911347"/>
                  </a:ext>
                </a:extLst>
              </a:tr>
              <a:tr h="264385">
                <a:tc>
                  <a:txBody>
                    <a:bodyPr/>
                    <a:lstStyle/>
                    <a:p>
                      <a:pPr algn="l" fontAlgn="t">
                        <a:lnSpc>
                          <a:spcPts val="1800"/>
                        </a:lnSpc>
                        <a:buNone/>
                      </a:pPr>
                      <a:r>
                        <a:rPr lang="en-GB" sz="1300">
                          <a:effectLst/>
                        </a:rPr>
                        <a:t>5. position the labels</a:t>
                      </a:r>
                    </a:p>
                  </a:txBody>
                  <a:tcPr marL="66096" marR="66096" marT="33048" marB="3304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Summary sheet</a:t>
                      </a:r>
                    </a:p>
                  </a:txBody>
                  <a:tcPr marL="66096" marR="66096" marT="33048" marB="3304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619568657"/>
                  </a:ext>
                </a:extLst>
              </a:tr>
              <a:tr h="264385">
                <a:tc>
                  <a:txBody>
                    <a:bodyPr/>
                    <a:lstStyle/>
                    <a:p>
                      <a:pPr algn="l" fontAlgn="t">
                        <a:lnSpc>
                          <a:spcPts val="1800"/>
                        </a:lnSpc>
                        <a:buNone/>
                      </a:pPr>
                      <a:r>
                        <a:rPr lang="en-GB" sz="1300">
                          <a:effectLst/>
                        </a:rPr>
                        <a:t>6. water the compost</a:t>
                      </a:r>
                    </a:p>
                  </a:txBody>
                  <a:tcPr marL="66096" marR="66096" marT="33048" marB="3304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Summary sheet</a:t>
                      </a:r>
                    </a:p>
                  </a:txBody>
                  <a:tcPr marL="66096" marR="66096" marT="33048" marB="3304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754034154"/>
                  </a:ext>
                </a:extLst>
              </a:tr>
              <a:tr h="264385">
                <a:tc>
                  <a:txBody>
                    <a:bodyPr/>
                    <a:lstStyle/>
                    <a:p>
                      <a:pPr algn="l" fontAlgn="t">
                        <a:lnSpc>
                          <a:spcPts val="1800"/>
                        </a:lnSpc>
                        <a:buNone/>
                      </a:pPr>
                      <a:r>
                        <a:rPr lang="en-GB" sz="1300">
                          <a:effectLst/>
                        </a:rPr>
                        <a:t>7. place the pots in the glasshouse</a:t>
                      </a:r>
                    </a:p>
                  </a:txBody>
                  <a:tcPr marL="66096" marR="66096" marT="33048" marB="3304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Summary sheet</a:t>
                      </a:r>
                    </a:p>
                  </a:txBody>
                  <a:tcPr marL="66096" marR="66096" marT="33048" marB="3304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885824573"/>
                  </a:ext>
                </a:extLst>
              </a:tr>
              <a:tr h="462674">
                <a:tc>
                  <a:txBody>
                    <a:bodyPr/>
                    <a:lstStyle/>
                    <a:p>
                      <a:pPr algn="l" fontAlgn="t">
                        <a:lnSpc>
                          <a:spcPts val="2400"/>
                        </a:lnSpc>
                        <a:buNone/>
                      </a:pPr>
                      <a:r>
                        <a:rPr lang="en-GB" sz="1300" b="1">
                          <a:effectLst/>
                        </a:rPr>
                        <a:t>shown knowledge of</a:t>
                      </a:r>
                    </a:p>
                    <a:p>
                      <a:pPr algn="l" fontAlgn="t">
                        <a:lnSpc>
                          <a:spcPts val="1800"/>
                        </a:lnSpc>
                        <a:buNone/>
                      </a:pPr>
                      <a:r>
                        <a:rPr lang="en-GB" sz="1300">
                          <a:effectLst/>
                        </a:rPr>
                        <a:t>8. the requirements for germination</a:t>
                      </a:r>
                    </a:p>
                  </a:txBody>
                  <a:tcPr marL="66096" marR="66096" marT="33048" marB="3304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Student completed work and/or summary sheet</a:t>
                      </a:r>
                    </a:p>
                  </a:txBody>
                  <a:tcPr marL="66096" marR="66096" marT="33048" marB="3304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288969077"/>
                  </a:ext>
                </a:extLst>
              </a:tr>
              <a:tr h="462674">
                <a:tc>
                  <a:txBody>
                    <a:bodyPr/>
                    <a:lstStyle/>
                    <a:p>
                      <a:pPr algn="l" fontAlgn="t">
                        <a:lnSpc>
                          <a:spcPts val="1800"/>
                        </a:lnSpc>
                        <a:buNone/>
                      </a:pPr>
                      <a:r>
                        <a:rPr lang="en-GB" sz="1300">
                          <a:effectLst/>
                        </a:rPr>
                        <a:t>9. what will occur to the seed as it germinates.</a:t>
                      </a:r>
                    </a:p>
                  </a:txBody>
                  <a:tcPr marL="66096" marR="66096" marT="33048" marB="3304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dirty="0">
                          <a:effectLst/>
                        </a:rPr>
                        <a:t>Student completed work and/or summary sheet</a:t>
                      </a:r>
                    </a:p>
                  </a:txBody>
                  <a:tcPr marL="66096" marR="66096" marT="33048" marB="3304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671654354"/>
                  </a:ext>
                </a:extLst>
              </a:tr>
            </a:tbl>
          </a:graphicData>
        </a:graphic>
      </p:graphicFrame>
      <p:sp>
        <p:nvSpPr>
          <p:cNvPr id="5" name="Rectangle 1">
            <a:extLst>
              <a:ext uri="{FF2B5EF4-FFF2-40B4-BE49-F238E27FC236}">
                <a16:creationId xmlns:a16="http://schemas.microsoft.com/office/drawing/2014/main" id="{EE9F0B71-FB89-2CC7-7EB1-8ABCC9239CE0}"/>
              </a:ext>
            </a:extLst>
          </p:cNvPr>
          <p:cNvSpPr>
            <a:spLocks noChangeArrowheads="1"/>
          </p:cNvSpPr>
          <p:nvPr/>
        </p:nvSpPr>
        <p:spPr bwMode="auto">
          <a:xfrm>
            <a:off x="428172" y="554491"/>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a:ln>
                  <a:noFill/>
                </a:ln>
                <a:solidFill>
                  <a:srgbClr val="371376"/>
                </a:solidFill>
                <a:effectLst/>
                <a:latin typeface="Open Sans" panose="020B0606030504020204" pitchFamily="34" charset="0"/>
                <a:cs typeface="Open Sans" panose="020B0606030504020204" pitchFamily="34" charset="0"/>
              </a:rPr>
              <a:t>Horticulture: Sowing seeds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a:ln>
                  <a:noFill/>
                </a:ln>
                <a:solidFill>
                  <a:srgbClr val="371376"/>
                </a:solidFill>
                <a:effectLst/>
                <a:latin typeface="Open Sans" panose="020B0606030504020204" pitchFamily="34" charset="0"/>
                <a:cs typeface="Open Sans" panose="020B0606030504020204" pitchFamily="34" charset="0"/>
              </a:rPr>
              <a:t>Level: Level One</a:t>
            </a:r>
            <a:endParaRPr kumimoji="0" lang="en-US" altLang="en-US" sz="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1719518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739F795C-9C07-7154-0CD6-C5A2527DDAA6}"/>
              </a:ext>
            </a:extLst>
          </p:cNvPr>
          <p:cNvGraphicFramePr>
            <a:graphicFrameLocks noGrp="1"/>
          </p:cNvGraphicFramePr>
          <p:nvPr>
            <p:extLst>
              <p:ext uri="{D42A27DB-BD31-4B8C-83A1-F6EECF244321}">
                <p14:modId xmlns:p14="http://schemas.microsoft.com/office/powerpoint/2010/main" val="1183814022"/>
              </p:ext>
            </p:extLst>
          </p:nvPr>
        </p:nvGraphicFramePr>
        <p:xfrm>
          <a:off x="313796" y="1562769"/>
          <a:ext cx="10701868" cy="4752124"/>
        </p:xfrm>
        <a:graphic>
          <a:graphicData uri="http://schemas.openxmlformats.org/drawingml/2006/table">
            <a:tbl>
              <a:tblPr/>
              <a:tblGrid>
                <a:gridCol w="5350934">
                  <a:extLst>
                    <a:ext uri="{9D8B030D-6E8A-4147-A177-3AD203B41FA5}">
                      <a16:colId xmlns:a16="http://schemas.microsoft.com/office/drawing/2014/main" val="735023385"/>
                    </a:ext>
                  </a:extLst>
                </a:gridCol>
                <a:gridCol w="5350934">
                  <a:extLst>
                    <a:ext uri="{9D8B030D-6E8A-4147-A177-3AD203B41FA5}">
                      <a16:colId xmlns:a16="http://schemas.microsoft.com/office/drawing/2014/main" val="198010412"/>
                    </a:ext>
                  </a:extLst>
                </a:gridCol>
              </a:tblGrid>
              <a:tr h="407938">
                <a:tc>
                  <a:txBody>
                    <a:bodyPr/>
                    <a:lstStyle/>
                    <a:p>
                      <a:pPr algn="l" fontAlgn="t">
                        <a:buNone/>
                      </a:pPr>
                      <a:r>
                        <a:rPr lang="en-GB" sz="1100">
                          <a:effectLst/>
                        </a:rPr>
                        <a:t>In successfully completing this unit, the learner will have</a:t>
                      </a:r>
                    </a:p>
                  </a:txBody>
                  <a:tcPr marL="58277" marR="58277" marT="29138" marB="29138">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Evidence needed</a:t>
                      </a:r>
                    </a:p>
                  </a:txBody>
                  <a:tcPr marL="58277" marR="58277" marT="29138" marB="29138">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306226361"/>
                  </a:ext>
                </a:extLst>
              </a:tr>
              <a:tr h="405510">
                <a:tc>
                  <a:txBody>
                    <a:bodyPr/>
                    <a:lstStyle/>
                    <a:p>
                      <a:pPr algn="l" fontAlgn="t">
                        <a:lnSpc>
                          <a:spcPts val="2400"/>
                        </a:lnSpc>
                        <a:buNone/>
                      </a:pPr>
                      <a:r>
                        <a:rPr lang="en-GB" sz="1100" b="1">
                          <a:effectLst/>
                        </a:rPr>
                        <a:t>shown knowledge of</a:t>
                      </a:r>
                    </a:p>
                    <a:p>
                      <a:pPr algn="l" fontAlgn="t">
                        <a:lnSpc>
                          <a:spcPts val="1800"/>
                        </a:lnSpc>
                        <a:buNone/>
                      </a:pPr>
                      <a:r>
                        <a:rPr lang="en-GB" sz="1100">
                          <a:effectLst/>
                        </a:rPr>
                        <a:t>1. at least two different type of seeds</a:t>
                      </a:r>
                    </a:p>
                  </a:txBody>
                  <a:tcPr marL="58277" marR="58277" marT="29138" marB="2913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Student completed work</a:t>
                      </a:r>
                    </a:p>
                  </a:txBody>
                  <a:tcPr marL="58277" marR="58277" marT="29138" marB="2913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25367501"/>
                  </a:ext>
                </a:extLst>
              </a:tr>
              <a:tr h="356946">
                <a:tc>
                  <a:txBody>
                    <a:bodyPr/>
                    <a:lstStyle/>
                    <a:p>
                      <a:pPr algn="l" fontAlgn="t">
                        <a:lnSpc>
                          <a:spcPts val="1800"/>
                        </a:lnSpc>
                        <a:buNone/>
                      </a:pPr>
                      <a:r>
                        <a:rPr lang="en-GB" sz="1100" dirty="0">
                          <a:effectLst/>
                        </a:rPr>
                        <a:t>2. the requirements of a seed to germinate</a:t>
                      </a:r>
                    </a:p>
                  </a:txBody>
                  <a:tcPr marL="58277" marR="58277" marT="29138" marB="2913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Student completed work</a:t>
                      </a:r>
                    </a:p>
                  </a:txBody>
                  <a:tcPr marL="58277" marR="58277" marT="29138" marB="2913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224215297"/>
                  </a:ext>
                </a:extLst>
              </a:tr>
              <a:tr h="551202">
                <a:tc>
                  <a:txBody>
                    <a:bodyPr/>
                    <a:lstStyle/>
                    <a:p>
                      <a:pPr algn="l" fontAlgn="t">
                        <a:lnSpc>
                          <a:spcPts val="2400"/>
                        </a:lnSpc>
                        <a:buNone/>
                      </a:pPr>
                      <a:r>
                        <a:rPr lang="en-GB" sz="1100" b="1">
                          <a:effectLst/>
                        </a:rPr>
                        <a:t>demonstrated the ability to</a:t>
                      </a:r>
                    </a:p>
                    <a:p>
                      <a:pPr algn="l" fontAlgn="t">
                        <a:lnSpc>
                          <a:spcPts val="1800"/>
                        </a:lnSpc>
                        <a:buNone/>
                      </a:pPr>
                      <a:r>
                        <a:rPr lang="en-GB" sz="1100">
                          <a:effectLst/>
                        </a:rPr>
                        <a:t>3. collect the appropriate equipment and set up the work space safely</a:t>
                      </a:r>
                    </a:p>
                  </a:txBody>
                  <a:tcPr marL="58277" marR="58277" marT="29138" marB="2913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8277" marR="58277" marT="29138" marB="2913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720093365"/>
                  </a:ext>
                </a:extLst>
              </a:tr>
              <a:tr h="233107">
                <a:tc>
                  <a:txBody>
                    <a:bodyPr/>
                    <a:lstStyle/>
                    <a:p>
                      <a:pPr algn="l" fontAlgn="t">
                        <a:lnSpc>
                          <a:spcPts val="1800"/>
                        </a:lnSpc>
                        <a:buNone/>
                      </a:pPr>
                      <a:r>
                        <a:rPr lang="en-GB" sz="1100">
                          <a:effectLst/>
                        </a:rPr>
                        <a:t>4. fill the seed tray or pot correctly</a:t>
                      </a:r>
                    </a:p>
                  </a:txBody>
                  <a:tcPr marL="58277" marR="58277" marT="29138" marB="2913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8277" marR="58277" marT="29138" marB="2913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293335458"/>
                  </a:ext>
                </a:extLst>
              </a:tr>
              <a:tr h="356946">
                <a:tc>
                  <a:txBody>
                    <a:bodyPr/>
                    <a:lstStyle/>
                    <a:p>
                      <a:pPr algn="l" fontAlgn="t">
                        <a:lnSpc>
                          <a:spcPts val="1800"/>
                        </a:lnSpc>
                        <a:buNone/>
                      </a:pPr>
                      <a:r>
                        <a:rPr lang="en-GB" sz="1100">
                          <a:effectLst/>
                        </a:rPr>
                        <a:t>5. remove the excess compost and consolidate the surface correctly</a:t>
                      </a:r>
                    </a:p>
                  </a:txBody>
                  <a:tcPr marL="58277" marR="58277" marT="29138" marB="2913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8277" marR="58277" marT="29138" marB="2913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989875917"/>
                  </a:ext>
                </a:extLst>
              </a:tr>
              <a:tr h="233107">
                <a:tc>
                  <a:txBody>
                    <a:bodyPr/>
                    <a:lstStyle/>
                    <a:p>
                      <a:pPr algn="l" fontAlgn="t">
                        <a:lnSpc>
                          <a:spcPts val="1800"/>
                        </a:lnSpc>
                        <a:buNone/>
                      </a:pPr>
                      <a:r>
                        <a:rPr lang="en-GB" sz="1100">
                          <a:effectLst/>
                        </a:rPr>
                        <a:t>6. broadcast the seeds</a:t>
                      </a:r>
                    </a:p>
                  </a:txBody>
                  <a:tcPr marL="58277" marR="58277" marT="29138" marB="2913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8277" marR="58277" marT="29138" marB="2913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791047149"/>
                  </a:ext>
                </a:extLst>
              </a:tr>
              <a:tr h="356946">
                <a:tc>
                  <a:txBody>
                    <a:bodyPr/>
                    <a:lstStyle/>
                    <a:p>
                      <a:pPr algn="l" fontAlgn="t">
                        <a:lnSpc>
                          <a:spcPts val="1800"/>
                        </a:lnSpc>
                        <a:buNone/>
                      </a:pPr>
                      <a:r>
                        <a:rPr lang="en-GB" sz="1100">
                          <a:effectLst/>
                        </a:rPr>
                        <a:t>7. write a label, including the date and full plant name</a:t>
                      </a:r>
                    </a:p>
                  </a:txBody>
                  <a:tcPr marL="58277" marR="58277" marT="29138" marB="2913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Student completed work</a:t>
                      </a:r>
                    </a:p>
                  </a:txBody>
                  <a:tcPr marL="58277" marR="58277" marT="29138" marB="2913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896212481"/>
                  </a:ext>
                </a:extLst>
              </a:tr>
              <a:tr h="356946">
                <a:tc>
                  <a:txBody>
                    <a:bodyPr/>
                    <a:lstStyle/>
                    <a:p>
                      <a:pPr algn="l" fontAlgn="t">
                        <a:lnSpc>
                          <a:spcPts val="1800"/>
                        </a:lnSpc>
                        <a:buNone/>
                      </a:pPr>
                      <a:r>
                        <a:rPr lang="en-GB" sz="1100">
                          <a:effectLst/>
                        </a:rPr>
                        <a:t>8. water the seeds, by using either a watering tray or fine rose watering can</a:t>
                      </a:r>
                    </a:p>
                  </a:txBody>
                  <a:tcPr marL="58277" marR="58277" marT="29138" marB="2913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8277" marR="58277" marT="29138" marB="2913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91261212"/>
                  </a:ext>
                </a:extLst>
              </a:tr>
              <a:tr h="356946">
                <a:tc>
                  <a:txBody>
                    <a:bodyPr/>
                    <a:lstStyle/>
                    <a:p>
                      <a:pPr algn="l" fontAlgn="t">
                        <a:lnSpc>
                          <a:spcPts val="1800"/>
                        </a:lnSpc>
                        <a:buNone/>
                      </a:pPr>
                      <a:r>
                        <a:rPr lang="en-GB" sz="1100">
                          <a:effectLst/>
                        </a:rPr>
                        <a:t>9. place the seeds in the correct area for germination</a:t>
                      </a:r>
                    </a:p>
                  </a:txBody>
                  <a:tcPr marL="58277" marR="58277" marT="29138" marB="2913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8277" marR="58277" marT="29138" marB="2913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250531877"/>
                  </a:ext>
                </a:extLst>
              </a:tr>
              <a:tr h="233107">
                <a:tc>
                  <a:txBody>
                    <a:bodyPr/>
                    <a:lstStyle/>
                    <a:p>
                      <a:pPr algn="l" fontAlgn="t">
                        <a:lnSpc>
                          <a:spcPts val="1800"/>
                        </a:lnSpc>
                        <a:buNone/>
                      </a:pPr>
                      <a:r>
                        <a:rPr lang="en-GB" sz="1100">
                          <a:effectLst/>
                        </a:rPr>
                        <a:t>10. work in a safe manner</a:t>
                      </a:r>
                    </a:p>
                  </a:txBody>
                  <a:tcPr marL="58277" marR="58277" marT="29138" marB="2913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8277" marR="58277" marT="29138" marB="2913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287887961"/>
                  </a:ext>
                </a:extLst>
              </a:tr>
              <a:tr h="502638">
                <a:tc>
                  <a:txBody>
                    <a:bodyPr/>
                    <a:lstStyle/>
                    <a:p>
                      <a:pPr algn="l" fontAlgn="t">
                        <a:lnSpc>
                          <a:spcPts val="1800"/>
                        </a:lnSpc>
                        <a:buNone/>
                      </a:pPr>
                      <a:r>
                        <a:rPr lang="en-GB" sz="1100">
                          <a:effectLst/>
                        </a:rPr>
                        <a:t>11. tidy and clean the area, returning all the tools to shed and placing any rubbish in the bin.</a:t>
                      </a:r>
                    </a:p>
                  </a:txBody>
                  <a:tcPr marL="58277" marR="58277" marT="29138" marB="2913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dirty="0">
                          <a:effectLst/>
                        </a:rPr>
                        <a:t>Summary sheet</a:t>
                      </a:r>
                    </a:p>
                  </a:txBody>
                  <a:tcPr marL="58277" marR="58277" marT="29138" marB="2913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43735722"/>
                  </a:ext>
                </a:extLst>
              </a:tr>
            </a:tbl>
          </a:graphicData>
        </a:graphic>
      </p:graphicFrame>
      <p:sp>
        <p:nvSpPr>
          <p:cNvPr id="5" name="Rectangle 1">
            <a:extLst>
              <a:ext uri="{FF2B5EF4-FFF2-40B4-BE49-F238E27FC236}">
                <a16:creationId xmlns:a16="http://schemas.microsoft.com/office/drawing/2014/main" id="{79988B43-7740-DE4A-D8DD-39E6CC71F155}"/>
              </a:ext>
            </a:extLst>
          </p:cNvPr>
          <p:cNvSpPr>
            <a:spLocks noChangeArrowheads="1"/>
          </p:cNvSpPr>
          <p:nvPr/>
        </p:nvSpPr>
        <p:spPr bwMode="auto">
          <a:xfrm>
            <a:off x="313796" y="543107"/>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a:ln>
                  <a:noFill/>
                </a:ln>
                <a:solidFill>
                  <a:srgbClr val="371376"/>
                </a:solidFill>
                <a:effectLst/>
                <a:latin typeface="Open Sans" panose="020B0606030504020204" pitchFamily="34" charset="0"/>
                <a:cs typeface="Open Sans" panose="020B0606030504020204" pitchFamily="34" charset="0"/>
              </a:rPr>
              <a:t>Horticulture: Seed sowing</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a:ln>
                  <a:noFill/>
                </a:ln>
                <a:solidFill>
                  <a:srgbClr val="371376"/>
                </a:solidFill>
                <a:effectLst/>
                <a:latin typeface="Open Sans" panose="020B0606030504020204" pitchFamily="34" charset="0"/>
                <a:cs typeface="Open Sans" panose="020B0606030504020204" pitchFamily="34" charset="0"/>
              </a:rPr>
              <a:t>Level: Level One</a:t>
            </a:r>
            <a:endParaRPr kumimoji="0" lang="en-US" altLang="en-US" sz="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4944135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B2CE465C-F8DA-EF2B-E278-6BDDB5919331}"/>
              </a:ext>
            </a:extLst>
          </p:cNvPr>
          <p:cNvGraphicFramePr>
            <a:graphicFrameLocks noGrp="1"/>
          </p:cNvGraphicFramePr>
          <p:nvPr>
            <p:extLst>
              <p:ext uri="{D42A27DB-BD31-4B8C-83A1-F6EECF244321}">
                <p14:modId xmlns:p14="http://schemas.microsoft.com/office/powerpoint/2010/main" val="1240635336"/>
              </p:ext>
            </p:extLst>
          </p:nvPr>
        </p:nvGraphicFramePr>
        <p:xfrm>
          <a:off x="273195" y="1319278"/>
          <a:ext cx="11105284" cy="4905408"/>
        </p:xfrm>
        <a:graphic>
          <a:graphicData uri="http://schemas.openxmlformats.org/drawingml/2006/table">
            <a:tbl>
              <a:tblPr/>
              <a:tblGrid>
                <a:gridCol w="5552642">
                  <a:extLst>
                    <a:ext uri="{9D8B030D-6E8A-4147-A177-3AD203B41FA5}">
                      <a16:colId xmlns:a16="http://schemas.microsoft.com/office/drawing/2014/main" val="2100062681"/>
                    </a:ext>
                  </a:extLst>
                </a:gridCol>
                <a:gridCol w="5552642">
                  <a:extLst>
                    <a:ext uri="{9D8B030D-6E8A-4147-A177-3AD203B41FA5}">
                      <a16:colId xmlns:a16="http://schemas.microsoft.com/office/drawing/2014/main" val="1686852064"/>
                    </a:ext>
                  </a:extLst>
                </a:gridCol>
              </a:tblGrid>
              <a:tr h="307412">
                <a:tc>
                  <a:txBody>
                    <a:bodyPr/>
                    <a:lstStyle/>
                    <a:p>
                      <a:pPr algn="l" fontAlgn="t">
                        <a:buNone/>
                      </a:pPr>
                      <a:r>
                        <a:rPr lang="en-GB" sz="900">
                          <a:effectLst/>
                        </a:rPr>
                        <a:t>In successfully completing this unit, the learner will have</a:t>
                      </a:r>
                    </a:p>
                  </a:txBody>
                  <a:tcPr marL="43916" marR="43916" marT="21958" marB="21958">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Evidence needed</a:t>
                      </a:r>
                    </a:p>
                  </a:txBody>
                  <a:tcPr marL="43916" marR="43916" marT="21958" marB="21958">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475103655"/>
                  </a:ext>
                </a:extLst>
              </a:tr>
              <a:tr h="415372">
                <a:tc>
                  <a:txBody>
                    <a:bodyPr/>
                    <a:lstStyle/>
                    <a:p>
                      <a:pPr algn="l" fontAlgn="t">
                        <a:lnSpc>
                          <a:spcPts val="2400"/>
                        </a:lnSpc>
                        <a:buNone/>
                      </a:pPr>
                      <a:r>
                        <a:rPr lang="en-GB" sz="900" b="1">
                          <a:effectLst/>
                        </a:rPr>
                        <a:t>demonstrated the ability to</a:t>
                      </a:r>
                    </a:p>
                    <a:p>
                      <a:pPr algn="l" fontAlgn="t">
                        <a:lnSpc>
                          <a:spcPts val="1800"/>
                        </a:lnSpc>
                        <a:buNone/>
                      </a:pPr>
                      <a:r>
                        <a:rPr lang="en-GB" sz="900">
                          <a:effectLst/>
                        </a:rPr>
                        <a:t>1. sow at least two types of salad plant correctly</a:t>
                      </a:r>
                    </a:p>
                  </a:txBody>
                  <a:tcPr marL="43916" marR="43916" marT="21958" marB="2195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a:t>
                      </a:r>
                    </a:p>
                  </a:txBody>
                  <a:tcPr marL="43916" marR="43916" marT="21958" marB="2195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695379596"/>
                  </a:ext>
                </a:extLst>
              </a:tr>
              <a:tr h="268985">
                <a:tc>
                  <a:txBody>
                    <a:bodyPr/>
                    <a:lstStyle/>
                    <a:p>
                      <a:pPr algn="l" fontAlgn="t">
                        <a:lnSpc>
                          <a:spcPts val="1800"/>
                        </a:lnSpc>
                        <a:buNone/>
                      </a:pPr>
                      <a:r>
                        <a:rPr lang="en-GB" sz="900">
                          <a:effectLst/>
                        </a:rPr>
                        <a:t>2. plant out the salad plants at the correct spacing and depth</a:t>
                      </a:r>
                    </a:p>
                  </a:txBody>
                  <a:tcPr marL="43916" marR="43916" marT="21958" marB="2195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a:t>
                      </a:r>
                    </a:p>
                  </a:txBody>
                  <a:tcPr marL="43916" marR="43916" marT="21958" marB="2195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703640026"/>
                  </a:ext>
                </a:extLst>
              </a:tr>
              <a:tr h="378775">
                <a:tc>
                  <a:txBody>
                    <a:bodyPr/>
                    <a:lstStyle/>
                    <a:p>
                      <a:pPr algn="l" fontAlgn="t">
                        <a:lnSpc>
                          <a:spcPts val="1800"/>
                        </a:lnSpc>
                        <a:buNone/>
                      </a:pPr>
                      <a:r>
                        <a:rPr lang="en-GB" sz="900">
                          <a:effectLst/>
                        </a:rPr>
                        <a:t>3. give the appropriate aftercare to salad plants on at least three occasions</a:t>
                      </a:r>
                    </a:p>
                  </a:txBody>
                  <a:tcPr marL="43916" marR="43916" marT="21958" marB="2195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dirty="0">
                          <a:effectLst/>
                        </a:rPr>
                        <a:t>Summary sheet</a:t>
                      </a:r>
                    </a:p>
                  </a:txBody>
                  <a:tcPr marL="43916" marR="43916" marT="21958" marB="2195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115341952"/>
                  </a:ext>
                </a:extLst>
              </a:tr>
              <a:tr h="488565">
                <a:tc>
                  <a:txBody>
                    <a:bodyPr/>
                    <a:lstStyle/>
                    <a:p>
                      <a:pPr algn="l" fontAlgn="t">
                        <a:lnSpc>
                          <a:spcPts val="1800"/>
                        </a:lnSpc>
                        <a:buNone/>
                      </a:pPr>
                      <a:r>
                        <a:rPr lang="en-GB" sz="900">
                          <a:effectLst/>
                        </a:rPr>
                        <a:t>4. harvest, mix and pack salad leaves at a commercial pace, whilst maintaining high quality standards, on at least one occasion</a:t>
                      </a:r>
                    </a:p>
                  </a:txBody>
                  <a:tcPr marL="43916" marR="43916" marT="21958" marB="2195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a:t>
                      </a:r>
                    </a:p>
                  </a:txBody>
                  <a:tcPr marL="43916" marR="43916" marT="21958" marB="2195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80762202"/>
                  </a:ext>
                </a:extLst>
              </a:tr>
              <a:tr h="525161">
                <a:tc>
                  <a:txBody>
                    <a:bodyPr/>
                    <a:lstStyle/>
                    <a:p>
                      <a:pPr algn="l" fontAlgn="t">
                        <a:lnSpc>
                          <a:spcPts val="2400"/>
                        </a:lnSpc>
                        <a:buNone/>
                      </a:pPr>
                      <a:r>
                        <a:rPr lang="en-GB" sz="900" b="1">
                          <a:effectLst/>
                        </a:rPr>
                        <a:t>shown knowledge of</a:t>
                      </a:r>
                    </a:p>
                    <a:p>
                      <a:pPr algn="l" fontAlgn="t">
                        <a:lnSpc>
                          <a:spcPts val="1800"/>
                        </a:lnSpc>
                        <a:buNone/>
                      </a:pPr>
                      <a:r>
                        <a:rPr lang="en-GB" sz="900">
                          <a:effectLst/>
                        </a:rPr>
                        <a:t>5. the times of year in which at least three salad plants can be grown, and where to find this information</a:t>
                      </a:r>
                    </a:p>
                  </a:txBody>
                  <a:tcPr marL="43916" marR="43916" marT="21958" marB="2195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Student completed work</a:t>
                      </a:r>
                    </a:p>
                  </a:txBody>
                  <a:tcPr marL="43916" marR="43916" marT="21958" marB="2195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429592255"/>
                  </a:ext>
                </a:extLst>
              </a:tr>
              <a:tr h="378775">
                <a:tc>
                  <a:txBody>
                    <a:bodyPr/>
                    <a:lstStyle/>
                    <a:p>
                      <a:pPr algn="l" fontAlgn="t">
                        <a:lnSpc>
                          <a:spcPts val="1800"/>
                        </a:lnSpc>
                        <a:buNone/>
                      </a:pPr>
                      <a:r>
                        <a:rPr lang="en-GB" sz="900">
                          <a:effectLst/>
                        </a:rPr>
                        <a:t>6. at least ten different leaves and ten edible flowers that can be included in a salad mix</a:t>
                      </a:r>
                    </a:p>
                  </a:txBody>
                  <a:tcPr marL="43916" marR="43916" marT="21958" marB="2195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 and/or student completed work</a:t>
                      </a:r>
                    </a:p>
                  </a:txBody>
                  <a:tcPr marL="43916" marR="43916" marT="21958" marB="2195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533876943"/>
                  </a:ext>
                </a:extLst>
              </a:tr>
              <a:tr h="378775">
                <a:tc>
                  <a:txBody>
                    <a:bodyPr/>
                    <a:lstStyle/>
                    <a:p>
                      <a:pPr algn="l" fontAlgn="t">
                        <a:lnSpc>
                          <a:spcPts val="1800"/>
                        </a:lnSpc>
                        <a:buNone/>
                      </a:pPr>
                      <a:r>
                        <a:rPr lang="en-GB" sz="900">
                          <a:effectLst/>
                        </a:rPr>
                        <a:t>7. at least two pests and two diseases of salad plants, and how these can be managed</a:t>
                      </a:r>
                    </a:p>
                  </a:txBody>
                  <a:tcPr marL="43916" marR="43916" marT="21958" marB="2195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Student completed work</a:t>
                      </a:r>
                    </a:p>
                  </a:txBody>
                  <a:tcPr marL="43916" marR="43916" marT="21958" marB="2195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98585698"/>
                  </a:ext>
                </a:extLst>
              </a:tr>
              <a:tr h="415372">
                <a:tc>
                  <a:txBody>
                    <a:bodyPr/>
                    <a:lstStyle/>
                    <a:p>
                      <a:pPr algn="l" fontAlgn="t">
                        <a:lnSpc>
                          <a:spcPts val="2400"/>
                        </a:lnSpc>
                        <a:buNone/>
                      </a:pPr>
                      <a:r>
                        <a:rPr lang="en-GB" sz="900" b="1">
                          <a:effectLst/>
                        </a:rPr>
                        <a:t>acquired an understanding of</a:t>
                      </a:r>
                    </a:p>
                    <a:p>
                      <a:pPr algn="l" fontAlgn="t">
                        <a:lnSpc>
                          <a:spcPts val="1800"/>
                        </a:lnSpc>
                        <a:buNone/>
                      </a:pPr>
                      <a:r>
                        <a:rPr lang="en-GB" sz="900">
                          <a:effectLst/>
                        </a:rPr>
                        <a:t>8. the key steps required to grow, harvest and prepare a salad leaf mix</a:t>
                      </a:r>
                    </a:p>
                  </a:txBody>
                  <a:tcPr marL="43916" marR="43916" marT="21958" marB="2195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Student completed work</a:t>
                      </a:r>
                    </a:p>
                  </a:txBody>
                  <a:tcPr marL="43916" marR="43916" marT="21958" marB="2195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388740502"/>
                  </a:ext>
                </a:extLst>
              </a:tr>
              <a:tr h="378775">
                <a:tc>
                  <a:txBody>
                    <a:bodyPr/>
                    <a:lstStyle/>
                    <a:p>
                      <a:pPr algn="l" fontAlgn="t">
                        <a:lnSpc>
                          <a:spcPts val="1800"/>
                        </a:lnSpc>
                        <a:buNone/>
                      </a:pPr>
                      <a:r>
                        <a:rPr lang="en-GB" sz="900">
                          <a:effectLst/>
                        </a:rPr>
                        <a:t>9. the key considerations involved in creating a well-balanced mix of salad leaves</a:t>
                      </a:r>
                    </a:p>
                  </a:txBody>
                  <a:tcPr marL="43916" marR="43916" marT="21958" marB="2195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Student completed work</a:t>
                      </a:r>
                    </a:p>
                  </a:txBody>
                  <a:tcPr marL="43916" marR="43916" marT="21958" marB="2195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688503839"/>
                  </a:ext>
                </a:extLst>
              </a:tr>
              <a:tr h="415372">
                <a:tc>
                  <a:txBody>
                    <a:bodyPr/>
                    <a:lstStyle/>
                    <a:p>
                      <a:pPr algn="l" fontAlgn="t">
                        <a:lnSpc>
                          <a:spcPts val="2400"/>
                        </a:lnSpc>
                        <a:buNone/>
                      </a:pPr>
                      <a:r>
                        <a:rPr lang="en-GB" sz="900" b="1">
                          <a:effectLst/>
                        </a:rPr>
                        <a:t>experienced</a:t>
                      </a:r>
                    </a:p>
                    <a:p>
                      <a:pPr algn="l" fontAlgn="t">
                        <a:lnSpc>
                          <a:spcPts val="1800"/>
                        </a:lnSpc>
                        <a:buNone/>
                      </a:pPr>
                      <a:r>
                        <a:rPr lang="en-GB" sz="900">
                          <a:effectLst/>
                        </a:rPr>
                        <a:t>10. working at least ten sessions in a salad garden.</a:t>
                      </a:r>
                    </a:p>
                  </a:txBody>
                  <a:tcPr marL="43916" marR="43916" marT="21958" marB="2195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dirty="0">
                          <a:effectLst/>
                        </a:rPr>
                        <a:t>Summary sheet</a:t>
                      </a:r>
                    </a:p>
                  </a:txBody>
                  <a:tcPr marL="43916" marR="43916" marT="21958" marB="2195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638640226"/>
                  </a:ext>
                </a:extLst>
              </a:tr>
            </a:tbl>
          </a:graphicData>
        </a:graphic>
      </p:graphicFrame>
      <p:sp>
        <p:nvSpPr>
          <p:cNvPr id="5" name="Rectangle 1">
            <a:extLst>
              <a:ext uri="{FF2B5EF4-FFF2-40B4-BE49-F238E27FC236}">
                <a16:creationId xmlns:a16="http://schemas.microsoft.com/office/drawing/2014/main" id="{75F00A00-C783-5BA6-324E-D801491D028D}"/>
              </a:ext>
            </a:extLst>
          </p:cNvPr>
          <p:cNvSpPr>
            <a:spLocks noChangeArrowheads="1"/>
          </p:cNvSpPr>
          <p:nvPr/>
        </p:nvSpPr>
        <p:spPr bwMode="auto">
          <a:xfrm>
            <a:off x="543358" y="404957"/>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Growing salad leaves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Level One</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8308833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A9D7563E-898D-F827-1FA7-547E3ECA3833}"/>
              </a:ext>
            </a:extLst>
          </p:cNvPr>
          <p:cNvGraphicFramePr>
            <a:graphicFrameLocks noGrp="1"/>
          </p:cNvGraphicFramePr>
          <p:nvPr>
            <p:extLst>
              <p:ext uri="{D42A27DB-BD31-4B8C-83A1-F6EECF244321}">
                <p14:modId xmlns:p14="http://schemas.microsoft.com/office/powerpoint/2010/main" val="1345148596"/>
              </p:ext>
            </p:extLst>
          </p:nvPr>
        </p:nvGraphicFramePr>
        <p:xfrm>
          <a:off x="380999" y="920360"/>
          <a:ext cx="11092544" cy="4514003"/>
        </p:xfrm>
        <a:graphic>
          <a:graphicData uri="http://schemas.openxmlformats.org/drawingml/2006/table">
            <a:tbl>
              <a:tblPr/>
              <a:tblGrid>
                <a:gridCol w="5546272">
                  <a:extLst>
                    <a:ext uri="{9D8B030D-6E8A-4147-A177-3AD203B41FA5}">
                      <a16:colId xmlns:a16="http://schemas.microsoft.com/office/drawing/2014/main" val="3592027215"/>
                    </a:ext>
                  </a:extLst>
                </a:gridCol>
                <a:gridCol w="5546272">
                  <a:extLst>
                    <a:ext uri="{9D8B030D-6E8A-4147-A177-3AD203B41FA5}">
                      <a16:colId xmlns:a16="http://schemas.microsoft.com/office/drawing/2014/main" val="3114265043"/>
                    </a:ext>
                  </a:extLst>
                </a:gridCol>
              </a:tblGrid>
              <a:tr h="418685">
                <a:tc>
                  <a:txBody>
                    <a:bodyPr/>
                    <a:lstStyle/>
                    <a:p>
                      <a:pPr algn="l" fontAlgn="t">
                        <a:buNone/>
                      </a:pPr>
                      <a:r>
                        <a:rPr lang="en-GB" sz="1200" dirty="0">
                          <a:effectLst/>
                        </a:rPr>
                        <a:t>In successfully completing this unit, the learner will have</a:t>
                      </a:r>
                    </a:p>
                  </a:txBody>
                  <a:tcPr marL="59812" marR="59812" marT="29906" marB="29906">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Evidence needed</a:t>
                      </a:r>
                    </a:p>
                  </a:txBody>
                  <a:tcPr marL="59812" marR="59812" marT="29906" marB="29906">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401932217"/>
                  </a:ext>
                </a:extLst>
              </a:tr>
              <a:tr h="565724">
                <a:tc>
                  <a:txBody>
                    <a:bodyPr/>
                    <a:lstStyle/>
                    <a:p>
                      <a:pPr algn="l" fontAlgn="t">
                        <a:lnSpc>
                          <a:spcPts val="2400"/>
                        </a:lnSpc>
                        <a:buNone/>
                      </a:pPr>
                      <a:r>
                        <a:rPr lang="en-GB" sz="1200" b="1">
                          <a:effectLst/>
                        </a:rPr>
                        <a:t>demonstrated the ability to</a:t>
                      </a:r>
                    </a:p>
                    <a:p>
                      <a:pPr algn="l" fontAlgn="t">
                        <a:lnSpc>
                          <a:spcPts val="1800"/>
                        </a:lnSpc>
                        <a:buNone/>
                      </a:pPr>
                      <a:r>
                        <a:rPr lang="en-GB" sz="1200">
                          <a:effectLst/>
                        </a:rPr>
                        <a:t>1. identify the key horse grooming equipment and describe its use</a:t>
                      </a:r>
                    </a:p>
                  </a:txBody>
                  <a:tcPr marL="59812" marR="59812" marT="29906" marB="299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dirty="0">
                          <a:effectLst/>
                        </a:rPr>
                        <a:t>Summary sheet and/or student completed work</a:t>
                      </a:r>
                    </a:p>
                  </a:txBody>
                  <a:tcPr marL="59812" marR="59812" marT="29906" marB="299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607278684"/>
                  </a:ext>
                </a:extLst>
              </a:tr>
              <a:tr h="366350">
                <a:tc>
                  <a:txBody>
                    <a:bodyPr/>
                    <a:lstStyle/>
                    <a:p>
                      <a:pPr algn="l" fontAlgn="t">
                        <a:lnSpc>
                          <a:spcPts val="1800"/>
                        </a:lnSpc>
                        <a:buNone/>
                      </a:pPr>
                      <a:r>
                        <a:rPr lang="en-GB" sz="1200">
                          <a:effectLst/>
                        </a:rPr>
                        <a:t>2. approach and handle a horse safely under supervision</a:t>
                      </a:r>
                    </a:p>
                  </a:txBody>
                  <a:tcPr marL="59812" marR="59812" marT="29906" marB="299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dirty="0">
                          <a:effectLst/>
                        </a:rPr>
                        <a:t>Summary sheet</a:t>
                      </a:r>
                    </a:p>
                  </a:txBody>
                  <a:tcPr marL="59812" marR="59812" marT="29906" marB="299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51380224"/>
                  </a:ext>
                </a:extLst>
              </a:tr>
              <a:tr h="418685">
                <a:tc>
                  <a:txBody>
                    <a:bodyPr/>
                    <a:lstStyle/>
                    <a:p>
                      <a:pPr algn="l" fontAlgn="t">
                        <a:lnSpc>
                          <a:spcPts val="1800"/>
                        </a:lnSpc>
                        <a:buNone/>
                      </a:pPr>
                      <a:r>
                        <a:rPr lang="en-GB" sz="1200">
                          <a:effectLst/>
                        </a:rPr>
                        <a:t>3. identify the main common horse feeds and describe their purposes</a:t>
                      </a:r>
                    </a:p>
                  </a:txBody>
                  <a:tcPr marL="59812" marR="59812" marT="29906" marB="299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Summary sheet and/or student completed work</a:t>
                      </a:r>
                    </a:p>
                  </a:txBody>
                  <a:tcPr marL="59812" marR="59812" marT="29906" marB="299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81197367"/>
                  </a:ext>
                </a:extLst>
              </a:tr>
              <a:tr h="418685">
                <a:tc>
                  <a:txBody>
                    <a:bodyPr/>
                    <a:lstStyle/>
                    <a:p>
                      <a:pPr algn="l" fontAlgn="t">
                        <a:lnSpc>
                          <a:spcPts val="1800"/>
                        </a:lnSpc>
                        <a:buNone/>
                      </a:pPr>
                      <a:r>
                        <a:rPr lang="en-GB" sz="1200">
                          <a:effectLst/>
                        </a:rPr>
                        <a:t>4. describe the key signs of good health and the main health issues in horses</a:t>
                      </a:r>
                    </a:p>
                  </a:txBody>
                  <a:tcPr marL="59812" marR="59812" marT="29906" marB="299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Summary sheet and/or student completed work</a:t>
                      </a:r>
                    </a:p>
                  </a:txBody>
                  <a:tcPr marL="59812" marR="59812" marT="29906" marB="299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800426291"/>
                  </a:ext>
                </a:extLst>
              </a:tr>
              <a:tr h="366350">
                <a:tc>
                  <a:txBody>
                    <a:bodyPr/>
                    <a:lstStyle/>
                    <a:p>
                      <a:pPr algn="l" fontAlgn="t">
                        <a:lnSpc>
                          <a:spcPts val="1800"/>
                        </a:lnSpc>
                        <a:buNone/>
                      </a:pPr>
                      <a:r>
                        <a:rPr lang="en-GB" sz="1200">
                          <a:effectLst/>
                        </a:rPr>
                        <a:t>5. clean and maintain a stable or horse shelter under supervision</a:t>
                      </a:r>
                    </a:p>
                  </a:txBody>
                  <a:tcPr marL="59812" marR="59812" marT="29906" marB="299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Summary sheet</a:t>
                      </a:r>
                    </a:p>
                  </a:txBody>
                  <a:tcPr marL="59812" marR="59812" marT="29906" marB="299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31420112"/>
                  </a:ext>
                </a:extLst>
              </a:tr>
              <a:tr h="565724">
                <a:tc>
                  <a:txBody>
                    <a:bodyPr/>
                    <a:lstStyle/>
                    <a:p>
                      <a:pPr algn="l" fontAlgn="t">
                        <a:lnSpc>
                          <a:spcPts val="2400"/>
                        </a:lnSpc>
                        <a:buNone/>
                      </a:pPr>
                      <a:r>
                        <a:rPr lang="en-GB" sz="1200" b="1">
                          <a:effectLst/>
                        </a:rPr>
                        <a:t>shown knowledge of</a:t>
                      </a:r>
                    </a:p>
                    <a:p>
                      <a:pPr algn="l" fontAlgn="t">
                        <a:lnSpc>
                          <a:spcPts val="1800"/>
                        </a:lnSpc>
                        <a:buNone/>
                      </a:pPr>
                      <a:r>
                        <a:rPr lang="en-GB" sz="1200">
                          <a:effectLst/>
                        </a:rPr>
                        <a:t>6. the key safety procedures around horses</a:t>
                      </a:r>
                    </a:p>
                  </a:txBody>
                  <a:tcPr marL="59812" marR="59812" marT="29906" marB="299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Summary sheet and/or student completed work</a:t>
                      </a:r>
                    </a:p>
                  </a:txBody>
                  <a:tcPr marL="59812" marR="59812" marT="29906" marB="299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711716518"/>
                  </a:ext>
                </a:extLst>
              </a:tr>
              <a:tr h="715254">
                <a:tc>
                  <a:txBody>
                    <a:bodyPr/>
                    <a:lstStyle/>
                    <a:p>
                      <a:pPr algn="l" fontAlgn="t">
                        <a:lnSpc>
                          <a:spcPts val="2400"/>
                        </a:lnSpc>
                        <a:buNone/>
                      </a:pPr>
                      <a:r>
                        <a:rPr lang="en-GB" sz="1200" b="1">
                          <a:effectLst/>
                        </a:rPr>
                        <a:t>experienced</a:t>
                      </a:r>
                    </a:p>
                    <a:p>
                      <a:pPr algn="l" fontAlgn="t">
                        <a:lnSpc>
                          <a:spcPts val="1800"/>
                        </a:lnSpc>
                        <a:buNone/>
                      </a:pPr>
                      <a:r>
                        <a:rPr lang="en-GB" sz="1200">
                          <a:effectLst/>
                        </a:rPr>
                        <a:t>7. assisting with grooming a horse, including brushing and hoof picking on at least one occasion</a:t>
                      </a:r>
                    </a:p>
                  </a:txBody>
                  <a:tcPr marL="59812" marR="59812" marT="29906" marB="299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Summary sheet</a:t>
                      </a:r>
                    </a:p>
                  </a:txBody>
                  <a:tcPr marL="59812" marR="59812" marT="29906" marB="299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424406392"/>
                  </a:ext>
                </a:extLst>
              </a:tr>
              <a:tr h="515880">
                <a:tc>
                  <a:txBody>
                    <a:bodyPr/>
                    <a:lstStyle/>
                    <a:p>
                      <a:pPr algn="l" fontAlgn="t">
                        <a:lnSpc>
                          <a:spcPts val="1800"/>
                        </a:lnSpc>
                        <a:buNone/>
                      </a:pPr>
                      <a:r>
                        <a:rPr lang="en-GB" sz="1200">
                          <a:effectLst/>
                        </a:rPr>
                        <a:t>8. assisting with preparing and offering feed and water to a horse on at least one occasion.</a:t>
                      </a:r>
                    </a:p>
                  </a:txBody>
                  <a:tcPr marL="59812" marR="59812" marT="29906" marB="299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dirty="0">
                          <a:effectLst/>
                        </a:rPr>
                        <a:t>Summary sheet</a:t>
                      </a:r>
                    </a:p>
                  </a:txBody>
                  <a:tcPr marL="59812" marR="59812" marT="29906" marB="299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096097059"/>
                  </a:ext>
                </a:extLst>
              </a:tr>
            </a:tbl>
          </a:graphicData>
        </a:graphic>
      </p:graphicFrame>
      <p:sp>
        <p:nvSpPr>
          <p:cNvPr id="5" name="Rectangle 1">
            <a:extLst>
              <a:ext uri="{FF2B5EF4-FFF2-40B4-BE49-F238E27FC236}">
                <a16:creationId xmlns:a16="http://schemas.microsoft.com/office/drawing/2014/main" id="{9287A6B6-8179-C1D1-D956-B5F4C9545E67}"/>
              </a:ext>
            </a:extLst>
          </p:cNvPr>
          <p:cNvSpPr>
            <a:spLocks noChangeArrowheads="1"/>
          </p:cNvSpPr>
          <p:nvPr/>
        </p:nvSpPr>
        <p:spPr bwMode="auto">
          <a:xfrm>
            <a:off x="381000" y="267607"/>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Basic animal care: Equine</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Level One</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9719642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404D1405-7228-4CDB-BF47-5676B075A116}"/>
              </a:ext>
            </a:extLst>
          </p:cNvPr>
          <p:cNvGraphicFramePr>
            <a:graphicFrameLocks noGrp="1"/>
          </p:cNvGraphicFramePr>
          <p:nvPr>
            <p:extLst>
              <p:ext uri="{D42A27DB-BD31-4B8C-83A1-F6EECF244321}">
                <p14:modId xmlns:p14="http://schemas.microsoft.com/office/powerpoint/2010/main" val="1233126794"/>
              </p:ext>
            </p:extLst>
          </p:nvPr>
        </p:nvGraphicFramePr>
        <p:xfrm>
          <a:off x="170197" y="1696268"/>
          <a:ext cx="11851606" cy="4443711"/>
        </p:xfrm>
        <a:graphic>
          <a:graphicData uri="http://schemas.openxmlformats.org/drawingml/2006/table">
            <a:tbl>
              <a:tblPr/>
              <a:tblGrid>
                <a:gridCol w="5925803">
                  <a:extLst>
                    <a:ext uri="{9D8B030D-6E8A-4147-A177-3AD203B41FA5}">
                      <a16:colId xmlns:a16="http://schemas.microsoft.com/office/drawing/2014/main" val="1561311840"/>
                    </a:ext>
                  </a:extLst>
                </a:gridCol>
                <a:gridCol w="5925803">
                  <a:extLst>
                    <a:ext uri="{9D8B030D-6E8A-4147-A177-3AD203B41FA5}">
                      <a16:colId xmlns:a16="http://schemas.microsoft.com/office/drawing/2014/main" val="1522220430"/>
                    </a:ext>
                  </a:extLst>
                </a:gridCol>
              </a:tblGrid>
              <a:tr h="409079">
                <a:tc>
                  <a:txBody>
                    <a:bodyPr/>
                    <a:lstStyle/>
                    <a:p>
                      <a:pPr algn="l" fontAlgn="t">
                        <a:buNone/>
                      </a:pPr>
                      <a:r>
                        <a:rPr lang="en-GB" sz="1200">
                          <a:effectLst/>
                        </a:rPr>
                        <a:t>In successfully completing this unit, the learner will have</a:t>
                      </a:r>
                    </a:p>
                  </a:txBody>
                  <a:tcPr marL="58440" marR="58440" marT="29220" marB="29220">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Evidence needed</a:t>
                      </a:r>
                    </a:p>
                  </a:txBody>
                  <a:tcPr marL="58440" marR="58440" marT="29220" marB="29220">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610703556"/>
                  </a:ext>
                </a:extLst>
              </a:tr>
              <a:tr h="552744">
                <a:tc>
                  <a:txBody>
                    <a:bodyPr/>
                    <a:lstStyle/>
                    <a:p>
                      <a:pPr algn="l" fontAlgn="t">
                        <a:lnSpc>
                          <a:spcPts val="2400"/>
                        </a:lnSpc>
                        <a:buNone/>
                      </a:pPr>
                      <a:r>
                        <a:rPr lang="en-GB" sz="1200" b="1">
                          <a:effectLst/>
                        </a:rPr>
                        <a:t>demonstrated the ability to</a:t>
                      </a:r>
                    </a:p>
                    <a:p>
                      <a:pPr algn="l" fontAlgn="t">
                        <a:lnSpc>
                          <a:spcPts val="1800"/>
                        </a:lnSpc>
                        <a:buNone/>
                      </a:pPr>
                      <a:r>
                        <a:rPr lang="en-GB" sz="1200">
                          <a:effectLst/>
                        </a:rPr>
                        <a:t>1. select the correct equipment to complete the task</a:t>
                      </a:r>
                    </a:p>
                  </a:txBody>
                  <a:tcPr marL="58440" marR="58440" marT="29220" marB="2922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Summary sheet</a:t>
                      </a:r>
                    </a:p>
                  </a:txBody>
                  <a:tcPr marL="58440" marR="58440" marT="29220" marB="2922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077002422"/>
                  </a:ext>
                </a:extLst>
              </a:tr>
              <a:tr h="504044">
                <a:tc>
                  <a:txBody>
                    <a:bodyPr/>
                    <a:lstStyle/>
                    <a:p>
                      <a:pPr algn="l" fontAlgn="t">
                        <a:lnSpc>
                          <a:spcPts val="1800"/>
                        </a:lnSpc>
                        <a:buNone/>
                      </a:pPr>
                      <a:r>
                        <a:rPr lang="en-GB" sz="1200">
                          <a:effectLst/>
                        </a:rPr>
                        <a:t>2. remove soil from the garden bed to create a hole big enough to place the bulb in</a:t>
                      </a:r>
                    </a:p>
                  </a:txBody>
                  <a:tcPr marL="58440" marR="58440" marT="29220" marB="2922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Summary sheet</a:t>
                      </a:r>
                    </a:p>
                  </a:txBody>
                  <a:tcPr marL="58440" marR="58440" marT="29220" marB="2922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510165996"/>
                  </a:ext>
                </a:extLst>
              </a:tr>
              <a:tr h="357944">
                <a:tc>
                  <a:txBody>
                    <a:bodyPr/>
                    <a:lstStyle/>
                    <a:p>
                      <a:pPr algn="l" fontAlgn="t">
                        <a:lnSpc>
                          <a:spcPts val="1800"/>
                        </a:lnSpc>
                        <a:buNone/>
                      </a:pPr>
                      <a:r>
                        <a:rPr lang="en-GB" sz="1200">
                          <a:effectLst/>
                        </a:rPr>
                        <a:t>3. place the bulb in the hole the right way round</a:t>
                      </a:r>
                    </a:p>
                  </a:txBody>
                  <a:tcPr marL="58440" marR="58440" marT="29220" marB="2922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Summary sheet</a:t>
                      </a:r>
                    </a:p>
                  </a:txBody>
                  <a:tcPr marL="58440" marR="58440" marT="29220" marB="2922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752318585"/>
                  </a:ext>
                </a:extLst>
              </a:tr>
              <a:tr h="357944">
                <a:tc>
                  <a:txBody>
                    <a:bodyPr/>
                    <a:lstStyle/>
                    <a:p>
                      <a:pPr algn="l" fontAlgn="t">
                        <a:lnSpc>
                          <a:spcPts val="1800"/>
                        </a:lnSpc>
                        <a:buNone/>
                      </a:pPr>
                      <a:r>
                        <a:rPr lang="en-GB" sz="1200">
                          <a:effectLst/>
                        </a:rPr>
                        <a:t>4. back fill the soil over the bulb to a suitable depth</a:t>
                      </a:r>
                    </a:p>
                  </a:txBody>
                  <a:tcPr marL="58440" marR="58440" marT="29220" marB="2922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Summary sheet</a:t>
                      </a:r>
                    </a:p>
                  </a:txBody>
                  <a:tcPr marL="58440" marR="58440" marT="29220" marB="2922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166459640"/>
                  </a:ext>
                </a:extLst>
              </a:tr>
              <a:tr h="357944">
                <a:tc>
                  <a:txBody>
                    <a:bodyPr/>
                    <a:lstStyle/>
                    <a:p>
                      <a:pPr algn="l" fontAlgn="t">
                        <a:lnSpc>
                          <a:spcPts val="1800"/>
                        </a:lnSpc>
                        <a:buNone/>
                      </a:pPr>
                      <a:r>
                        <a:rPr lang="en-GB" sz="1200">
                          <a:effectLst/>
                        </a:rPr>
                        <a:t>5. place a small amount of compost and horticultural grit in a pot</a:t>
                      </a:r>
                    </a:p>
                  </a:txBody>
                  <a:tcPr marL="58440" marR="58440" marT="29220" marB="2922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Summary sheet</a:t>
                      </a:r>
                    </a:p>
                  </a:txBody>
                  <a:tcPr marL="58440" marR="58440" marT="29220" marB="2922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09013594"/>
                  </a:ext>
                </a:extLst>
              </a:tr>
              <a:tr h="357944">
                <a:tc>
                  <a:txBody>
                    <a:bodyPr/>
                    <a:lstStyle/>
                    <a:p>
                      <a:pPr algn="l" fontAlgn="t">
                        <a:lnSpc>
                          <a:spcPts val="1800"/>
                        </a:lnSpc>
                        <a:buNone/>
                      </a:pPr>
                      <a:r>
                        <a:rPr lang="en-GB" sz="1200">
                          <a:effectLst/>
                        </a:rPr>
                        <a:t>6. place the required amount of bulbs the right way round in the pot</a:t>
                      </a:r>
                    </a:p>
                  </a:txBody>
                  <a:tcPr marL="58440" marR="58440" marT="29220" marB="2922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Summary sheet</a:t>
                      </a:r>
                    </a:p>
                  </a:txBody>
                  <a:tcPr marL="58440" marR="58440" marT="29220" marB="2922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07745825"/>
                  </a:ext>
                </a:extLst>
              </a:tr>
              <a:tr h="357944">
                <a:tc>
                  <a:txBody>
                    <a:bodyPr/>
                    <a:lstStyle/>
                    <a:p>
                      <a:pPr algn="l" fontAlgn="t">
                        <a:lnSpc>
                          <a:spcPts val="1800"/>
                        </a:lnSpc>
                        <a:buNone/>
                      </a:pPr>
                      <a:r>
                        <a:rPr lang="en-GB" sz="1200">
                          <a:effectLst/>
                        </a:rPr>
                        <a:t>7. fill the pot up with compost, ensuring that the bulbs are firmed in correctly</a:t>
                      </a:r>
                    </a:p>
                  </a:txBody>
                  <a:tcPr marL="58440" marR="58440" marT="29220" marB="2922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Summary sheet</a:t>
                      </a:r>
                    </a:p>
                  </a:txBody>
                  <a:tcPr marL="58440" marR="58440" marT="29220" marB="2922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057831786"/>
                  </a:ext>
                </a:extLst>
              </a:tr>
              <a:tr h="233760">
                <a:tc>
                  <a:txBody>
                    <a:bodyPr/>
                    <a:lstStyle/>
                    <a:p>
                      <a:pPr algn="l" fontAlgn="t">
                        <a:lnSpc>
                          <a:spcPts val="1800"/>
                        </a:lnSpc>
                        <a:buNone/>
                      </a:pPr>
                      <a:r>
                        <a:rPr lang="en-GB" sz="1200">
                          <a:effectLst/>
                        </a:rPr>
                        <a:t>8. write a label for the pot</a:t>
                      </a:r>
                    </a:p>
                  </a:txBody>
                  <a:tcPr marL="58440" marR="58440" marT="29220" marB="2922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Summary sheet</a:t>
                      </a:r>
                    </a:p>
                  </a:txBody>
                  <a:tcPr marL="58440" marR="58440" marT="29220" marB="2922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077699613"/>
                  </a:ext>
                </a:extLst>
              </a:tr>
              <a:tr h="357944">
                <a:tc>
                  <a:txBody>
                    <a:bodyPr/>
                    <a:lstStyle/>
                    <a:p>
                      <a:pPr algn="l" fontAlgn="t">
                        <a:lnSpc>
                          <a:spcPts val="1800"/>
                        </a:lnSpc>
                        <a:buNone/>
                      </a:pPr>
                      <a:r>
                        <a:rPr lang="en-GB" sz="1200">
                          <a:effectLst/>
                        </a:rPr>
                        <a:t>9. place the planted pots in a suitable area for growing and watering</a:t>
                      </a:r>
                    </a:p>
                  </a:txBody>
                  <a:tcPr marL="58440" marR="58440" marT="29220" marB="2922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Summary sheet</a:t>
                      </a:r>
                    </a:p>
                  </a:txBody>
                  <a:tcPr marL="58440" marR="58440" marT="29220" marB="2922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15547225"/>
                  </a:ext>
                </a:extLst>
              </a:tr>
              <a:tr h="504044">
                <a:tc>
                  <a:txBody>
                    <a:bodyPr/>
                    <a:lstStyle/>
                    <a:p>
                      <a:pPr algn="l" fontAlgn="t">
                        <a:lnSpc>
                          <a:spcPts val="1800"/>
                        </a:lnSpc>
                        <a:buNone/>
                      </a:pPr>
                      <a:r>
                        <a:rPr lang="en-GB" sz="1200">
                          <a:effectLst/>
                        </a:rPr>
                        <a:t>10. clean the tools, equipment and area of work and return the equipment to the shed.</a:t>
                      </a:r>
                    </a:p>
                  </a:txBody>
                  <a:tcPr marL="58440" marR="58440" marT="29220" marB="2922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dirty="0">
                          <a:effectLst/>
                        </a:rPr>
                        <a:t>Summary sheet</a:t>
                      </a:r>
                    </a:p>
                  </a:txBody>
                  <a:tcPr marL="58440" marR="58440" marT="29220" marB="2922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164246014"/>
                  </a:ext>
                </a:extLst>
              </a:tr>
            </a:tbl>
          </a:graphicData>
        </a:graphic>
      </p:graphicFrame>
      <p:sp>
        <p:nvSpPr>
          <p:cNvPr id="5" name="Rectangle 1">
            <a:extLst>
              <a:ext uri="{FF2B5EF4-FFF2-40B4-BE49-F238E27FC236}">
                <a16:creationId xmlns:a16="http://schemas.microsoft.com/office/drawing/2014/main" id="{E36194D2-3F80-D2E0-3123-E9881F6BF6B6}"/>
              </a:ext>
            </a:extLst>
          </p:cNvPr>
          <p:cNvSpPr>
            <a:spLocks noChangeArrowheads="1"/>
          </p:cNvSpPr>
          <p:nvPr/>
        </p:nvSpPr>
        <p:spPr bwMode="auto">
          <a:xfrm>
            <a:off x="170197" y="372794"/>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Horticulture: Bulb planting in pots and the garden</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Level One</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0352732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2A70DCEB-C9CF-D959-6A38-CE4804A0394D}"/>
              </a:ext>
            </a:extLst>
          </p:cNvPr>
          <p:cNvGraphicFramePr>
            <a:graphicFrameLocks noGrp="1"/>
          </p:cNvGraphicFramePr>
          <p:nvPr>
            <p:extLst>
              <p:ext uri="{D42A27DB-BD31-4B8C-83A1-F6EECF244321}">
                <p14:modId xmlns:p14="http://schemas.microsoft.com/office/powerpoint/2010/main" val="2169099892"/>
              </p:ext>
            </p:extLst>
          </p:nvPr>
        </p:nvGraphicFramePr>
        <p:xfrm>
          <a:off x="541866" y="1656638"/>
          <a:ext cx="11108268" cy="4359637"/>
        </p:xfrm>
        <a:graphic>
          <a:graphicData uri="http://schemas.openxmlformats.org/drawingml/2006/table">
            <a:tbl>
              <a:tblPr/>
              <a:tblGrid>
                <a:gridCol w="5554134">
                  <a:extLst>
                    <a:ext uri="{9D8B030D-6E8A-4147-A177-3AD203B41FA5}">
                      <a16:colId xmlns:a16="http://schemas.microsoft.com/office/drawing/2014/main" val="195090631"/>
                    </a:ext>
                  </a:extLst>
                </a:gridCol>
                <a:gridCol w="5554134">
                  <a:extLst>
                    <a:ext uri="{9D8B030D-6E8A-4147-A177-3AD203B41FA5}">
                      <a16:colId xmlns:a16="http://schemas.microsoft.com/office/drawing/2014/main" val="926740070"/>
                    </a:ext>
                  </a:extLst>
                </a:gridCol>
              </a:tblGrid>
              <a:tr h="438002">
                <a:tc>
                  <a:txBody>
                    <a:bodyPr/>
                    <a:lstStyle/>
                    <a:p>
                      <a:pPr algn="l" fontAlgn="t">
                        <a:buNone/>
                      </a:pPr>
                      <a:r>
                        <a:rPr lang="en-GB" sz="1200">
                          <a:effectLst/>
                        </a:rPr>
                        <a:t>In successfully completing this unit, the learner will have</a:t>
                      </a:r>
                    </a:p>
                  </a:txBody>
                  <a:tcPr marL="62572" marR="62572" marT="31286" marB="31286">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Evidence needed</a:t>
                      </a:r>
                    </a:p>
                  </a:txBody>
                  <a:tcPr marL="62572" marR="62572" marT="31286" marB="31286">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523094849"/>
                  </a:ext>
                </a:extLst>
              </a:tr>
              <a:tr h="591824">
                <a:tc>
                  <a:txBody>
                    <a:bodyPr/>
                    <a:lstStyle/>
                    <a:p>
                      <a:pPr algn="l" fontAlgn="t">
                        <a:lnSpc>
                          <a:spcPts val="2400"/>
                        </a:lnSpc>
                        <a:buNone/>
                      </a:pPr>
                      <a:r>
                        <a:rPr lang="en-GB" sz="1200" b="1">
                          <a:effectLst/>
                        </a:rPr>
                        <a:t>shown knowledge of</a:t>
                      </a:r>
                    </a:p>
                    <a:p>
                      <a:pPr algn="l" fontAlgn="t">
                        <a:lnSpc>
                          <a:spcPts val="1800"/>
                        </a:lnSpc>
                        <a:buNone/>
                      </a:pPr>
                      <a:r>
                        <a:rPr lang="en-GB" sz="1200">
                          <a:effectLst/>
                        </a:rPr>
                        <a:t>1. the main plant groups, eg shrubs, trees and annuals</a:t>
                      </a:r>
                    </a:p>
                  </a:txBody>
                  <a:tcPr marL="62572" marR="62572" marT="31286" marB="3128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Student completed work</a:t>
                      </a:r>
                    </a:p>
                  </a:txBody>
                  <a:tcPr marL="62572" marR="62572" marT="31286" marB="3128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113136958"/>
                  </a:ext>
                </a:extLst>
              </a:tr>
              <a:tr h="539681">
                <a:tc>
                  <a:txBody>
                    <a:bodyPr/>
                    <a:lstStyle/>
                    <a:p>
                      <a:pPr algn="l" fontAlgn="t">
                        <a:lnSpc>
                          <a:spcPts val="1800"/>
                        </a:lnSpc>
                        <a:buNone/>
                      </a:pPr>
                      <a:r>
                        <a:rPr lang="en-GB" sz="1200">
                          <a:effectLst/>
                        </a:rPr>
                        <a:t>2. how to write a plant name correctly, including the genus, species, variety and common name</a:t>
                      </a:r>
                    </a:p>
                  </a:txBody>
                  <a:tcPr marL="62572" marR="62572" marT="31286" marB="3128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dirty="0">
                          <a:effectLst/>
                        </a:rPr>
                        <a:t>Student completed work</a:t>
                      </a:r>
                    </a:p>
                  </a:txBody>
                  <a:tcPr marL="62572" marR="62572" marT="31286" marB="3128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731336052"/>
                  </a:ext>
                </a:extLst>
              </a:tr>
              <a:tr h="591824">
                <a:tc>
                  <a:txBody>
                    <a:bodyPr/>
                    <a:lstStyle/>
                    <a:p>
                      <a:pPr algn="l" fontAlgn="t">
                        <a:lnSpc>
                          <a:spcPts val="2400"/>
                        </a:lnSpc>
                        <a:buNone/>
                      </a:pPr>
                      <a:r>
                        <a:rPr lang="en-GB" sz="1200" b="1">
                          <a:effectLst/>
                        </a:rPr>
                        <a:t>demonstrated the ability to</a:t>
                      </a:r>
                    </a:p>
                    <a:p>
                      <a:pPr algn="l" fontAlgn="t">
                        <a:lnSpc>
                          <a:spcPts val="1800"/>
                        </a:lnSpc>
                        <a:buNone/>
                      </a:pPr>
                      <a:r>
                        <a:rPr lang="en-GB" sz="1200">
                          <a:effectLst/>
                        </a:rPr>
                        <a:t>3. identify five shrubs, using the common or Latin name</a:t>
                      </a:r>
                    </a:p>
                  </a:txBody>
                  <a:tcPr marL="62572" marR="62572" marT="31286" marB="3128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Summary sheet and/or student completed work</a:t>
                      </a:r>
                    </a:p>
                  </a:txBody>
                  <a:tcPr marL="62572" marR="62572" marT="31286" marB="3128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634435662"/>
                  </a:ext>
                </a:extLst>
              </a:tr>
              <a:tr h="438002">
                <a:tc>
                  <a:txBody>
                    <a:bodyPr/>
                    <a:lstStyle/>
                    <a:p>
                      <a:pPr algn="l" fontAlgn="t">
                        <a:lnSpc>
                          <a:spcPts val="1800"/>
                        </a:lnSpc>
                        <a:buNone/>
                      </a:pPr>
                      <a:r>
                        <a:rPr lang="en-GB" sz="1200">
                          <a:effectLst/>
                        </a:rPr>
                        <a:t>4. identify five trees, using the common or Latin name</a:t>
                      </a:r>
                    </a:p>
                  </a:txBody>
                  <a:tcPr marL="62572" marR="62572" marT="31286" marB="3128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Summary sheet and/or student completed work</a:t>
                      </a:r>
                    </a:p>
                  </a:txBody>
                  <a:tcPr marL="62572" marR="62572" marT="31286" marB="3128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889715311"/>
                  </a:ext>
                </a:extLst>
              </a:tr>
              <a:tr h="438002">
                <a:tc>
                  <a:txBody>
                    <a:bodyPr/>
                    <a:lstStyle/>
                    <a:p>
                      <a:pPr algn="l" fontAlgn="t">
                        <a:lnSpc>
                          <a:spcPts val="1800"/>
                        </a:lnSpc>
                        <a:buNone/>
                      </a:pPr>
                      <a:r>
                        <a:rPr lang="en-GB" sz="1200">
                          <a:effectLst/>
                        </a:rPr>
                        <a:t>5. identify five annual bedding plants, using the common or Latin name</a:t>
                      </a:r>
                    </a:p>
                  </a:txBody>
                  <a:tcPr marL="62572" marR="62572" marT="31286" marB="3128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Summary sheet and/or student completed work</a:t>
                      </a:r>
                    </a:p>
                  </a:txBody>
                  <a:tcPr marL="62572" marR="62572" marT="31286" marB="3128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195086691"/>
                  </a:ext>
                </a:extLst>
              </a:tr>
              <a:tr h="438002">
                <a:tc>
                  <a:txBody>
                    <a:bodyPr/>
                    <a:lstStyle/>
                    <a:p>
                      <a:pPr algn="l" fontAlgn="t">
                        <a:lnSpc>
                          <a:spcPts val="1800"/>
                        </a:lnSpc>
                        <a:buNone/>
                      </a:pPr>
                      <a:r>
                        <a:rPr lang="en-GB" sz="1200">
                          <a:effectLst/>
                        </a:rPr>
                        <a:t>6. identify five vegetables, using the common or Latin name</a:t>
                      </a:r>
                    </a:p>
                  </a:txBody>
                  <a:tcPr marL="62572" marR="62572" marT="31286" marB="3128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Summary sheet and/or student completed work</a:t>
                      </a:r>
                    </a:p>
                  </a:txBody>
                  <a:tcPr marL="62572" marR="62572" marT="31286" marB="3128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78322947"/>
                  </a:ext>
                </a:extLst>
              </a:tr>
              <a:tr h="438002">
                <a:tc>
                  <a:txBody>
                    <a:bodyPr/>
                    <a:lstStyle/>
                    <a:p>
                      <a:pPr algn="l" fontAlgn="t">
                        <a:lnSpc>
                          <a:spcPts val="1800"/>
                        </a:lnSpc>
                        <a:buNone/>
                      </a:pPr>
                      <a:r>
                        <a:rPr lang="en-GB" sz="1200">
                          <a:effectLst/>
                        </a:rPr>
                        <a:t>7. identify five fruits, using the common or Latin name</a:t>
                      </a:r>
                    </a:p>
                  </a:txBody>
                  <a:tcPr marL="62572" marR="62572" marT="31286" marB="3128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Summary sheet and/or student completed work</a:t>
                      </a:r>
                    </a:p>
                  </a:txBody>
                  <a:tcPr marL="62572" marR="62572" marT="31286" marB="3128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127660730"/>
                  </a:ext>
                </a:extLst>
              </a:tr>
              <a:tr h="438002">
                <a:tc>
                  <a:txBody>
                    <a:bodyPr/>
                    <a:lstStyle/>
                    <a:p>
                      <a:pPr algn="l" fontAlgn="t">
                        <a:lnSpc>
                          <a:spcPts val="1800"/>
                        </a:lnSpc>
                        <a:buNone/>
                      </a:pPr>
                      <a:r>
                        <a:rPr lang="en-GB" sz="1200">
                          <a:effectLst/>
                        </a:rPr>
                        <a:t>8. identify five herbaceous plants, using the common or Latin name.</a:t>
                      </a:r>
                    </a:p>
                  </a:txBody>
                  <a:tcPr marL="62572" marR="62572" marT="31286" marB="3128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dirty="0">
                          <a:effectLst/>
                        </a:rPr>
                        <a:t>Summary sheet and/or student completed work</a:t>
                      </a:r>
                    </a:p>
                  </a:txBody>
                  <a:tcPr marL="62572" marR="62572" marT="31286" marB="3128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174906953"/>
                  </a:ext>
                </a:extLst>
              </a:tr>
            </a:tbl>
          </a:graphicData>
        </a:graphic>
      </p:graphicFrame>
      <p:sp>
        <p:nvSpPr>
          <p:cNvPr id="5" name="Rectangle 1">
            <a:extLst>
              <a:ext uri="{FF2B5EF4-FFF2-40B4-BE49-F238E27FC236}">
                <a16:creationId xmlns:a16="http://schemas.microsoft.com/office/drawing/2014/main" id="{B4F2C628-4E8D-3ED2-5AFB-A06FFD157BBC}"/>
              </a:ext>
            </a:extLst>
          </p:cNvPr>
          <p:cNvSpPr>
            <a:spLocks noChangeArrowheads="1"/>
          </p:cNvSpPr>
          <p:nvPr/>
        </p:nvSpPr>
        <p:spPr bwMode="auto">
          <a:xfrm>
            <a:off x="360363" y="471488"/>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a:ln>
                  <a:noFill/>
                </a:ln>
                <a:solidFill>
                  <a:srgbClr val="371376"/>
                </a:solidFill>
                <a:effectLst/>
                <a:latin typeface="Open Sans" panose="020B0606030504020204" pitchFamily="34" charset="0"/>
                <a:cs typeface="Open Sans" panose="020B0606030504020204" pitchFamily="34" charset="0"/>
              </a:rPr>
              <a:t>Horticulture: Plant identification</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a:ln>
                  <a:noFill/>
                </a:ln>
                <a:solidFill>
                  <a:srgbClr val="371376"/>
                </a:solidFill>
                <a:effectLst/>
                <a:latin typeface="Open Sans" panose="020B0606030504020204" pitchFamily="34" charset="0"/>
                <a:cs typeface="Open Sans" panose="020B0606030504020204" pitchFamily="34" charset="0"/>
              </a:rPr>
              <a:t>Level: Level One</a:t>
            </a:r>
            <a:endParaRPr kumimoji="0" lang="en-US" altLang="en-US" sz="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22209198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E58DE6BB-1919-E78C-3D66-2DDD0D3B7EBC}"/>
              </a:ext>
            </a:extLst>
          </p:cNvPr>
          <p:cNvGraphicFramePr>
            <a:graphicFrameLocks noGrp="1"/>
          </p:cNvGraphicFramePr>
          <p:nvPr>
            <p:extLst>
              <p:ext uri="{D42A27DB-BD31-4B8C-83A1-F6EECF244321}">
                <p14:modId xmlns:p14="http://schemas.microsoft.com/office/powerpoint/2010/main" val="1468384362"/>
              </p:ext>
            </p:extLst>
          </p:nvPr>
        </p:nvGraphicFramePr>
        <p:xfrm>
          <a:off x="711199" y="1399551"/>
          <a:ext cx="11040534" cy="4351339"/>
        </p:xfrm>
        <a:graphic>
          <a:graphicData uri="http://schemas.openxmlformats.org/drawingml/2006/table">
            <a:tbl>
              <a:tblPr/>
              <a:tblGrid>
                <a:gridCol w="5520267">
                  <a:extLst>
                    <a:ext uri="{9D8B030D-6E8A-4147-A177-3AD203B41FA5}">
                      <a16:colId xmlns:a16="http://schemas.microsoft.com/office/drawing/2014/main" val="2620026374"/>
                    </a:ext>
                  </a:extLst>
                </a:gridCol>
                <a:gridCol w="5520267">
                  <a:extLst>
                    <a:ext uri="{9D8B030D-6E8A-4147-A177-3AD203B41FA5}">
                      <a16:colId xmlns:a16="http://schemas.microsoft.com/office/drawing/2014/main" val="2827983007"/>
                    </a:ext>
                  </a:extLst>
                </a:gridCol>
              </a:tblGrid>
              <a:tr h="504155">
                <a:tc>
                  <a:txBody>
                    <a:bodyPr/>
                    <a:lstStyle/>
                    <a:p>
                      <a:pPr algn="l" fontAlgn="t">
                        <a:buNone/>
                      </a:pPr>
                      <a:r>
                        <a:rPr lang="en-GB" sz="1400">
                          <a:effectLst/>
                        </a:rPr>
                        <a:t>In successfully completing this unit, the learner will have</a:t>
                      </a:r>
                    </a:p>
                  </a:txBody>
                  <a:tcPr marL="72022" marR="72022" marT="36011" marB="36011">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Evidence needed</a:t>
                      </a:r>
                    </a:p>
                  </a:txBody>
                  <a:tcPr marL="72022" marR="72022" marT="36011" marB="36011">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675418463"/>
                  </a:ext>
                </a:extLst>
              </a:tr>
              <a:tr h="861265">
                <a:tc>
                  <a:txBody>
                    <a:bodyPr/>
                    <a:lstStyle/>
                    <a:p>
                      <a:pPr algn="l" fontAlgn="t">
                        <a:lnSpc>
                          <a:spcPts val="2400"/>
                        </a:lnSpc>
                        <a:buNone/>
                      </a:pPr>
                      <a:r>
                        <a:rPr lang="en-GB" sz="1400" b="1">
                          <a:effectLst/>
                        </a:rPr>
                        <a:t>demonstrated the ability to</a:t>
                      </a:r>
                    </a:p>
                    <a:p>
                      <a:pPr algn="l" fontAlgn="t">
                        <a:lnSpc>
                          <a:spcPts val="1800"/>
                        </a:lnSpc>
                        <a:buNone/>
                      </a:pPr>
                      <a:r>
                        <a:rPr lang="en-GB" sz="1400">
                          <a:effectLst/>
                        </a:rPr>
                        <a:t>1. independently create a virtual landscape design for a horticulture space using an online software tool</a:t>
                      </a:r>
                    </a:p>
                  </a:txBody>
                  <a:tcPr marL="72022" marR="72022" marT="36011" marB="3601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Summary sheet and/or student completed work</a:t>
                      </a:r>
                    </a:p>
                  </a:txBody>
                  <a:tcPr marL="72022" marR="72022" marT="36011" marB="3601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655377822"/>
                  </a:ext>
                </a:extLst>
              </a:tr>
              <a:tr h="441136">
                <a:tc>
                  <a:txBody>
                    <a:bodyPr/>
                    <a:lstStyle/>
                    <a:p>
                      <a:pPr algn="l" fontAlgn="t">
                        <a:lnSpc>
                          <a:spcPts val="1800"/>
                        </a:lnSpc>
                        <a:buNone/>
                      </a:pPr>
                      <a:r>
                        <a:rPr lang="en-GB" sz="1400">
                          <a:effectLst/>
                        </a:rPr>
                        <a:t>2. create a visually appealing landscape design</a:t>
                      </a:r>
                    </a:p>
                  </a:txBody>
                  <a:tcPr marL="72022" marR="72022" marT="36011" marB="3601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Summary sheet</a:t>
                      </a:r>
                    </a:p>
                  </a:txBody>
                  <a:tcPr marL="72022" marR="72022" marT="36011" marB="3601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601633891"/>
                  </a:ext>
                </a:extLst>
              </a:tr>
              <a:tr h="981302">
                <a:tc>
                  <a:txBody>
                    <a:bodyPr/>
                    <a:lstStyle/>
                    <a:p>
                      <a:pPr algn="l" fontAlgn="t">
                        <a:lnSpc>
                          <a:spcPts val="1800"/>
                        </a:lnSpc>
                        <a:buNone/>
                      </a:pPr>
                      <a:r>
                        <a:rPr lang="en-GB" sz="1400">
                          <a:effectLst/>
                        </a:rPr>
                        <a:t>3. create a landscape design, taking into account at least five factors, ie best position, planting schedule, season, distance between planting row, which plants grow well together</a:t>
                      </a:r>
                    </a:p>
                  </a:txBody>
                  <a:tcPr marL="72022" marR="72022" marT="36011" marB="3601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Summary sheet</a:t>
                      </a:r>
                    </a:p>
                  </a:txBody>
                  <a:tcPr marL="72022" marR="72022" marT="36011" marB="3601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407551288"/>
                  </a:ext>
                </a:extLst>
              </a:tr>
              <a:tr h="441136">
                <a:tc>
                  <a:txBody>
                    <a:bodyPr/>
                    <a:lstStyle/>
                    <a:p>
                      <a:pPr algn="l" fontAlgn="t">
                        <a:lnSpc>
                          <a:spcPts val="1800"/>
                        </a:lnSpc>
                        <a:buNone/>
                      </a:pPr>
                      <a:r>
                        <a:rPr lang="en-GB" sz="1400">
                          <a:effectLst/>
                        </a:rPr>
                        <a:t>4. sow and plant according to the landscape plan</a:t>
                      </a:r>
                    </a:p>
                  </a:txBody>
                  <a:tcPr marL="72022" marR="72022" marT="36011" marB="3601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Summary sheet</a:t>
                      </a:r>
                    </a:p>
                  </a:txBody>
                  <a:tcPr marL="72022" marR="72022" marT="36011" marB="3601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481695411"/>
                  </a:ext>
                </a:extLst>
              </a:tr>
              <a:tr h="441136">
                <a:tc>
                  <a:txBody>
                    <a:bodyPr/>
                    <a:lstStyle/>
                    <a:p>
                      <a:pPr algn="l" fontAlgn="t">
                        <a:lnSpc>
                          <a:spcPts val="1800"/>
                        </a:lnSpc>
                        <a:buNone/>
                      </a:pPr>
                      <a:r>
                        <a:rPr lang="en-GB" sz="1400">
                          <a:effectLst/>
                        </a:rPr>
                        <a:t>5. maintain the horticulture space according to the landscape design</a:t>
                      </a:r>
                    </a:p>
                  </a:txBody>
                  <a:tcPr marL="72022" marR="72022" marT="36011" marB="3601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Summary sheet</a:t>
                      </a:r>
                    </a:p>
                  </a:txBody>
                  <a:tcPr marL="72022" marR="72022" marT="36011" marB="3601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701788466"/>
                  </a:ext>
                </a:extLst>
              </a:tr>
              <a:tr h="681209">
                <a:tc>
                  <a:txBody>
                    <a:bodyPr/>
                    <a:lstStyle/>
                    <a:p>
                      <a:pPr algn="l" fontAlgn="t">
                        <a:lnSpc>
                          <a:spcPts val="2400"/>
                        </a:lnSpc>
                        <a:buNone/>
                      </a:pPr>
                      <a:r>
                        <a:rPr lang="en-GB" sz="1400" b="1">
                          <a:effectLst/>
                        </a:rPr>
                        <a:t>experienced</a:t>
                      </a:r>
                    </a:p>
                    <a:p>
                      <a:pPr algn="l" fontAlgn="t">
                        <a:lnSpc>
                          <a:spcPts val="1800"/>
                        </a:lnSpc>
                        <a:buNone/>
                      </a:pPr>
                      <a:r>
                        <a:rPr lang="en-GB" sz="1400">
                          <a:effectLst/>
                        </a:rPr>
                        <a:t>6. using the online software tool VegPlotter to plan their garden layout.</a:t>
                      </a:r>
                    </a:p>
                  </a:txBody>
                  <a:tcPr marL="72022" marR="72022" marT="36011" marB="3601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dirty="0">
                          <a:effectLst/>
                        </a:rPr>
                        <a:t>Summary sheet</a:t>
                      </a:r>
                    </a:p>
                  </a:txBody>
                  <a:tcPr marL="72022" marR="72022" marT="36011" marB="3601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675337180"/>
                  </a:ext>
                </a:extLst>
              </a:tr>
            </a:tbl>
          </a:graphicData>
        </a:graphic>
      </p:graphicFrame>
      <p:sp>
        <p:nvSpPr>
          <p:cNvPr id="5" name="Rectangle 1">
            <a:extLst>
              <a:ext uri="{FF2B5EF4-FFF2-40B4-BE49-F238E27FC236}">
                <a16:creationId xmlns:a16="http://schemas.microsoft.com/office/drawing/2014/main" id="{E72A246A-BED3-146C-36FE-D6C1CADD9CC0}"/>
              </a:ext>
            </a:extLst>
          </p:cNvPr>
          <p:cNvSpPr>
            <a:spLocks noChangeArrowheads="1"/>
          </p:cNvSpPr>
          <p:nvPr/>
        </p:nvSpPr>
        <p:spPr bwMode="auto">
          <a:xfrm>
            <a:off x="378355" y="254962"/>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Landscaping a horticulture space for growing fruit and vegetables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Level One</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2302047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D32B5EE3-AAB7-423A-1BC9-84081A2AF472}"/>
              </a:ext>
            </a:extLst>
          </p:cNvPr>
          <p:cNvGraphicFramePr>
            <a:graphicFrameLocks noGrp="1"/>
          </p:cNvGraphicFramePr>
          <p:nvPr>
            <p:extLst>
              <p:ext uri="{D42A27DB-BD31-4B8C-83A1-F6EECF244321}">
                <p14:modId xmlns:p14="http://schemas.microsoft.com/office/powerpoint/2010/main" val="3600090306"/>
              </p:ext>
            </p:extLst>
          </p:nvPr>
        </p:nvGraphicFramePr>
        <p:xfrm>
          <a:off x="575733" y="1185333"/>
          <a:ext cx="10837334" cy="5272473"/>
        </p:xfrm>
        <a:graphic>
          <a:graphicData uri="http://schemas.openxmlformats.org/drawingml/2006/table">
            <a:tbl>
              <a:tblPr/>
              <a:tblGrid>
                <a:gridCol w="5418667">
                  <a:extLst>
                    <a:ext uri="{9D8B030D-6E8A-4147-A177-3AD203B41FA5}">
                      <a16:colId xmlns:a16="http://schemas.microsoft.com/office/drawing/2014/main" val="3394658411"/>
                    </a:ext>
                  </a:extLst>
                </a:gridCol>
                <a:gridCol w="5418667">
                  <a:extLst>
                    <a:ext uri="{9D8B030D-6E8A-4147-A177-3AD203B41FA5}">
                      <a16:colId xmlns:a16="http://schemas.microsoft.com/office/drawing/2014/main" val="4290733215"/>
                    </a:ext>
                  </a:extLst>
                </a:gridCol>
              </a:tblGrid>
              <a:tr h="610104">
                <a:tc>
                  <a:txBody>
                    <a:bodyPr/>
                    <a:lstStyle/>
                    <a:p>
                      <a:pPr algn="l" fontAlgn="t">
                        <a:buNone/>
                      </a:pPr>
                      <a:r>
                        <a:rPr lang="en-GB" sz="1600" dirty="0">
                          <a:effectLst/>
                        </a:rPr>
                        <a:t>In successfully completing this unit, the learner will have</a:t>
                      </a:r>
                    </a:p>
                  </a:txBody>
                  <a:tcPr marL="80830" marR="80830" marT="40415" marB="40415">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a:effectLst/>
                        </a:rPr>
                        <a:t>Evidence needed</a:t>
                      </a:r>
                    </a:p>
                  </a:txBody>
                  <a:tcPr marL="80830" marR="80830" marT="40415" marB="40415">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816053682"/>
                  </a:ext>
                </a:extLst>
              </a:tr>
              <a:tr h="1153908">
                <a:tc>
                  <a:txBody>
                    <a:bodyPr/>
                    <a:lstStyle/>
                    <a:p>
                      <a:pPr algn="l" fontAlgn="t">
                        <a:lnSpc>
                          <a:spcPts val="2400"/>
                        </a:lnSpc>
                        <a:buNone/>
                      </a:pPr>
                      <a:r>
                        <a:rPr lang="en-GB" sz="1600" b="1">
                          <a:effectLst/>
                        </a:rPr>
                        <a:t>demonstrated the ability to</a:t>
                      </a:r>
                    </a:p>
                    <a:p>
                      <a:pPr algn="l" fontAlgn="t">
                        <a:lnSpc>
                          <a:spcPts val="1800"/>
                        </a:lnSpc>
                        <a:buNone/>
                      </a:pPr>
                      <a:r>
                        <a:rPr lang="en-GB" sz="1600">
                          <a:effectLst/>
                        </a:rPr>
                        <a:t>1. distinguish between plants to be kept and weeds to be removed, with support</a:t>
                      </a:r>
                    </a:p>
                  </a:txBody>
                  <a:tcPr marL="80830" marR="80830" marT="40415" marB="4041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a:effectLst/>
                        </a:rPr>
                        <a:t>Summary sheet</a:t>
                      </a:r>
                    </a:p>
                  </a:txBody>
                  <a:tcPr marL="80830" marR="80830" marT="40415" marB="4041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751942376"/>
                  </a:ext>
                </a:extLst>
              </a:tr>
              <a:tr h="1072133">
                <a:tc>
                  <a:txBody>
                    <a:bodyPr/>
                    <a:lstStyle/>
                    <a:p>
                      <a:pPr algn="l" fontAlgn="t">
                        <a:lnSpc>
                          <a:spcPts val="1800"/>
                        </a:lnSpc>
                        <a:buNone/>
                      </a:pPr>
                      <a:r>
                        <a:rPr lang="en-GB" sz="1600">
                          <a:effectLst/>
                        </a:rPr>
                        <a:t>2. use appropriate tools, eg hand fork, hoe or their hands, to remove weeds, digging up the roots of larger ones while protecting close by plants</a:t>
                      </a:r>
                    </a:p>
                  </a:txBody>
                  <a:tcPr marL="80830" marR="80830" marT="40415" marB="4041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a:effectLst/>
                        </a:rPr>
                        <a:t>Summary sheet</a:t>
                      </a:r>
                    </a:p>
                  </a:txBody>
                  <a:tcPr marL="80830" marR="80830" marT="40415" marB="4041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91274252"/>
                  </a:ext>
                </a:extLst>
              </a:tr>
              <a:tr h="581483">
                <a:tc>
                  <a:txBody>
                    <a:bodyPr/>
                    <a:lstStyle/>
                    <a:p>
                      <a:pPr algn="l" fontAlgn="t">
                        <a:lnSpc>
                          <a:spcPts val="1800"/>
                        </a:lnSpc>
                        <a:buNone/>
                      </a:pPr>
                      <a:r>
                        <a:rPr lang="en-GB" sz="1600">
                          <a:effectLst/>
                        </a:rPr>
                        <a:t>3. collect the weeds in a bucket or wheelbarrow</a:t>
                      </a:r>
                    </a:p>
                  </a:txBody>
                  <a:tcPr marL="80830" marR="80830" marT="40415" marB="4041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a:effectLst/>
                        </a:rPr>
                        <a:t>Summary sheet</a:t>
                      </a:r>
                    </a:p>
                  </a:txBody>
                  <a:tcPr marL="80830" marR="80830" marT="40415" marB="4041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602772348"/>
                  </a:ext>
                </a:extLst>
              </a:tr>
              <a:tr h="581483">
                <a:tc>
                  <a:txBody>
                    <a:bodyPr/>
                    <a:lstStyle/>
                    <a:p>
                      <a:pPr algn="l" fontAlgn="t">
                        <a:lnSpc>
                          <a:spcPts val="1800"/>
                        </a:lnSpc>
                        <a:buNone/>
                      </a:pPr>
                      <a:r>
                        <a:rPr lang="en-GB" sz="1600">
                          <a:effectLst/>
                        </a:rPr>
                        <a:t>4. dispose of the weeds in a composter and tidy the site</a:t>
                      </a:r>
                    </a:p>
                  </a:txBody>
                  <a:tcPr marL="80830" marR="80830" marT="40415" marB="4041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a:effectLst/>
                        </a:rPr>
                        <a:t>Summary sheet</a:t>
                      </a:r>
                    </a:p>
                  </a:txBody>
                  <a:tcPr marL="80830" marR="80830" marT="40415" marB="4041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962144817"/>
                  </a:ext>
                </a:extLst>
              </a:tr>
              <a:tr h="663258">
                <a:tc>
                  <a:txBody>
                    <a:bodyPr/>
                    <a:lstStyle/>
                    <a:p>
                      <a:pPr algn="l" fontAlgn="t">
                        <a:lnSpc>
                          <a:spcPts val="2400"/>
                        </a:lnSpc>
                        <a:buNone/>
                      </a:pPr>
                      <a:r>
                        <a:rPr lang="en-GB" sz="1600" b="1">
                          <a:effectLst/>
                        </a:rPr>
                        <a:t>shown knowledge of</a:t>
                      </a:r>
                    </a:p>
                    <a:p>
                      <a:pPr algn="l" fontAlgn="t">
                        <a:lnSpc>
                          <a:spcPts val="1800"/>
                        </a:lnSpc>
                        <a:buNone/>
                      </a:pPr>
                      <a:r>
                        <a:rPr lang="en-GB" sz="1600">
                          <a:effectLst/>
                        </a:rPr>
                        <a:t>5. why it is important to weed</a:t>
                      </a:r>
                    </a:p>
                  </a:txBody>
                  <a:tcPr marL="80830" marR="80830" marT="40415" marB="4041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a:effectLst/>
                        </a:rPr>
                        <a:t>Student completed work and/or summary sheet</a:t>
                      </a:r>
                    </a:p>
                  </a:txBody>
                  <a:tcPr marL="80830" marR="80830" marT="40415" marB="4041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962329543"/>
                  </a:ext>
                </a:extLst>
              </a:tr>
              <a:tr h="610104">
                <a:tc>
                  <a:txBody>
                    <a:bodyPr/>
                    <a:lstStyle/>
                    <a:p>
                      <a:pPr algn="l" fontAlgn="t">
                        <a:lnSpc>
                          <a:spcPts val="1800"/>
                        </a:lnSpc>
                        <a:buNone/>
                      </a:pPr>
                      <a:r>
                        <a:rPr lang="en-GB" sz="1600">
                          <a:effectLst/>
                        </a:rPr>
                        <a:t>6. why it is important to remove the roots of larger weeds.</a:t>
                      </a:r>
                    </a:p>
                  </a:txBody>
                  <a:tcPr marL="80830" marR="80830" marT="40415" marB="4041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dirty="0">
                          <a:effectLst/>
                        </a:rPr>
                        <a:t>Student completed work and/or summary sheet</a:t>
                      </a:r>
                    </a:p>
                  </a:txBody>
                  <a:tcPr marL="80830" marR="80830" marT="40415" marB="4041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593206224"/>
                  </a:ext>
                </a:extLst>
              </a:tr>
            </a:tbl>
          </a:graphicData>
        </a:graphic>
      </p:graphicFrame>
      <p:sp>
        <p:nvSpPr>
          <p:cNvPr id="5" name="Rectangle 1">
            <a:extLst>
              <a:ext uri="{FF2B5EF4-FFF2-40B4-BE49-F238E27FC236}">
                <a16:creationId xmlns:a16="http://schemas.microsoft.com/office/drawing/2014/main" id="{F1B89CC0-DC99-D919-9311-9D1474F51309}"/>
              </a:ext>
            </a:extLst>
          </p:cNvPr>
          <p:cNvSpPr>
            <a:spLocks noChangeArrowheads="1"/>
          </p:cNvSpPr>
          <p:nvPr/>
        </p:nvSpPr>
        <p:spPr bwMode="auto">
          <a:xfrm>
            <a:off x="257175" y="42098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Horticulture: Weeding a planted area</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Level One</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71114787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C449F7DD-D27C-0CA1-1CB7-F784A15D6667}"/>
              </a:ext>
            </a:extLst>
          </p:cNvPr>
          <p:cNvGraphicFramePr>
            <a:graphicFrameLocks noGrp="1"/>
          </p:cNvGraphicFramePr>
          <p:nvPr>
            <p:extLst>
              <p:ext uri="{D42A27DB-BD31-4B8C-83A1-F6EECF244321}">
                <p14:modId xmlns:p14="http://schemas.microsoft.com/office/powerpoint/2010/main" val="3119082741"/>
              </p:ext>
            </p:extLst>
          </p:nvPr>
        </p:nvGraphicFramePr>
        <p:xfrm>
          <a:off x="541866" y="1793025"/>
          <a:ext cx="11108268" cy="4549451"/>
        </p:xfrm>
        <a:graphic>
          <a:graphicData uri="http://schemas.openxmlformats.org/drawingml/2006/table">
            <a:tbl>
              <a:tblPr/>
              <a:tblGrid>
                <a:gridCol w="5554134">
                  <a:extLst>
                    <a:ext uri="{9D8B030D-6E8A-4147-A177-3AD203B41FA5}">
                      <a16:colId xmlns:a16="http://schemas.microsoft.com/office/drawing/2014/main" val="590422969"/>
                    </a:ext>
                  </a:extLst>
                </a:gridCol>
                <a:gridCol w="5554134">
                  <a:extLst>
                    <a:ext uri="{9D8B030D-6E8A-4147-A177-3AD203B41FA5}">
                      <a16:colId xmlns:a16="http://schemas.microsoft.com/office/drawing/2014/main" val="1482390469"/>
                    </a:ext>
                  </a:extLst>
                </a:gridCol>
              </a:tblGrid>
              <a:tr h="378181">
                <a:tc>
                  <a:txBody>
                    <a:bodyPr/>
                    <a:lstStyle/>
                    <a:p>
                      <a:pPr algn="l" fontAlgn="t">
                        <a:buNone/>
                      </a:pPr>
                      <a:r>
                        <a:rPr lang="en-GB" sz="1100">
                          <a:effectLst/>
                        </a:rPr>
                        <a:t>In successfully completing this unit, the learner will have</a:t>
                      </a:r>
                    </a:p>
                  </a:txBody>
                  <a:tcPr marL="54026" marR="54026" marT="27013" marB="27013">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Evidence needed</a:t>
                      </a:r>
                    </a:p>
                  </a:txBody>
                  <a:tcPr marL="54026" marR="54026" marT="27013" marB="27013">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009141959"/>
                  </a:ext>
                </a:extLst>
              </a:tr>
              <a:tr h="510995">
                <a:tc>
                  <a:txBody>
                    <a:bodyPr/>
                    <a:lstStyle/>
                    <a:p>
                      <a:pPr algn="l" fontAlgn="t">
                        <a:lnSpc>
                          <a:spcPts val="2400"/>
                        </a:lnSpc>
                        <a:buNone/>
                      </a:pPr>
                      <a:r>
                        <a:rPr lang="en-GB" sz="1100" b="1" dirty="0">
                          <a:effectLst/>
                        </a:rPr>
                        <a:t>shown knowledge of</a:t>
                      </a:r>
                    </a:p>
                    <a:p>
                      <a:pPr algn="l" fontAlgn="t">
                        <a:lnSpc>
                          <a:spcPts val="1800"/>
                        </a:lnSpc>
                        <a:buNone/>
                      </a:pPr>
                      <a:r>
                        <a:rPr lang="en-GB" sz="1100" dirty="0">
                          <a:effectLst/>
                        </a:rPr>
                        <a:t>1. the main features of the Health and Safety at Work Act 1974</a:t>
                      </a:r>
                    </a:p>
                  </a:txBody>
                  <a:tcPr marL="54026" marR="54026" marT="27013" marB="2701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Student completed work</a:t>
                      </a:r>
                    </a:p>
                  </a:txBody>
                  <a:tcPr marL="54026" marR="54026" marT="27013" marB="2701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64715377"/>
                  </a:ext>
                </a:extLst>
              </a:tr>
              <a:tr h="465974">
                <a:tc>
                  <a:txBody>
                    <a:bodyPr/>
                    <a:lstStyle/>
                    <a:p>
                      <a:pPr algn="l" fontAlgn="t">
                        <a:lnSpc>
                          <a:spcPts val="1800"/>
                        </a:lnSpc>
                        <a:buNone/>
                      </a:pPr>
                      <a:r>
                        <a:rPr lang="en-GB" sz="1100">
                          <a:effectLst/>
                        </a:rPr>
                        <a:t>2. the key responsibilities of the employer and employee in the Health and Safety at Work Act</a:t>
                      </a:r>
                    </a:p>
                  </a:txBody>
                  <a:tcPr marL="54026" marR="54026" marT="27013" marB="2701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Student completed work</a:t>
                      </a:r>
                    </a:p>
                  </a:txBody>
                  <a:tcPr marL="54026" marR="54026" marT="27013" marB="2701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176346824"/>
                  </a:ext>
                </a:extLst>
              </a:tr>
              <a:tr h="465974">
                <a:tc>
                  <a:txBody>
                    <a:bodyPr/>
                    <a:lstStyle/>
                    <a:p>
                      <a:pPr algn="l" fontAlgn="t">
                        <a:lnSpc>
                          <a:spcPts val="1800"/>
                        </a:lnSpc>
                        <a:buNone/>
                      </a:pPr>
                      <a:r>
                        <a:rPr lang="en-GB" sz="1100">
                          <a:effectLst/>
                        </a:rPr>
                        <a:t>3. the main COSHH (Control of Substances Hazardous to Health) regulations</a:t>
                      </a:r>
                    </a:p>
                  </a:txBody>
                  <a:tcPr marL="54026" marR="54026" marT="27013" marB="2701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Student completed work</a:t>
                      </a:r>
                    </a:p>
                  </a:txBody>
                  <a:tcPr marL="54026" marR="54026" marT="27013" marB="2701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343585102"/>
                  </a:ext>
                </a:extLst>
              </a:tr>
              <a:tr h="601038">
                <a:tc>
                  <a:txBody>
                    <a:bodyPr/>
                    <a:lstStyle/>
                    <a:p>
                      <a:pPr algn="l" fontAlgn="t">
                        <a:lnSpc>
                          <a:spcPts val="1800"/>
                        </a:lnSpc>
                        <a:buNone/>
                      </a:pPr>
                      <a:r>
                        <a:rPr lang="en-GB" sz="1100">
                          <a:effectLst/>
                        </a:rPr>
                        <a:t>4. what statutory powers regarding control of pesticides are outlined in FEPA (the Food and Environment Protection Act)</a:t>
                      </a:r>
                    </a:p>
                  </a:txBody>
                  <a:tcPr marL="54026" marR="54026" marT="27013" marB="2701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Student completed work</a:t>
                      </a:r>
                    </a:p>
                  </a:txBody>
                  <a:tcPr marL="54026" marR="54026" marT="27013" marB="2701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228314426"/>
                  </a:ext>
                </a:extLst>
              </a:tr>
              <a:tr h="378181">
                <a:tc>
                  <a:txBody>
                    <a:bodyPr/>
                    <a:lstStyle/>
                    <a:p>
                      <a:pPr algn="l" fontAlgn="t">
                        <a:lnSpc>
                          <a:spcPts val="1800"/>
                        </a:lnSpc>
                        <a:buNone/>
                      </a:pPr>
                      <a:r>
                        <a:rPr lang="en-GB" sz="1100">
                          <a:effectLst/>
                        </a:rPr>
                        <a:t>5. the '3Ps' for a first aider in a work place</a:t>
                      </a:r>
                    </a:p>
                  </a:txBody>
                  <a:tcPr marL="54026" marR="54026" marT="27013" marB="2701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 and/or student completed work</a:t>
                      </a:r>
                    </a:p>
                  </a:txBody>
                  <a:tcPr marL="54026" marR="54026" marT="27013" marB="2701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257084307"/>
                  </a:ext>
                </a:extLst>
              </a:tr>
              <a:tr h="510995">
                <a:tc>
                  <a:txBody>
                    <a:bodyPr/>
                    <a:lstStyle/>
                    <a:p>
                      <a:pPr algn="l" fontAlgn="t">
                        <a:lnSpc>
                          <a:spcPts val="2400"/>
                        </a:lnSpc>
                        <a:buNone/>
                      </a:pPr>
                      <a:r>
                        <a:rPr lang="en-GB" sz="1100" b="1">
                          <a:effectLst/>
                        </a:rPr>
                        <a:t>demonstrated the ability to</a:t>
                      </a:r>
                    </a:p>
                    <a:p>
                      <a:pPr algn="l" fontAlgn="t">
                        <a:lnSpc>
                          <a:spcPts val="1800"/>
                        </a:lnSpc>
                        <a:buNone/>
                      </a:pPr>
                      <a:r>
                        <a:rPr lang="en-GB" sz="1100">
                          <a:effectLst/>
                        </a:rPr>
                        <a:t>6. identify at least three COSHH symbols</a:t>
                      </a:r>
                    </a:p>
                  </a:txBody>
                  <a:tcPr marL="54026" marR="54026" marT="27013" marB="2701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Student completed work</a:t>
                      </a:r>
                    </a:p>
                  </a:txBody>
                  <a:tcPr marL="54026" marR="54026" marT="27013" marB="2701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712136612"/>
                  </a:ext>
                </a:extLst>
              </a:tr>
              <a:tr h="378181">
                <a:tc>
                  <a:txBody>
                    <a:bodyPr/>
                    <a:lstStyle/>
                    <a:p>
                      <a:pPr algn="l" fontAlgn="t">
                        <a:lnSpc>
                          <a:spcPts val="1800"/>
                        </a:lnSpc>
                        <a:buNone/>
                      </a:pPr>
                      <a:r>
                        <a:rPr lang="en-GB" sz="1100">
                          <a:effectLst/>
                        </a:rPr>
                        <a:t>7. complete a hazard spot of a given working area</a:t>
                      </a:r>
                    </a:p>
                  </a:txBody>
                  <a:tcPr marL="54026" marR="54026" marT="27013" marB="2701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 and/or student completed work</a:t>
                      </a:r>
                    </a:p>
                  </a:txBody>
                  <a:tcPr marL="54026" marR="54026" marT="27013" marB="2701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929468318"/>
                  </a:ext>
                </a:extLst>
              </a:tr>
              <a:tr h="330909">
                <a:tc>
                  <a:txBody>
                    <a:bodyPr/>
                    <a:lstStyle/>
                    <a:p>
                      <a:pPr algn="l" fontAlgn="t">
                        <a:lnSpc>
                          <a:spcPts val="1800"/>
                        </a:lnSpc>
                        <a:buNone/>
                      </a:pPr>
                      <a:r>
                        <a:rPr lang="en-GB" sz="1100">
                          <a:effectLst/>
                        </a:rPr>
                        <a:t>8. transport hazardous horticultural items, eg pesticides, safely</a:t>
                      </a:r>
                    </a:p>
                  </a:txBody>
                  <a:tcPr marL="54026" marR="54026" marT="27013" marB="2701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4026" marR="54026" marT="27013" marB="2701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024636925"/>
                  </a:ext>
                </a:extLst>
              </a:tr>
              <a:tr h="330909">
                <a:tc>
                  <a:txBody>
                    <a:bodyPr/>
                    <a:lstStyle/>
                    <a:p>
                      <a:pPr algn="l" fontAlgn="t">
                        <a:lnSpc>
                          <a:spcPts val="1800"/>
                        </a:lnSpc>
                        <a:buNone/>
                      </a:pPr>
                      <a:r>
                        <a:rPr lang="en-GB" sz="1100">
                          <a:effectLst/>
                        </a:rPr>
                        <a:t>9. work in a safe manner in a horticultural environment.</a:t>
                      </a:r>
                    </a:p>
                  </a:txBody>
                  <a:tcPr marL="54026" marR="54026" marT="27013" marB="2701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dirty="0">
                          <a:effectLst/>
                        </a:rPr>
                        <a:t>Summary sheet</a:t>
                      </a:r>
                    </a:p>
                  </a:txBody>
                  <a:tcPr marL="54026" marR="54026" marT="27013" marB="2701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689829480"/>
                  </a:ext>
                </a:extLst>
              </a:tr>
            </a:tbl>
          </a:graphicData>
        </a:graphic>
      </p:graphicFrame>
      <p:sp>
        <p:nvSpPr>
          <p:cNvPr id="5" name="Rectangle 1">
            <a:extLst>
              <a:ext uri="{FF2B5EF4-FFF2-40B4-BE49-F238E27FC236}">
                <a16:creationId xmlns:a16="http://schemas.microsoft.com/office/drawing/2014/main" id="{D3C1FF1F-C44B-5941-3BFC-031C801CA8E9}"/>
              </a:ext>
            </a:extLst>
          </p:cNvPr>
          <p:cNvSpPr>
            <a:spLocks noChangeArrowheads="1"/>
          </p:cNvSpPr>
          <p:nvPr/>
        </p:nvSpPr>
        <p:spPr bwMode="auto">
          <a:xfrm>
            <a:off x="0" y="515524"/>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Horticulture: Health and safety</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Level One</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01276791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3E7F1F73-A1EB-A75A-FD3B-869BF7391578}"/>
              </a:ext>
            </a:extLst>
          </p:cNvPr>
          <p:cNvGraphicFramePr>
            <a:graphicFrameLocks noGrp="1"/>
          </p:cNvGraphicFramePr>
          <p:nvPr>
            <p:extLst>
              <p:ext uri="{D42A27DB-BD31-4B8C-83A1-F6EECF244321}">
                <p14:modId xmlns:p14="http://schemas.microsoft.com/office/powerpoint/2010/main" val="3077177270"/>
              </p:ext>
            </p:extLst>
          </p:nvPr>
        </p:nvGraphicFramePr>
        <p:xfrm>
          <a:off x="643466" y="1879070"/>
          <a:ext cx="10905068" cy="4351338"/>
        </p:xfrm>
        <a:graphic>
          <a:graphicData uri="http://schemas.openxmlformats.org/drawingml/2006/table">
            <a:tbl>
              <a:tblPr/>
              <a:tblGrid>
                <a:gridCol w="5452534">
                  <a:extLst>
                    <a:ext uri="{9D8B030D-6E8A-4147-A177-3AD203B41FA5}">
                      <a16:colId xmlns:a16="http://schemas.microsoft.com/office/drawing/2014/main" val="4225037368"/>
                    </a:ext>
                  </a:extLst>
                </a:gridCol>
                <a:gridCol w="5452534">
                  <a:extLst>
                    <a:ext uri="{9D8B030D-6E8A-4147-A177-3AD203B41FA5}">
                      <a16:colId xmlns:a16="http://schemas.microsoft.com/office/drawing/2014/main" val="2458756777"/>
                    </a:ext>
                  </a:extLst>
                </a:gridCol>
              </a:tblGrid>
              <a:tr h="496958">
                <a:tc>
                  <a:txBody>
                    <a:bodyPr/>
                    <a:lstStyle/>
                    <a:p>
                      <a:pPr algn="l" fontAlgn="t">
                        <a:buNone/>
                      </a:pPr>
                      <a:r>
                        <a:rPr lang="en-GB" sz="1400">
                          <a:effectLst/>
                        </a:rPr>
                        <a:t>In successfully completing this unit, the learner will have</a:t>
                      </a:r>
                    </a:p>
                  </a:txBody>
                  <a:tcPr marL="70994" marR="70994" marT="35497" marB="35497">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Evidence needed</a:t>
                      </a:r>
                    </a:p>
                  </a:txBody>
                  <a:tcPr marL="70994" marR="70994" marT="35497" marB="35497">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274807678"/>
                  </a:ext>
                </a:extLst>
              </a:tr>
              <a:tr h="848969">
                <a:tc>
                  <a:txBody>
                    <a:bodyPr/>
                    <a:lstStyle/>
                    <a:p>
                      <a:pPr algn="l" fontAlgn="t">
                        <a:lnSpc>
                          <a:spcPts val="2400"/>
                        </a:lnSpc>
                        <a:buNone/>
                      </a:pPr>
                      <a:r>
                        <a:rPr lang="en-GB" sz="1400" b="1">
                          <a:effectLst/>
                        </a:rPr>
                        <a:t>demonstrated the ability to</a:t>
                      </a:r>
                    </a:p>
                    <a:p>
                      <a:pPr algn="l" fontAlgn="t">
                        <a:lnSpc>
                          <a:spcPts val="1800"/>
                        </a:lnSpc>
                        <a:buNone/>
                      </a:pPr>
                      <a:r>
                        <a:rPr lang="en-GB" sz="1400">
                          <a:effectLst/>
                        </a:rPr>
                        <a:t>1. choose wellies, gloves and an apron, coat or fleece depending on the weather</a:t>
                      </a:r>
                    </a:p>
                  </a:txBody>
                  <a:tcPr marL="70994" marR="70994" marT="35497" marB="3549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Summary sheet</a:t>
                      </a:r>
                    </a:p>
                  </a:txBody>
                  <a:tcPr marL="70994" marR="70994" marT="35497" marB="3549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519576063"/>
                  </a:ext>
                </a:extLst>
              </a:tr>
              <a:tr h="789808">
                <a:tc>
                  <a:txBody>
                    <a:bodyPr/>
                    <a:lstStyle/>
                    <a:p>
                      <a:pPr algn="l" fontAlgn="t">
                        <a:lnSpc>
                          <a:spcPts val="1800"/>
                        </a:lnSpc>
                        <a:buNone/>
                      </a:pPr>
                      <a:r>
                        <a:rPr lang="en-GB" sz="1400">
                          <a:effectLst/>
                        </a:rPr>
                        <a:t>2. use a selection of gardening tools, eg trowel, wheelbarrow, watering can, appropriately and in line with given safety rules</a:t>
                      </a:r>
                    </a:p>
                  </a:txBody>
                  <a:tcPr marL="70994" marR="70994" marT="35497" marB="3549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Summary sheet</a:t>
                      </a:r>
                    </a:p>
                  </a:txBody>
                  <a:tcPr marL="70994" marR="70994" marT="35497" marB="3549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059507993"/>
                  </a:ext>
                </a:extLst>
              </a:tr>
              <a:tr h="612323">
                <a:tc>
                  <a:txBody>
                    <a:bodyPr/>
                    <a:lstStyle/>
                    <a:p>
                      <a:pPr algn="l" fontAlgn="t">
                        <a:lnSpc>
                          <a:spcPts val="1800"/>
                        </a:lnSpc>
                        <a:buNone/>
                      </a:pPr>
                      <a:r>
                        <a:rPr lang="en-GB" sz="1400">
                          <a:effectLst/>
                        </a:rPr>
                        <a:t>3. put away the Personal Protective Equipment (PPE) in the correct locations at the end of the lesson</a:t>
                      </a:r>
                    </a:p>
                  </a:txBody>
                  <a:tcPr marL="70994" marR="70994" marT="35497" marB="3549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Summary sheet</a:t>
                      </a:r>
                    </a:p>
                  </a:txBody>
                  <a:tcPr marL="70994" marR="70994" marT="35497" marB="3549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818112803"/>
                  </a:ext>
                </a:extLst>
              </a:tr>
              <a:tr h="434838">
                <a:tc>
                  <a:txBody>
                    <a:bodyPr/>
                    <a:lstStyle/>
                    <a:p>
                      <a:pPr algn="l" fontAlgn="t">
                        <a:lnSpc>
                          <a:spcPts val="1800"/>
                        </a:lnSpc>
                        <a:buNone/>
                      </a:pPr>
                      <a:r>
                        <a:rPr lang="en-GB" sz="1400">
                          <a:effectLst/>
                        </a:rPr>
                        <a:t>4. return the cleaned tools to the tool shed</a:t>
                      </a:r>
                    </a:p>
                  </a:txBody>
                  <a:tcPr marL="70994" marR="70994" marT="35497" marB="3549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Summary sheet</a:t>
                      </a:r>
                    </a:p>
                  </a:txBody>
                  <a:tcPr marL="70994" marR="70994" marT="35497" marB="3549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424356635"/>
                  </a:ext>
                </a:extLst>
              </a:tr>
              <a:tr h="671484">
                <a:tc>
                  <a:txBody>
                    <a:bodyPr/>
                    <a:lstStyle/>
                    <a:p>
                      <a:pPr algn="l" fontAlgn="t">
                        <a:lnSpc>
                          <a:spcPts val="2400"/>
                        </a:lnSpc>
                        <a:buNone/>
                      </a:pPr>
                      <a:r>
                        <a:rPr lang="en-GB" sz="1400" b="1">
                          <a:effectLst/>
                        </a:rPr>
                        <a:t>shown knowledge of</a:t>
                      </a:r>
                    </a:p>
                    <a:p>
                      <a:pPr algn="l" fontAlgn="t">
                        <a:lnSpc>
                          <a:spcPts val="1800"/>
                        </a:lnSpc>
                        <a:buNone/>
                      </a:pPr>
                      <a:r>
                        <a:rPr lang="en-GB" sz="1400">
                          <a:effectLst/>
                        </a:rPr>
                        <a:t>5. the names of the main parts of a plant, ie root, stem, leaf, flower</a:t>
                      </a:r>
                    </a:p>
                  </a:txBody>
                  <a:tcPr marL="70994" marR="70994" marT="35497" marB="3549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Student completed work and/or summary sheet</a:t>
                      </a:r>
                    </a:p>
                  </a:txBody>
                  <a:tcPr marL="70994" marR="70994" marT="35497" marB="3549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61371218"/>
                  </a:ext>
                </a:extLst>
              </a:tr>
              <a:tr h="496958">
                <a:tc>
                  <a:txBody>
                    <a:bodyPr/>
                    <a:lstStyle/>
                    <a:p>
                      <a:pPr algn="l" fontAlgn="t">
                        <a:lnSpc>
                          <a:spcPts val="1800"/>
                        </a:lnSpc>
                        <a:buNone/>
                      </a:pPr>
                      <a:r>
                        <a:rPr lang="en-GB" sz="1400">
                          <a:effectLst/>
                        </a:rPr>
                        <a:t>6. the functions of each main part in a living plant.</a:t>
                      </a:r>
                    </a:p>
                  </a:txBody>
                  <a:tcPr marL="70994" marR="70994" marT="35497" marB="3549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dirty="0">
                          <a:effectLst/>
                        </a:rPr>
                        <a:t>Student completed work and/or summary sheet</a:t>
                      </a:r>
                    </a:p>
                  </a:txBody>
                  <a:tcPr marL="70994" marR="70994" marT="35497" marB="3549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701980253"/>
                  </a:ext>
                </a:extLst>
              </a:tr>
            </a:tbl>
          </a:graphicData>
        </a:graphic>
      </p:graphicFrame>
      <p:sp>
        <p:nvSpPr>
          <p:cNvPr id="5" name="Rectangle 1">
            <a:extLst>
              <a:ext uri="{FF2B5EF4-FFF2-40B4-BE49-F238E27FC236}">
                <a16:creationId xmlns:a16="http://schemas.microsoft.com/office/drawing/2014/main" id="{2A879F57-C570-7720-34C3-BF2F778E7BAC}"/>
              </a:ext>
            </a:extLst>
          </p:cNvPr>
          <p:cNvSpPr>
            <a:spLocks noChangeArrowheads="1"/>
          </p:cNvSpPr>
          <p:nvPr/>
        </p:nvSpPr>
        <p:spPr bwMode="auto">
          <a:xfrm>
            <a:off x="525991" y="627592"/>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a:ln>
                  <a:noFill/>
                </a:ln>
                <a:solidFill>
                  <a:srgbClr val="371376"/>
                </a:solidFill>
                <a:effectLst/>
                <a:latin typeface="Open Sans" panose="020B0606030504020204" pitchFamily="34" charset="0"/>
                <a:cs typeface="Open Sans" panose="020B0606030504020204" pitchFamily="34" charset="0"/>
              </a:rPr>
              <a:t>Horticulture: Personal protective equipment, tool safety and plant parts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a:ln>
                  <a:noFill/>
                </a:ln>
                <a:solidFill>
                  <a:srgbClr val="371376"/>
                </a:solidFill>
                <a:effectLst/>
                <a:latin typeface="Open Sans" panose="020B0606030504020204" pitchFamily="34" charset="0"/>
                <a:cs typeface="Open Sans" panose="020B0606030504020204" pitchFamily="34" charset="0"/>
              </a:rPr>
              <a:t>Level: Level One</a:t>
            </a:r>
            <a:endParaRPr kumimoji="0" lang="en-US" altLang="en-US" sz="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46236906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BCAF9DDF-110C-93BB-3B4E-8FE0F1F776DA}"/>
              </a:ext>
            </a:extLst>
          </p:cNvPr>
          <p:cNvGraphicFramePr>
            <a:graphicFrameLocks noGrp="1"/>
          </p:cNvGraphicFramePr>
          <p:nvPr>
            <p:extLst>
              <p:ext uri="{D42A27DB-BD31-4B8C-83A1-F6EECF244321}">
                <p14:modId xmlns:p14="http://schemas.microsoft.com/office/powerpoint/2010/main" val="1381859240"/>
              </p:ext>
            </p:extLst>
          </p:nvPr>
        </p:nvGraphicFramePr>
        <p:xfrm>
          <a:off x="413809" y="1862667"/>
          <a:ext cx="11507258" cy="4353288"/>
        </p:xfrm>
        <a:graphic>
          <a:graphicData uri="http://schemas.openxmlformats.org/drawingml/2006/table">
            <a:tbl>
              <a:tblPr/>
              <a:tblGrid>
                <a:gridCol w="5753629">
                  <a:extLst>
                    <a:ext uri="{9D8B030D-6E8A-4147-A177-3AD203B41FA5}">
                      <a16:colId xmlns:a16="http://schemas.microsoft.com/office/drawing/2014/main" val="1965947539"/>
                    </a:ext>
                  </a:extLst>
                </a:gridCol>
                <a:gridCol w="5753629">
                  <a:extLst>
                    <a:ext uri="{9D8B030D-6E8A-4147-A177-3AD203B41FA5}">
                      <a16:colId xmlns:a16="http://schemas.microsoft.com/office/drawing/2014/main" val="2275504019"/>
                    </a:ext>
                  </a:extLst>
                </a:gridCol>
              </a:tblGrid>
              <a:tr h="586152">
                <a:tc>
                  <a:txBody>
                    <a:bodyPr/>
                    <a:lstStyle/>
                    <a:p>
                      <a:pPr algn="l" fontAlgn="t">
                        <a:buNone/>
                      </a:pPr>
                      <a:r>
                        <a:rPr lang="en-GB" sz="1700">
                          <a:effectLst/>
                        </a:rPr>
                        <a:t>In successfully completing this unit, the learner will have</a:t>
                      </a:r>
                    </a:p>
                  </a:txBody>
                  <a:tcPr marL="85670" marR="85670" marT="42835" marB="42835">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700">
                          <a:effectLst/>
                        </a:rPr>
                        <a:t>Evidence needed</a:t>
                      </a:r>
                    </a:p>
                  </a:txBody>
                  <a:tcPr marL="85670" marR="85670" marT="42835" marB="42835">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121331700"/>
                  </a:ext>
                </a:extLst>
              </a:tr>
              <a:tr h="812486">
                <a:tc>
                  <a:txBody>
                    <a:bodyPr/>
                    <a:lstStyle/>
                    <a:p>
                      <a:pPr algn="l" fontAlgn="t">
                        <a:lnSpc>
                          <a:spcPts val="2400"/>
                        </a:lnSpc>
                        <a:buNone/>
                      </a:pPr>
                      <a:r>
                        <a:rPr lang="en-GB" sz="1700" b="1">
                          <a:effectLst/>
                        </a:rPr>
                        <a:t>shown knowledge of</a:t>
                      </a:r>
                    </a:p>
                    <a:p>
                      <a:pPr algn="l" fontAlgn="t">
                        <a:lnSpc>
                          <a:spcPts val="1800"/>
                        </a:lnSpc>
                        <a:buNone/>
                      </a:pPr>
                      <a:r>
                        <a:rPr lang="en-GB" sz="1700">
                          <a:effectLst/>
                        </a:rPr>
                        <a:t>1. the names of 10 different garden tools</a:t>
                      </a:r>
                    </a:p>
                  </a:txBody>
                  <a:tcPr marL="85670" marR="85670" marT="42835" marB="4283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700">
                          <a:effectLst/>
                        </a:rPr>
                        <a:t>Student completed work</a:t>
                      </a:r>
                    </a:p>
                  </a:txBody>
                  <a:tcPr marL="85670" marR="85670" marT="42835" marB="4283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581474969"/>
                  </a:ext>
                </a:extLst>
              </a:tr>
              <a:tr h="334657">
                <a:tc>
                  <a:txBody>
                    <a:bodyPr/>
                    <a:lstStyle/>
                    <a:p>
                      <a:pPr algn="l" fontAlgn="t">
                        <a:lnSpc>
                          <a:spcPts val="1800"/>
                        </a:lnSpc>
                        <a:buNone/>
                      </a:pPr>
                      <a:r>
                        <a:rPr lang="en-GB" sz="1700">
                          <a:effectLst/>
                        </a:rPr>
                        <a:t>2. the use of 10 different garden tools</a:t>
                      </a:r>
                    </a:p>
                  </a:txBody>
                  <a:tcPr marL="85670" marR="85670" marT="42835" marB="4283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700">
                          <a:effectLst/>
                        </a:rPr>
                        <a:t>Student completed work</a:t>
                      </a:r>
                    </a:p>
                  </a:txBody>
                  <a:tcPr marL="85670" marR="85670" marT="42835" marB="4283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28002963"/>
                  </a:ext>
                </a:extLst>
              </a:tr>
              <a:tr h="522940">
                <a:tc>
                  <a:txBody>
                    <a:bodyPr/>
                    <a:lstStyle/>
                    <a:p>
                      <a:pPr algn="l" fontAlgn="t">
                        <a:lnSpc>
                          <a:spcPts val="1800"/>
                        </a:lnSpc>
                        <a:buNone/>
                      </a:pPr>
                      <a:r>
                        <a:rPr lang="en-GB" sz="1700">
                          <a:effectLst/>
                        </a:rPr>
                        <a:t>3. how to maintain 10 different gardening tools</a:t>
                      </a:r>
                    </a:p>
                  </a:txBody>
                  <a:tcPr marL="85670" marR="85670" marT="42835" marB="4283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700">
                          <a:effectLst/>
                        </a:rPr>
                        <a:t>Student completed work</a:t>
                      </a:r>
                    </a:p>
                  </a:txBody>
                  <a:tcPr marL="85670" marR="85670" marT="42835" marB="4283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95776749"/>
                  </a:ext>
                </a:extLst>
              </a:tr>
              <a:tr h="812486">
                <a:tc>
                  <a:txBody>
                    <a:bodyPr/>
                    <a:lstStyle/>
                    <a:p>
                      <a:pPr algn="l" fontAlgn="t">
                        <a:lnSpc>
                          <a:spcPts val="2400"/>
                        </a:lnSpc>
                        <a:buNone/>
                      </a:pPr>
                      <a:r>
                        <a:rPr lang="en-GB" sz="1700" b="1">
                          <a:effectLst/>
                        </a:rPr>
                        <a:t>demonstrated the ability to</a:t>
                      </a:r>
                    </a:p>
                    <a:p>
                      <a:pPr algn="l" fontAlgn="t">
                        <a:lnSpc>
                          <a:spcPts val="1800"/>
                        </a:lnSpc>
                        <a:buNone/>
                      </a:pPr>
                      <a:r>
                        <a:rPr lang="en-GB" sz="1700">
                          <a:effectLst/>
                        </a:rPr>
                        <a:t>4. safely use five different gardening tools</a:t>
                      </a:r>
                    </a:p>
                  </a:txBody>
                  <a:tcPr marL="85670" marR="85670" marT="42835" marB="4283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700">
                          <a:effectLst/>
                        </a:rPr>
                        <a:t>Summary sheet</a:t>
                      </a:r>
                    </a:p>
                  </a:txBody>
                  <a:tcPr marL="85670" marR="85670" marT="42835" marB="4283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67276459"/>
                  </a:ext>
                </a:extLst>
              </a:tr>
              <a:tr h="740100">
                <a:tc>
                  <a:txBody>
                    <a:bodyPr/>
                    <a:lstStyle/>
                    <a:p>
                      <a:pPr algn="l" fontAlgn="t">
                        <a:lnSpc>
                          <a:spcPts val="1800"/>
                        </a:lnSpc>
                        <a:buNone/>
                      </a:pPr>
                      <a:r>
                        <a:rPr lang="en-GB" sz="1700">
                          <a:effectLst/>
                        </a:rPr>
                        <a:t>5. provide three examples of safe working practices while working in the garden</a:t>
                      </a:r>
                    </a:p>
                  </a:txBody>
                  <a:tcPr marL="85670" marR="85670" marT="42835" marB="4283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700">
                          <a:effectLst/>
                        </a:rPr>
                        <a:t>Student completed work</a:t>
                      </a:r>
                    </a:p>
                  </a:txBody>
                  <a:tcPr marL="85670" marR="85670" marT="42835" marB="4283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650098228"/>
                  </a:ext>
                </a:extLst>
              </a:tr>
              <a:tr h="534374">
                <a:tc>
                  <a:txBody>
                    <a:bodyPr/>
                    <a:lstStyle/>
                    <a:p>
                      <a:pPr algn="l" fontAlgn="t">
                        <a:lnSpc>
                          <a:spcPts val="1800"/>
                        </a:lnSpc>
                        <a:buNone/>
                      </a:pPr>
                      <a:r>
                        <a:rPr lang="en-GB" sz="1700">
                          <a:effectLst/>
                        </a:rPr>
                        <a:t>6. clean and return tools safely to the shed after use.</a:t>
                      </a:r>
                    </a:p>
                  </a:txBody>
                  <a:tcPr marL="85670" marR="85670" marT="42835" marB="4283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700" dirty="0">
                          <a:effectLst/>
                        </a:rPr>
                        <a:t>Summary sheet</a:t>
                      </a:r>
                    </a:p>
                  </a:txBody>
                  <a:tcPr marL="85670" marR="85670" marT="42835" marB="4283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03958866"/>
                  </a:ext>
                </a:extLst>
              </a:tr>
            </a:tbl>
          </a:graphicData>
        </a:graphic>
      </p:graphicFrame>
      <p:sp>
        <p:nvSpPr>
          <p:cNvPr id="5" name="Rectangle 1">
            <a:extLst>
              <a:ext uri="{FF2B5EF4-FFF2-40B4-BE49-F238E27FC236}">
                <a16:creationId xmlns:a16="http://schemas.microsoft.com/office/drawing/2014/main" id="{8DE5111A-F449-FCA7-F006-B423A05ADFF3}"/>
              </a:ext>
            </a:extLst>
          </p:cNvPr>
          <p:cNvSpPr>
            <a:spLocks noChangeArrowheads="1"/>
          </p:cNvSpPr>
          <p:nvPr/>
        </p:nvSpPr>
        <p:spPr bwMode="auto">
          <a:xfrm>
            <a:off x="413809" y="587091"/>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Horticulture: Tools and tool maintenance</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Level One</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31483859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EBA18B65-F34A-1CF2-7127-6DDE4E3E3AF9}"/>
              </a:ext>
            </a:extLst>
          </p:cNvPr>
          <p:cNvGraphicFramePr>
            <a:graphicFrameLocks noGrp="1"/>
          </p:cNvGraphicFramePr>
          <p:nvPr>
            <p:extLst>
              <p:ext uri="{D42A27DB-BD31-4B8C-83A1-F6EECF244321}">
                <p14:modId xmlns:p14="http://schemas.microsoft.com/office/powerpoint/2010/main" val="3684375381"/>
              </p:ext>
            </p:extLst>
          </p:nvPr>
        </p:nvGraphicFramePr>
        <p:xfrm>
          <a:off x="474133" y="1600104"/>
          <a:ext cx="10735734" cy="4351338"/>
        </p:xfrm>
        <a:graphic>
          <a:graphicData uri="http://schemas.openxmlformats.org/drawingml/2006/table">
            <a:tbl>
              <a:tblPr/>
              <a:tblGrid>
                <a:gridCol w="5367867">
                  <a:extLst>
                    <a:ext uri="{9D8B030D-6E8A-4147-A177-3AD203B41FA5}">
                      <a16:colId xmlns:a16="http://schemas.microsoft.com/office/drawing/2014/main" val="604896662"/>
                    </a:ext>
                  </a:extLst>
                </a:gridCol>
                <a:gridCol w="5367867">
                  <a:extLst>
                    <a:ext uri="{9D8B030D-6E8A-4147-A177-3AD203B41FA5}">
                      <a16:colId xmlns:a16="http://schemas.microsoft.com/office/drawing/2014/main" val="615709515"/>
                    </a:ext>
                  </a:extLst>
                </a:gridCol>
              </a:tblGrid>
              <a:tr h="558034">
                <a:tc>
                  <a:txBody>
                    <a:bodyPr/>
                    <a:lstStyle/>
                    <a:p>
                      <a:pPr algn="l" fontAlgn="t">
                        <a:buNone/>
                      </a:pPr>
                      <a:r>
                        <a:rPr lang="en-GB" sz="1600">
                          <a:effectLst/>
                        </a:rPr>
                        <a:t>In successfully completing this unit, the learner will have</a:t>
                      </a:r>
                    </a:p>
                  </a:txBody>
                  <a:tcPr marL="79719" marR="79719" marT="39860" marB="39860">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a:effectLst/>
                        </a:rPr>
                        <a:t>Evidence needed</a:t>
                      </a:r>
                    </a:p>
                  </a:txBody>
                  <a:tcPr marL="79719" marR="79719" marT="39860" marB="39860">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12898290"/>
                  </a:ext>
                </a:extLst>
              </a:tr>
              <a:tr h="953308">
                <a:tc>
                  <a:txBody>
                    <a:bodyPr/>
                    <a:lstStyle/>
                    <a:p>
                      <a:pPr algn="l" fontAlgn="t">
                        <a:lnSpc>
                          <a:spcPts val="2400"/>
                        </a:lnSpc>
                        <a:buNone/>
                      </a:pPr>
                      <a:r>
                        <a:rPr lang="en-GB" sz="1600" b="1" dirty="0">
                          <a:effectLst/>
                        </a:rPr>
                        <a:t>demonstrated the ability to</a:t>
                      </a:r>
                    </a:p>
                    <a:p>
                      <a:pPr algn="l" fontAlgn="t">
                        <a:lnSpc>
                          <a:spcPts val="1800"/>
                        </a:lnSpc>
                        <a:buNone/>
                      </a:pPr>
                      <a:r>
                        <a:rPr lang="en-GB" sz="1600" dirty="0">
                          <a:effectLst/>
                        </a:rPr>
                        <a:t>1. use and provide three examples of safe working practices and behaviours for working around the garden</a:t>
                      </a:r>
                    </a:p>
                  </a:txBody>
                  <a:tcPr marL="79719" marR="79719" marT="39860" marB="3986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a:effectLst/>
                        </a:rPr>
                        <a:t>Summary sheet</a:t>
                      </a:r>
                    </a:p>
                  </a:txBody>
                  <a:tcPr marL="79719" marR="79719" marT="39860" marB="3986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774080150"/>
                  </a:ext>
                </a:extLst>
              </a:tr>
              <a:tr h="488280">
                <a:tc>
                  <a:txBody>
                    <a:bodyPr/>
                    <a:lstStyle/>
                    <a:p>
                      <a:pPr algn="l" fontAlgn="t">
                        <a:lnSpc>
                          <a:spcPts val="1800"/>
                        </a:lnSpc>
                        <a:buNone/>
                      </a:pPr>
                      <a:r>
                        <a:rPr lang="en-GB" sz="1600">
                          <a:effectLst/>
                        </a:rPr>
                        <a:t>2. identify three tools for different horticultural tasks</a:t>
                      </a:r>
                    </a:p>
                  </a:txBody>
                  <a:tcPr marL="79719" marR="79719" marT="39860" marB="3986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a:effectLst/>
                        </a:rPr>
                        <a:t>Summary sheet</a:t>
                      </a:r>
                    </a:p>
                  </a:txBody>
                  <a:tcPr marL="79719" marR="79719" marT="39860" marB="3986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183696627"/>
                  </a:ext>
                </a:extLst>
              </a:tr>
              <a:tr h="488280">
                <a:tc>
                  <a:txBody>
                    <a:bodyPr/>
                    <a:lstStyle/>
                    <a:p>
                      <a:pPr algn="l" fontAlgn="t">
                        <a:lnSpc>
                          <a:spcPts val="1800"/>
                        </a:lnSpc>
                        <a:buNone/>
                      </a:pPr>
                      <a:r>
                        <a:rPr lang="en-GB" sz="1600">
                          <a:effectLst/>
                        </a:rPr>
                        <a:t>3. safely use at least three different gardening tools</a:t>
                      </a:r>
                    </a:p>
                  </a:txBody>
                  <a:tcPr marL="79719" marR="79719" marT="39860" marB="3986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a:effectLst/>
                        </a:rPr>
                        <a:t>Summary sheet</a:t>
                      </a:r>
                    </a:p>
                  </a:txBody>
                  <a:tcPr marL="79719" marR="79719" marT="39860" marB="3986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233360218"/>
                  </a:ext>
                </a:extLst>
              </a:tr>
              <a:tr h="687578">
                <a:tc>
                  <a:txBody>
                    <a:bodyPr/>
                    <a:lstStyle/>
                    <a:p>
                      <a:pPr algn="l" fontAlgn="t">
                        <a:lnSpc>
                          <a:spcPts val="1800"/>
                        </a:lnSpc>
                        <a:buNone/>
                      </a:pPr>
                      <a:r>
                        <a:rPr lang="en-GB" sz="1600">
                          <a:effectLst/>
                        </a:rPr>
                        <a:t>4. prepare a section of ground ready for a specific use, eg flower bed, vegetable garden</a:t>
                      </a:r>
                    </a:p>
                  </a:txBody>
                  <a:tcPr marL="79719" marR="79719" marT="39860" marB="3986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a:effectLst/>
                        </a:rPr>
                        <a:t>Summary sheet</a:t>
                      </a:r>
                    </a:p>
                  </a:txBody>
                  <a:tcPr marL="79719" marR="79719" marT="39860" marB="3986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404596736"/>
                  </a:ext>
                </a:extLst>
              </a:tr>
              <a:tr h="488280">
                <a:tc>
                  <a:txBody>
                    <a:bodyPr/>
                    <a:lstStyle/>
                    <a:p>
                      <a:pPr algn="l" fontAlgn="t">
                        <a:lnSpc>
                          <a:spcPts val="1800"/>
                        </a:lnSpc>
                        <a:buNone/>
                      </a:pPr>
                      <a:r>
                        <a:rPr lang="en-GB" sz="1600">
                          <a:effectLst/>
                        </a:rPr>
                        <a:t>5. use at least two appropriate tools for ground preparation</a:t>
                      </a:r>
                    </a:p>
                  </a:txBody>
                  <a:tcPr marL="79719" marR="79719" marT="39860" marB="3986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a:effectLst/>
                        </a:rPr>
                        <a:t>Summary sheet</a:t>
                      </a:r>
                    </a:p>
                  </a:txBody>
                  <a:tcPr marL="79719" marR="79719" marT="39860" marB="3986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283258786"/>
                  </a:ext>
                </a:extLst>
              </a:tr>
              <a:tr h="687578">
                <a:tc>
                  <a:txBody>
                    <a:bodyPr/>
                    <a:lstStyle/>
                    <a:p>
                      <a:pPr algn="l" fontAlgn="t">
                        <a:lnSpc>
                          <a:spcPts val="1800"/>
                        </a:lnSpc>
                        <a:buNone/>
                      </a:pPr>
                      <a:r>
                        <a:rPr lang="en-GB" sz="1600">
                          <a:effectLst/>
                        </a:rPr>
                        <a:t>6. use a minimum of two suitable tools for ground maintenance tasks such as weeding and watering.</a:t>
                      </a:r>
                    </a:p>
                  </a:txBody>
                  <a:tcPr marL="79719" marR="79719" marT="39860" marB="3986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dirty="0">
                          <a:effectLst/>
                        </a:rPr>
                        <a:t>Summary sheet</a:t>
                      </a:r>
                    </a:p>
                  </a:txBody>
                  <a:tcPr marL="79719" marR="79719" marT="39860" marB="3986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661119424"/>
                  </a:ext>
                </a:extLst>
              </a:tr>
            </a:tbl>
          </a:graphicData>
        </a:graphic>
      </p:graphicFrame>
      <p:sp>
        <p:nvSpPr>
          <p:cNvPr id="5" name="Rectangle 1">
            <a:extLst>
              <a:ext uri="{FF2B5EF4-FFF2-40B4-BE49-F238E27FC236}">
                <a16:creationId xmlns:a16="http://schemas.microsoft.com/office/drawing/2014/main" id="{5C066FEA-62E3-5B14-E029-929BBA0A7DAD}"/>
              </a:ext>
            </a:extLst>
          </p:cNvPr>
          <p:cNvSpPr>
            <a:spLocks noChangeArrowheads="1"/>
          </p:cNvSpPr>
          <p:nvPr/>
        </p:nvSpPr>
        <p:spPr bwMode="auto">
          <a:xfrm>
            <a:off x="474133" y="455516"/>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Horticultural tool handling (unit 1)</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Level One</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86451843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BC5B8E84-4E0D-8E14-B4E1-30606F6E26B3}"/>
              </a:ext>
            </a:extLst>
          </p:cNvPr>
          <p:cNvGraphicFramePr>
            <a:graphicFrameLocks noGrp="1"/>
          </p:cNvGraphicFramePr>
          <p:nvPr>
            <p:extLst>
              <p:ext uri="{D42A27DB-BD31-4B8C-83A1-F6EECF244321}">
                <p14:modId xmlns:p14="http://schemas.microsoft.com/office/powerpoint/2010/main" val="1072012761"/>
              </p:ext>
            </p:extLst>
          </p:nvPr>
        </p:nvGraphicFramePr>
        <p:xfrm>
          <a:off x="513821" y="1761067"/>
          <a:ext cx="11441112" cy="4523975"/>
        </p:xfrm>
        <a:graphic>
          <a:graphicData uri="http://schemas.openxmlformats.org/drawingml/2006/table">
            <a:tbl>
              <a:tblPr/>
              <a:tblGrid>
                <a:gridCol w="5720556">
                  <a:extLst>
                    <a:ext uri="{9D8B030D-6E8A-4147-A177-3AD203B41FA5}">
                      <a16:colId xmlns:a16="http://schemas.microsoft.com/office/drawing/2014/main" val="1091692017"/>
                    </a:ext>
                  </a:extLst>
                </a:gridCol>
                <a:gridCol w="5720556">
                  <a:extLst>
                    <a:ext uri="{9D8B030D-6E8A-4147-A177-3AD203B41FA5}">
                      <a16:colId xmlns:a16="http://schemas.microsoft.com/office/drawing/2014/main" val="3463420984"/>
                    </a:ext>
                  </a:extLst>
                </a:gridCol>
              </a:tblGrid>
              <a:tr h="568789">
                <a:tc>
                  <a:txBody>
                    <a:bodyPr/>
                    <a:lstStyle/>
                    <a:p>
                      <a:pPr algn="l" fontAlgn="t">
                        <a:buNone/>
                      </a:pPr>
                      <a:r>
                        <a:rPr lang="en-GB" sz="1600">
                          <a:effectLst/>
                        </a:rPr>
                        <a:t>In successfully completing this unit, the learner will have</a:t>
                      </a:r>
                    </a:p>
                  </a:txBody>
                  <a:tcPr marL="83412" marR="83412" marT="41706" marB="41706">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a:effectLst/>
                        </a:rPr>
                        <a:t>Evidence needed</a:t>
                      </a:r>
                    </a:p>
                  </a:txBody>
                  <a:tcPr marL="83412" marR="83412" marT="41706" marB="41706">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390773308"/>
                  </a:ext>
                </a:extLst>
              </a:tr>
              <a:tr h="839880">
                <a:tc>
                  <a:txBody>
                    <a:bodyPr/>
                    <a:lstStyle/>
                    <a:p>
                      <a:pPr algn="l" fontAlgn="t">
                        <a:lnSpc>
                          <a:spcPts val="2400"/>
                        </a:lnSpc>
                        <a:buNone/>
                      </a:pPr>
                      <a:r>
                        <a:rPr lang="en-GB" sz="1600" b="1">
                          <a:effectLst/>
                        </a:rPr>
                        <a:t>experienced</a:t>
                      </a:r>
                    </a:p>
                    <a:p>
                      <a:pPr algn="l" fontAlgn="t">
                        <a:lnSpc>
                          <a:spcPts val="1800"/>
                        </a:lnSpc>
                        <a:buNone/>
                      </a:pPr>
                      <a:r>
                        <a:rPr lang="en-GB" sz="1600">
                          <a:effectLst/>
                        </a:rPr>
                        <a:t>1. listening to a presentation on biodiversity, air quality and horticulture</a:t>
                      </a:r>
                    </a:p>
                  </a:txBody>
                  <a:tcPr marL="83412" marR="83412" marT="41706" marB="417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a:effectLst/>
                        </a:rPr>
                        <a:t>Summary sheet</a:t>
                      </a:r>
                    </a:p>
                  </a:txBody>
                  <a:tcPr marL="83412" marR="83412" marT="41706" marB="417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982228280"/>
                  </a:ext>
                </a:extLst>
              </a:tr>
              <a:tr h="975724">
                <a:tc>
                  <a:txBody>
                    <a:bodyPr/>
                    <a:lstStyle/>
                    <a:p>
                      <a:pPr algn="l" fontAlgn="t">
                        <a:lnSpc>
                          <a:spcPts val="1800"/>
                        </a:lnSpc>
                        <a:buNone/>
                      </a:pPr>
                      <a:r>
                        <a:rPr lang="en-GB" sz="1600">
                          <a:effectLst/>
                        </a:rPr>
                        <a:t>2. taking part in a discussion around nature-based solutions to combatting air and water pollution, food and fuel poverty</a:t>
                      </a:r>
                    </a:p>
                  </a:txBody>
                  <a:tcPr marL="83412" marR="83412" marT="41706" marB="417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a:effectLst/>
                        </a:rPr>
                        <a:t>Summary sheet</a:t>
                      </a:r>
                    </a:p>
                  </a:txBody>
                  <a:tcPr marL="83412" marR="83412" marT="41706" marB="417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864168807"/>
                  </a:ext>
                </a:extLst>
              </a:tr>
              <a:tr h="753035">
                <a:tc>
                  <a:txBody>
                    <a:bodyPr/>
                    <a:lstStyle/>
                    <a:p>
                      <a:pPr algn="l" fontAlgn="t">
                        <a:lnSpc>
                          <a:spcPts val="1800"/>
                        </a:lnSpc>
                        <a:buNone/>
                      </a:pPr>
                      <a:r>
                        <a:rPr lang="en-GB" sz="1600">
                          <a:effectLst/>
                        </a:rPr>
                        <a:t>3. listening to a presentation on the importance of green spaces in urban environments</a:t>
                      </a:r>
                    </a:p>
                  </a:txBody>
                  <a:tcPr marL="83412" marR="83412" marT="41706" marB="417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a:effectLst/>
                        </a:rPr>
                        <a:t>Summary sheet</a:t>
                      </a:r>
                    </a:p>
                  </a:txBody>
                  <a:tcPr marL="83412" marR="83412" marT="41706" marB="417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879199245"/>
                  </a:ext>
                </a:extLst>
              </a:tr>
              <a:tr h="1049953">
                <a:tc>
                  <a:txBody>
                    <a:bodyPr/>
                    <a:lstStyle/>
                    <a:p>
                      <a:pPr algn="l" fontAlgn="t">
                        <a:lnSpc>
                          <a:spcPts val="2400"/>
                        </a:lnSpc>
                        <a:buNone/>
                      </a:pPr>
                      <a:r>
                        <a:rPr lang="en-GB" sz="1600" b="1">
                          <a:effectLst/>
                        </a:rPr>
                        <a:t>demonstrated the ability to</a:t>
                      </a:r>
                    </a:p>
                    <a:p>
                      <a:pPr algn="l" fontAlgn="t">
                        <a:lnSpc>
                          <a:spcPts val="1800"/>
                        </a:lnSpc>
                        <a:buNone/>
                      </a:pPr>
                      <a:r>
                        <a:rPr lang="en-GB" sz="1600">
                          <a:effectLst/>
                        </a:rPr>
                        <a:t>4. identify at least two areas in and around their home where plants can grow</a:t>
                      </a:r>
                    </a:p>
                  </a:txBody>
                  <a:tcPr marL="83412" marR="83412" marT="41706" marB="417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a:effectLst/>
                        </a:rPr>
                        <a:t>Summary sheet</a:t>
                      </a:r>
                    </a:p>
                  </a:txBody>
                  <a:tcPr marL="83412" marR="83412" marT="41706" marB="417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993063932"/>
                  </a:ext>
                </a:extLst>
              </a:tr>
              <a:tr h="325022">
                <a:tc>
                  <a:txBody>
                    <a:bodyPr/>
                    <a:lstStyle/>
                    <a:p>
                      <a:pPr algn="l" fontAlgn="t">
                        <a:lnSpc>
                          <a:spcPts val="1800"/>
                        </a:lnSpc>
                        <a:buNone/>
                      </a:pPr>
                      <a:r>
                        <a:rPr lang="en-GB" sz="1600" dirty="0">
                          <a:effectLst/>
                        </a:rPr>
                        <a:t>5. grow their own plants from seeds.</a:t>
                      </a:r>
                    </a:p>
                  </a:txBody>
                  <a:tcPr marL="83412" marR="83412" marT="41706" marB="417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dirty="0">
                          <a:effectLst/>
                        </a:rPr>
                        <a:t>Summary sheet</a:t>
                      </a:r>
                    </a:p>
                  </a:txBody>
                  <a:tcPr marL="83412" marR="83412" marT="41706" marB="417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922849734"/>
                  </a:ext>
                </a:extLst>
              </a:tr>
            </a:tbl>
          </a:graphicData>
        </a:graphic>
      </p:graphicFrame>
      <p:sp>
        <p:nvSpPr>
          <p:cNvPr id="5" name="Rectangle 1">
            <a:extLst>
              <a:ext uri="{FF2B5EF4-FFF2-40B4-BE49-F238E27FC236}">
                <a16:creationId xmlns:a16="http://schemas.microsoft.com/office/drawing/2014/main" id="{CAB45C3B-0262-3434-14D6-9D85A21F7FA7}"/>
              </a:ext>
            </a:extLst>
          </p:cNvPr>
          <p:cNvSpPr>
            <a:spLocks noChangeArrowheads="1"/>
          </p:cNvSpPr>
          <p:nvPr/>
        </p:nvSpPr>
        <p:spPr bwMode="auto">
          <a:xfrm>
            <a:off x="513821" y="545444"/>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Biodiversity, air quality and horticulture</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Level One</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86172407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138CF2F6-8608-6FC7-86CD-C90F02460488}"/>
              </a:ext>
            </a:extLst>
          </p:cNvPr>
          <p:cNvGraphicFramePr>
            <a:graphicFrameLocks noGrp="1"/>
          </p:cNvGraphicFramePr>
          <p:nvPr>
            <p:extLst>
              <p:ext uri="{D42A27DB-BD31-4B8C-83A1-F6EECF244321}">
                <p14:modId xmlns:p14="http://schemas.microsoft.com/office/powerpoint/2010/main" val="1213459671"/>
              </p:ext>
            </p:extLst>
          </p:nvPr>
        </p:nvGraphicFramePr>
        <p:xfrm>
          <a:off x="292099" y="1930400"/>
          <a:ext cx="11019366" cy="3970179"/>
        </p:xfrm>
        <a:graphic>
          <a:graphicData uri="http://schemas.openxmlformats.org/drawingml/2006/table">
            <a:tbl>
              <a:tblPr/>
              <a:tblGrid>
                <a:gridCol w="5509683">
                  <a:extLst>
                    <a:ext uri="{9D8B030D-6E8A-4147-A177-3AD203B41FA5}">
                      <a16:colId xmlns:a16="http://schemas.microsoft.com/office/drawing/2014/main" val="3989619323"/>
                    </a:ext>
                  </a:extLst>
                </a:gridCol>
                <a:gridCol w="5509683">
                  <a:extLst>
                    <a:ext uri="{9D8B030D-6E8A-4147-A177-3AD203B41FA5}">
                      <a16:colId xmlns:a16="http://schemas.microsoft.com/office/drawing/2014/main" val="371392356"/>
                    </a:ext>
                  </a:extLst>
                </a:gridCol>
              </a:tblGrid>
              <a:tr h="668997">
                <a:tc>
                  <a:txBody>
                    <a:bodyPr/>
                    <a:lstStyle/>
                    <a:p>
                      <a:pPr algn="l" fontAlgn="t">
                        <a:buNone/>
                      </a:pPr>
                      <a:r>
                        <a:rPr lang="en-GB" dirty="0">
                          <a:effectLst/>
                        </a:rPr>
                        <a:t>In successfully completing this unit, the learner will have</a:t>
                      </a:r>
                    </a:p>
                  </a:txBody>
                  <a:tcPr>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Evidence needed</a:t>
                      </a:r>
                    </a:p>
                  </a:txBody>
                  <a:tcPr>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701132040"/>
                  </a:ext>
                </a:extLst>
              </a:tr>
              <a:tr h="665014">
                <a:tc>
                  <a:txBody>
                    <a:bodyPr/>
                    <a:lstStyle/>
                    <a:p>
                      <a:pPr algn="l" fontAlgn="t">
                        <a:lnSpc>
                          <a:spcPts val="2400"/>
                        </a:lnSpc>
                        <a:buNone/>
                      </a:pPr>
                      <a:r>
                        <a:rPr lang="en-GB" b="1" dirty="0">
                          <a:effectLst/>
                        </a:rPr>
                        <a:t>shown knowledge of</a:t>
                      </a:r>
                    </a:p>
                    <a:p>
                      <a:pPr algn="l" fontAlgn="t">
                        <a:lnSpc>
                          <a:spcPts val="1800"/>
                        </a:lnSpc>
                        <a:buNone/>
                      </a:pPr>
                      <a:r>
                        <a:rPr lang="en-GB" dirty="0">
                          <a:effectLst/>
                        </a:rPr>
                        <a:t>1. the need to protect wood</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Student completed work</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333442896"/>
                  </a:ext>
                </a:extLst>
              </a:tr>
              <a:tr h="585373">
                <a:tc>
                  <a:txBody>
                    <a:bodyPr/>
                    <a:lstStyle/>
                    <a:p>
                      <a:pPr algn="l" fontAlgn="t">
                        <a:lnSpc>
                          <a:spcPts val="1800"/>
                        </a:lnSpc>
                        <a:buNone/>
                      </a:pPr>
                      <a:r>
                        <a:rPr lang="en-GB" dirty="0">
                          <a:effectLst/>
                        </a:rPr>
                        <a:t>2. the safety requirements of completing a given woodwork care task</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Student completed work</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650372313"/>
                  </a:ext>
                </a:extLst>
              </a:tr>
              <a:tr h="903943">
                <a:tc>
                  <a:txBody>
                    <a:bodyPr/>
                    <a:lstStyle/>
                    <a:p>
                      <a:pPr algn="l" fontAlgn="t">
                        <a:lnSpc>
                          <a:spcPts val="2400"/>
                        </a:lnSpc>
                        <a:buNone/>
                      </a:pPr>
                      <a:r>
                        <a:rPr lang="en-GB" b="1">
                          <a:effectLst/>
                        </a:rPr>
                        <a:t>demonstrated the ability to</a:t>
                      </a:r>
                    </a:p>
                    <a:p>
                      <a:pPr algn="l" fontAlgn="t">
                        <a:lnSpc>
                          <a:spcPts val="1800"/>
                        </a:lnSpc>
                        <a:buNone/>
                      </a:pPr>
                      <a:r>
                        <a:rPr lang="en-GB">
                          <a:effectLst/>
                        </a:rPr>
                        <a:t>3. collect the appropriate equipment and set up the work space safely</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638638480"/>
                  </a:ext>
                </a:extLst>
              </a:tr>
              <a:tr h="382284">
                <a:tc>
                  <a:txBody>
                    <a:bodyPr/>
                    <a:lstStyle/>
                    <a:p>
                      <a:pPr algn="l" fontAlgn="t">
                        <a:lnSpc>
                          <a:spcPts val="1800"/>
                        </a:lnSpc>
                        <a:buNone/>
                      </a:pPr>
                      <a:r>
                        <a:rPr lang="en-GB">
                          <a:effectLst/>
                        </a:rPr>
                        <a:t>4. apply preservative correctly</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537377252"/>
                  </a:ext>
                </a:extLst>
              </a:tr>
              <a:tr h="382284">
                <a:tc>
                  <a:txBody>
                    <a:bodyPr/>
                    <a:lstStyle/>
                    <a:p>
                      <a:pPr algn="l" fontAlgn="t">
                        <a:lnSpc>
                          <a:spcPts val="1800"/>
                        </a:lnSpc>
                        <a:buNone/>
                      </a:pPr>
                      <a:r>
                        <a:rPr lang="en-GB">
                          <a:effectLst/>
                        </a:rPr>
                        <a:t>5. clear away the tools correctly</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117343049"/>
                  </a:ext>
                </a:extLst>
              </a:tr>
              <a:tr h="382284">
                <a:tc>
                  <a:txBody>
                    <a:bodyPr/>
                    <a:lstStyle/>
                    <a:p>
                      <a:pPr algn="l" fontAlgn="t">
                        <a:lnSpc>
                          <a:spcPts val="1800"/>
                        </a:lnSpc>
                        <a:buNone/>
                      </a:pPr>
                      <a:r>
                        <a:rPr lang="en-GB">
                          <a:effectLst/>
                        </a:rPr>
                        <a:t>6. work in a safe manner.</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dirty="0">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5830544"/>
                  </a:ext>
                </a:extLst>
              </a:tr>
            </a:tbl>
          </a:graphicData>
        </a:graphic>
      </p:graphicFrame>
      <p:sp>
        <p:nvSpPr>
          <p:cNvPr id="5" name="Rectangle 1">
            <a:extLst>
              <a:ext uri="{FF2B5EF4-FFF2-40B4-BE49-F238E27FC236}">
                <a16:creationId xmlns:a16="http://schemas.microsoft.com/office/drawing/2014/main" id="{A114D5D9-A06D-468F-93C4-D4438948B18F}"/>
              </a:ext>
            </a:extLst>
          </p:cNvPr>
          <p:cNvSpPr>
            <a:spLocks noChangeArrowheads="1"/>
          </p:cNvSpPr>
          <p:nvPr/>
        </p:nvSpPr>
        <p:spPr bwMode="auto">
          <a:xfrm>
            <a:off x="292100" y="728821"/>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Horticulture: Woodwork care and skills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Level One</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1959963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F1DC1B63-C14E-1E0B-4CFE-BE849A79F01C}"/>
              </a:ext>
            </a:extLst>
          </p:cNvPr>
          <p:cNvGraphicFramePr>
            <a:graphicFrameLocks noGrp="1"/>
          </p:cNvGraphicFramePr>
          <p:nvPr>
            <p:ph idx="1"/>
          </p:nvPr>
        </p:nvGraphicFramePr>
        <p:xfrm>
          <a:off x="593124" y="1160342"/>
          <a:ext cx="10972800" cy="4387194"/>
        </p:xfrm>
        <a:graphic>
          <a:graphicData uri="http://schemas.openxmlformats.org/drawingml/2006/table">
            <a:tbl>
              <a:tblPr/>
              <a:tblGrid>
                <a:gridCol w="5486400">
                  <a:extLst>
                    <a:ext uri="{9D8B030D-6E8A-4147-A177-3AD203B41FA5}">
                      <a16:colId xmlns:a16="http://schemas.microsoft.com/office/drawing/2014/main" val="4022668095"/>
                    </a:ext>
                  </a:extLst>
                </a:gridCol>
                <a:gridCol w="5486400">
                  <a:extLst>
                    <a:ext uri="{9D8B030D-6E8A-4147-A177-3AD203B41FA5}">
                      <a16:colId xmlns:a16="http://schemas.microsoft.com/office/drawing/2014/main" val="209865309"/>
                    </a:ext>
                  </a:extLst>
                </a:gridCol>
              </a:tblGrid>
              <a:tr h="463848">
                <a:tc>
                  <a:txBody>
                    <a:bodyPr/>
                    <a:lstStyle/>
                    <a:p>
                      <a:pPr algn="l" fontAlgn="t">
                        <a:buNone/>
                      </a:pPr>
                      <a:r>
                        <a:rPr lang="en-GB" sz="1300">
                          <a:effectLst/>
                        </a:rPr>
                        <a:t>In successfully completing this unit, the learner will have</a:t>
                      </a:r>
                    </a:p>
                  </a:txBody>
                  <a:tcPr marL="66264" marR="66264" marT="33132" marB="33132">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Evidence needed</a:t>
                      </a:r>
                    </a:p>
                  </a:txBody>
                  <a:tcPr marL="66264" marR="66264" marT="33132" marB="33132">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832780649"/>
                  </a:ext>
                </a:extLst>
              </a:tr>
              <a:tr h="792407">
                <a:tc>
                  <a:txBody>
                    <a:bodyPr/>
                    <a:lstStyle/>
                    <a:p>
                      <a:pPr algn="l" fontAlgn="t">
                        <a:lnSpc>
                          <a:spcPts val="2400"/>
                        </a:lnSpc>
                        <a:buNone/>
                      </a:pPr>
                      <a:r>
                        <a:rPr lang="en-GB" sz="1300" b="1">
                          <a:effectLst/>
                        </a:rPr>
                        <a:t>demonstrated the ability to</a:t>
                      </a:r>
                    </a:p>
                    <a:p>
                      <a:pPr algn="l" fontAlgn="t">
                        <a:lnSpc>
                          <a:spcPts val="1800"/>
                        </a:lnSpc>
                        <a:buNone/>
                      </a:pPr>
                      <a:r>
                        <a:rPr lang="en-GB" sz="1300">
                          <a:effectLst/>
                        </a:rPr>
                        <a:t>1. look at the way animals move and produce a piece of work inspired by own observations</a:t>
                      </a:r>
                    </a:p>
                  </a:txBody>
                  <a:tcPr marL="66264" marR="66264" marT="33132" marB="3313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Student completed work</a:t>
                      </a:r>
                    </a:p>
                  </a:txBody>
                  <a:tcPr marL="66264" marR="66264" marT="33132" marB="3313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226967423"/>
                  </a:ext>
                </a:extLst>
              </a:tr>
              <a:tr h="1399828">
                <a:tc>
                  <a:txBody>
                    <a:bodyPr/>
                    <a:lstStyle/>
                    <a:p>
                      <a:pPr algn="l" fontAlgn="t">
                        <a:lnSpc>
                          <a:spcPts val="1800"/>
                        </a:lnSpc>
                        <a:buNone/>
                      </a:pPr>
                      <a:r>
                        <a:rPr lang="en-GB" sz="1300">
                          <a:effectLst/>
                        </a:rPr>
                        <a:t>2. look at the work of Bernard Palissy, who designed plates and bowls containing three dimensional modelled forms, Louise Bourgeois, who created giant spiders for Tate Modern and Alexander Caulder who made mobiles based on birds, animals and fish and produce research notes</a:t>
                      </a:r>
                    </a:p>
                  </a:txBody>
                  <a:tcPr marL="66264" marR="66264" marT="33132" marB="3313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Student completed work</a:t>
                      </a:r>
                    </a:p>
                  </a:txBody>
                  <a:tcPr marL="66264" marR="66264" marT="33132" marB="3313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892769851"/>
                  </a:ext>
                </a:extLst>
              </a:tr>
              <a:tr h="571527">
                <a:tc>
                  <a:txBody>
                    <a:bodyPr/>
                    <a:lstStyle/>
                    <a:p>
                      <a:pPr algn="l" fontAlgn="t">
                        <a:lnSpc>
                          <a:spcPts val="1800"/>
                        </a:lnSpc>
                        <a:buNone/>
                      </a:pPr>
                      <a:r>
                        <a:rPr lang="en-GB" sz="1300">
                          <a:effectLst/>
                        </a:rPr>
                        <a:t>3. design own three dimensional piece of work incorporating references to animal forms</a:t>
                      </a:r>
                    </a:p>
                  </a:txBody>
                  <a:tcPr marL="66264" marR="66264" marT="33132" marB="3313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Student completed work</a:t>
                      </a:r>
                    </a:p>
                  </a:txBody>
                  <a:tcPr marL="66264" marR="66264" marT="33132" marB="3313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380234616"/>
                  </a:ext>
                </a:extLst>
              </a:tr>
              <a:tr h="1123727">
                <a:tc>
                  <a:txBody>
                    <a:bodyPr/>
                    <a:lstStyle/>
                    <a:p>
                      <a:pPr algn="l" fontAlgn="t">
                        <a:lnSpc>
                          <a:spcPts val="2400"/>
                        </a:lnSpc>
                        <a:buNone/>
                      </a:pPr>
                      <a:r>
                        <a:rPr lang="en-GB" sz="1300" b="1">
                          <a:effectLst/>
                        </a:rPr>
                        <a:t>experienced</a:t>
                      </a:r>
                    </a:p>
                    <a:p>
                      <a:pPr algn="l" fontAlgn="t">
                        <a:lnSpc>
                          <a:spcPts val="1800"/>
                        </a:lnSpc>
                        <a:buNone/>
                      </a:pPr>
                      <a:r>
                        <a:rPr lang="en-GB" sz="1300">
                          <a:effectLst/>
                        </a:rPr>
                        <a:t>4. working with at least one of the following areas of study: fine art, graphic communication, photography, textile design or three dimensional design.</a:t>
                      </a:r>
                    </a:p>
                  </a:txBody>
                  <a:tcPr marL="66264" marR="66264" marT="33132" marB="3313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dirty="0">
                          <a:effectLst/>
                        </a:rPr>
                        <a:t>Summary sheet</a:t>
                      </a:r>
                    </a:p>
                  </a:txBody>
                  <a:tcPr marL="66264" marR="66264" marT="33132" marB="3313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739791060"/>
                  </a:ext>
                </a:extLst>
              </a:tr>
            </a:tbl>
          </a:graphicData>
        </a:graphic>
      </p:graphicFrame>
      <p:sp>
        <p:nvSpPr>
          <p:cNvPr id="5" name="Rectangle 1">
            <a:extLst>
              <a:ext uri="{FF2B5EF4-FFF2-40B4-BE49-F238E27FC236}">
                <a16:creationId xmlns:a16="http://schemas.microsoft.com/office/drawing/2014/main" id="{EC63245B-FF86-71BA-17F9-742074D0504C}"/>
              </a:ext>
            </a:extLst>
          </p:cNvPr>
          <p:cNvSpPr>
            <a:spLocks noChangeArrowheads="1"/>
          </p:cNvSpPr>
          <p:nvPr/>
        </p:nvSpPr>
        <p:spPr bwMode="auto">
          <a:xfrm>
            <a:off x="349036" y="419058"/>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Art and design: Animals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Level One</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8862670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a:extLst>
              <a:ext uri="{FF2B5EF4-FFF2-40B4-BE49-F238E27FC236}">
                <a16:creationId xmlns:a16="http://schemas.microsoft.com/office/drawing/2014/main" id="{EAE8B7E1-A446-B431-91DC-1345B80751C6}"/>
              </a:ext>
            </a:extLst>
          </p:cNvPr>
          <p:cNvGraphicFramePr>
            <a:graphicFrameLocks noGrp="1"/>
          </p:cNvGraphicFramePr>
          <p:nvPr>
            <p:extLst>
              <p:ext uri="{D42A27DB-BD31-4B8C-83A1-F6EECF244321}">
                <p14:modId xmlns:p14="http://schemas.microsoft.com/office/powerpoint/2010/main" val="1806433395"/>
              </p:ext>
            </p:extLst>
          </p:nvPr>
        </p:nvGraphicFramePr>
        <p:xfrm>
          <a:off x="409160" y="1649896"/>
          <a:ext cx="11299136" cy="4591876"/>
        </p:xfrm>
        <a:graphic>
          <a:graphicData uri="http://schemas.openxmlformats.org/drawingml/2006/table">
            <a:tbl>
              <a:tblPr/>
              <a:tblGrid>
                <a:gridCol w="5649568">
                  <a:extLst>
                    <a:ext uri="{9D8B030D-6E8A-4147-A177-3AD203B41FA5}">
                      <a16:colId xmlns:a16="http://schemas.microsoft.com/office/drawing/2014/main" val="989473951"/>
                    </a:ext>
                  </a:extLst>
                </a:gridCol>
                <a:gridCol w="5649568">
                  <a:extLst>
                    <a:ext uri="{9D8B030D-6E8A-4147-A177-3AD203B41FA5}">
                      <a16:colId xmlns:a16="http://schemas.microsoft.com/office/drawing/2014/main" val="1133655603"/>
                    </a:ext>
                  </a:extLst>
                </a:gridCol>
              </a:tblGrid>
              <a:tr h="784777">
                <a:tc>
                  <a:txBody>
                    <a:bodyPr/>
                    <a:lstStyle/>
                    <a:p>
                      <a:pPr algn="l" fontAlgn="t">
                        <a:buNone/>
                      </a:pPr>
                      <a:r>
                        <a:rPr lang="en-GB" dirty="0">
                          <a:effectLst/>
                        </a:rPr>
                        <a:t>In successfully completing this unit, the learner will have</a:t>
                      </a:r>
                    </a:p>
                  </a:txBody>
                  <a:tcPr>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Evidence needed</a:t>
                      </a:r>
                    </a:p>
                  </a:txBody>
                  <a:tcPr>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044100498"/>
                  </a:ext>
                </a:extLst>
              </a:tr>
              <a:tr h="1060383">
                <a:tc>
                  <a:txBody>
                    <a:bodyPr/>
                    <a:lstStyle/>
                    <a:p>
                      <a:pPr algn="l" fontAlgn="t">
                        <a:lnSpc>
                          <a:spcPts val="2400"/>
                        </a:lnSpc>
                        <a:buNone/>
                      </a:pPr>
                      <a:r>
                        <a:rPr lang="en-GB" b="1">
                          <a:effectLst/>
                        </a:rPr>
                        <a:t>demonstrated the ability to</a:t>
                      </a:r>
                    </a:p>
                    <a:p>
                      <a:pPr algn="l" fontAlgn="t">
                        <a:lnSpc>
                          <a:spcPts val="1800"/>
                        </a:lnSpc>
                        <a:buNone/>
                      </a:pPr>
                      <a:r>
                        <a:rPr lang="en-GB">
                          <a:effectLst/>
                        </a:rPr>
                        <a:t>1. identify a woodchip path that needs maintenance</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986284602"/>
                  </a:ext>
                </a:extLst>
              </a:tr>
              <a:tr h="686679">
                <a:tc>
                  <a:txBody>
                    <a:bodyPr/>
                    <a:lstStyle/>
                    <a:p>
                      <a:pPr algn="l" fontAlgn="t">
                        <a:lnSpc>
                          <a:spcPts val="1800"/>
                        </a:lnSpc>
                        <a:buNone/>
                      </a:pPr>
                      <a:r>
                        <a:rPr lang="en-GB">
                          <a:effectLst/>
                        </a:rPr>
                        <a:t>2. gather up woodchip into a wheelbarrow</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637981994"/>
                  </a:ext>
                </a:extLst>
              </a:tr>
              <a:tr h="686679">
                <a:tc>
                  <a:txBody>
                    <a:bodyPr/>
                    <a:lstStyle/>
                    <a:p>
                      <a:pPr algn="l" fontAlgn="t">
                        <a:lnSpc>
                          <a:spcPts val="1800"/>
                        </a:lnSpc>
                        <a:buNone/>
                      </a:pPr>
                      <a:r>
                        <a:rPr lang="en-GB">
                          <a:effectLst/>
                        </a:rPr>
                        <a:t>3. safely push the wheelbarrow to the path</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270941291"/>
                  </a:ext>
                </a:extLst>
              </a:tr>
              <a:tr h="686679">
                <a:tc>
                  <a:txBody>
                    <a:bodyPr/>
                    <a:lstStyle/>
                    <a:p>
                      <a:pPr algn="l" fontAlgn="t">
                        <a:lnSpc>
                          <a:spcPts val="1800"/>
                        </a:lnSpc>
                        <a:buNone/>
                      </a:pPr>
                      <a:r>
                        <a:rPr lang="en-GB">
                          <a:effectLst/>
                        </a:rPr>
                        <a:t>4. empty the wood chippings on to the area of the path that need replenishing</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267546273"/>
                  </a:ext>
                </a:extLst>
              </a:tr>
              <a:tr h="686679">
                <a:tc>
                  <a:txBody>
                    <a:bodyPr/>
                    <a:lstStyle/>
                    <a:p>
                      <a:pPr algn="l" fontAlgn="t">
                        <a:lnSpc>
                          <a:spcPts val="1800"/>
                        </a:lnSpc>
                        <a:buNone/>
                      </a:pPr>
                      <a:r>
                        <a:rPr lang="en-GB">
                          <a:effectLst/>
                        </a:rPr>
                        <a:t>5. rake to level the wood chippings so they are of even depth.</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dirty="0">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393847306"/>
                  </a:ext>
                </a:extLst>
              </a:tr>
            </a:tbl>
          </a:graphicData>
        </a:graphic>
      </p:graphicFrame>
      <p:sp>
        <p:nvSpPr>
          <p:cNvPr id="7" name="Rectangle 2">
            <a:extLst>
              <a:ext uri="{FF2B5EF4-FFF2-40B4-BE49-F238E27FC236}">
                <a16:creationId xmlns:a16="http://schemas.microsoft.com/office/drawing/2014/main" id="{6933F50B-4688-6817-1C66-E68B1963763E}"/>
              </a:ext>
            </a:extLst>
          </p:cNvPr>
          <p:cNvSpPr>
            <a:spLocks noChangeArrowheads="1"/>
          </p:cNvSpPr>
          <p:nvPr/>
        </p:nvSpPr>
        <p:spPr bwMode="auto">
          <a:xfrm>
            <a:off x="409161" y="755491"/>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Maintaining a woodchip path</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Level One</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35959826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985C8E2B-34F4-ED3F-95EF-46C3473E9B7D}"/>
              </a:ext>
            </a:extLst>
          </p:cNvPr>
          <p:cNvGraphicFramePr>
            <a:graphicFrameLocks noGrp="1"/>
          </p:cNvGraphicFramePr>
          <p:nvPr>
            <p:extLst>
              <p:ext uri="{D42A27DB-BD31-4B8C-83A1-F6EECF244321}">
                <p14:modId xmlns:p14="http://schemas.microsoft.com/office/powerpoint/2010/main" val="2140108387"/>
              </p:ext>
            </p:extLst>
          </p:nvPr>
        </p:nvGraphicFramePr>
        <p:xfrm>
          <a:off x="258233" y="1253067"/>
          <a:ext cx="11459634" cy="4775200"/>
        </p:xfrm>
        <a:graphic>
          <a:graphicData uri="http://schemas.openxmlformats.org/drawingml/2006/table">
            <a:tbl>
              <a:tblPr/>
              <a:tblGrid>
                <a:gridCol w="5729817">
                  <a:extLst>
                    <a:ext uri="{9D8B030D-6E8A-4147-A177-3AD203B41FA5}">
                      <a16:colId xmlns:a16="http://schemas.microsoft.com/office/drawing/2014/main" val="677644754"/>
                    </a:ext>
                  </a:extLst>
                </a:gridCol>
                <a:gridCol w="5729817">
                  <a:extLst>
                    <a:ext uri="{9D8B030D-6E8A-4147-A177-3AD203B41FA5}">
                      <a16:colId xmlns:a16="http://schemas.microsoft.com/office/drawing/2014/main" val="3093532118"/>
                    </a:ext>
                  </a:extLst>
                </a:gridCol>
              </a:tblGrid>
              <a:tr h="709941">
                <a:tc>
                  <a:txBody>
                    <a:bodyPr/>
                    <a:lstStyle/>
                    <a:p>
                      <a:pPr algn="l" fontAlgn="t">
                        <a:buNone/>
                      </a:pPr>
                      <a:r>
                        <a:rPr lang="en-GB">
                          <a:effectLst/>
                        </a:rPr>
                        <a:t>In successfully completing this unit, the learner will have</a:t>
                      </a:r>
                    </a:p>
                  </a:txBody>
                  <a:tcPr>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Evidence needed</a:t>
                      </a:r>
                    </a:p>
                  </a:txBody>
                  <a:tcPr>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397189848"/>
                  </a:ext>
                </a:extLst>
              </a:tr>
              <a:tr h="1212816">
                <a:tc>
                  <a:txBody>
                    <a:bodyPr/>
                    <a:lstStyle/>
                    <a:p>
                      <a:pPr algn="l" fontAlgn="t">
                        <a:lnSpc>
                          <a:spcPts val="2400"/>
                        </a:lnSpc>
                        <a:buNone/>
                      </a:pPr>
                      <a:r>
                        <a:rPr lang="en-GB" b="1">
                          <a:effectLst/>
                        </a:rPr>
                        <a:t>demonstrated the ability to</a:t>
                      </a:r>
                    </a:p>
                    <a:p>
                      <a:pPr algn="l" fontAlgn="t">
                        <a:lnSpc>
                          <a:spcPts val="1800"/>
                        </a:lnSpc>
                        <a:buNone/>
                      </a:pPr>
                      <a:r>
                        <a:rPr lang="en-GB">
                          <a:effectLst/>
                        </a:rPr>
                        <a:t>1. fill given pots with compost or make planting holes in suitable positions and at correct depths in the ground</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222292472"/>
                  </a:ext>
                </a:extLst>
              </a:tr>
              <a:tr h="621199">
                <a:tc>
                  <a:txBody>
                    <a:bodyPr/>
                    <a:lstStyle/>
                    <a:p>
                      <a:pPr algn="l" fontAlgn="t">
                        <a:lnSpc>
                          <a:spcPts val="1800"/>
                        </a:lnSpc>
                        <a:buNone/>
                      </a:pPr>
                      <a:r>
                        <a:rPr lang="en-GB">
                          <a:effectLst/>
                        </a:rPr>
                        <a:t>2. plant rooted cuttings, large seedlings or plugs and firm them in</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828426406"/>
                  </a:ext>
                </a:extLst>
              </a:tr>
              <a:tr h="405681">
                <a:tc>
                  <a:txBody>
                    <a:bodyPr/>
                    <a:lstStyle/>
                    <a:p>
                      <a:pPr algn="l" fontAlgn="t">
                        <a:lnSpc>
                          <a:spcPts val="1800"/>
                        </a:lnSpc>
                        <a:buNone/>
                      </a:pPr>
                      <a:r>
                        <a:rPr lang="en-GB">
                          <a:effectLst/>
                        </a:rPr>
                        <a:t>3. position the labels if required</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037088450"/>
                  </a:ext>
                </a:extLst>
              </a:tr>
              <a:tr h="405681">
                <a:tc>
                  <a:txBody>
                    <a:bodyPr/>
                    <a:lstStyle/>
                    <a:p>
                      <a:pPr algn="l" fontAlgn="t">
                        <a:lnSpc>
                          <a:spcPts val="1800"/>
                        </a:lnSpc>
                        <a:buNone/>
                      </a:pPr>
                      <a:r>
                        <a:rPr lang="en-GB">
                          <a:effectLst/>
                        </a:rPr>
                        <a:t>4. water in the plants</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471161727"/>
                  </a:ext>
                </a:extLst>
              </a:tr>
              <a:tr h="709941">
                <a:tc>
                  <a:txBody>
                    <a:bodyPr/>
                    <a:lstStyle/>
                    <a:p>
                      <a:pPr algn="l" fontAlgn="t">
                        <a:lnSpc>
                          <a:spcPts val="2400"/>
                        </a:lnSpc>
                        <a:buNone/>
                      </a:pPr>
                      <a:r>
                        <a:rPr lang="en-GB" b="1">
                          <a:effectLst/>
                        </a:rPr>
                        <a:t>shown knowledge of</a:t>
                      </a:r>
                    </a:p>
                    <a:p>
                      <a:pPr algn="l" fontAlgn="t">
                        <a:lnSpc>
                          <a:spcPts val="1800"/>
                        </a:lnSpc>
                        <a:buNone/>
                      </a:pPr>
                      <a:r>
                        <a:rPr lang="en-GB">
                          <a:effectLst/>
                        </a:rPr>
                        <a:t>5. why potting on is necessary</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Student completed work and/or 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913172808"/>
                  </a:ext>
                </a:extLst>
              </a:tr>
              <a:tr h="709941">
                <a:tc>
                  <a:txBody>
                    <a:bodyPr/>
                    <a:lstStyle/>
                    <a:p>
                      <a:pPr algn="l" fontAlgn="t">
                        <a:lnSpc>
                          <a:spcPts val="1800"/>
                        </a:lnSpc>
                        <a:buNone/>
                      </a:pPr>
                      <a:r>
                        <a:rPr lang="en-GB" dirty="0">
                          <a:effectLst/>
                        </a:rPr>
                        <a:t>6. what problems occur if the plant is sown too deep or too shallow.</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dirty="0">
                          <a:effectLst/>
                        </a:rPr>
                        <a:t>Student completed work and/or 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363822169"/>
                  </a:ext>
                </a:extLst>
              </a:tr>
            </a:tbl>
          </a:graphicData>
        </a:graphic>
      </p:graphicFrame>
      <p:sp>
        <p:nvSpPr>
          <p:cNvPr id="5" name="Rectangle 1">
            <a:extLst>
              <a:ext uri="{FF2B5EF4-FFF2-40B4-BE49-F238E27FC236}">
                <a16:creationId xmlns:a16="http://schemas.microsoft.com/office/drawing/2014/main" id="{16E0E581-EE6F-C83E-83D2-8A4F8D82F240}"/>
              </a:ext>
            </a:extLst>
          </p:cNvPr>
          <p:cNvSpPr>
            <a:spLocks noChangeArrowheads="1"/>
          </p:cNvSpPr>
          <p:nvPr/>
        </p:nvSpPr>
        <p:spPr bwMode="auto">
          <a:xfrm>
            <a:off x="258233" y="475456"/>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Horticulture: Potting on plants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Level One</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86242790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52C50F36-75C1-C41A-9C85-9541142EC67C}"/>
              </a:ext>
            </a:extLst>
          </p:cNvPr>
          <p:cNvGraphicFramePr>
            <a:graphicFrameLocks noGrp="1"/>
          </p:cNvGraphicFramePr>
          <p:nvPr>
            <p:extLst>
              <p:ext uri="{D42A27DB-BD31-4B8C-83A1-F6EECF244321}">
                <p14:modId xmlns:p14="http://schemas.microsoft.com/office/powerpoint/2010/main" val="1019059016"/>
              </p:ext>
            </p:extLst>
          </p:nvPr>
        </p:nvGraphicFramePr>
        <p:xfrm>
          <a:off x="508000" y="1761067"/>
          <a:ext cx="10972800" cy="4629238"/>
        </p:xfrm>
        <a:graphic>
          <a:graphicData uri="http://schemas.openxmlformats.org/drawingml/2006/table">
            <a:tbl>
              <a:tblPr/>
              <a:tblGrid>
                <a:gridCol w="5486400">
                  <a:extLst>
                    <a:ext uri="{9D8B030D-6E8A-4147-A177-3AD203B41FA5}">
                      <a16:colId xmlns:a16="http://schemas.microsoft.com/office/drawing/2014/main" val="2466875743"/>
                    </a:ext>
                  </a:extLst>
                </a:gridCol>
                <a:gridCol w="5486400">
                  <a:extLst>
                    <a:ext uri="{9D8B030D-6E8A-4147-A177-3AD203B41FA5}">
                      <a16:colId xmlns:a16="http://schemas.microsoft.com/office/drawing/2014/main" val="2723940111"/>
                    </a:ext>
                  </a:extLst>
                </a:gridCol>
              </a:tblGrid>
              <a:tr h="550621">
                <a:tc>
                  <a:txBody>
                    <a:bodyPr/>
                    <a:lstStyle/>
                    <a:p>
                      <a:pPr algn="l" fontAlgn="t">
                        <a:buNone/>
                      </a:pPr>
                      <a:r>
                        <a:rPr lang="en-GB" sz="1600">
                          <a:effectLst/>
                        </a:rPr>
                        <a:t>In successfully completing this unit, the learner will have</a:t>
                      </a:r>
                    </a:p>
                  </a:txBody>
                  <a:tcPr marL="79416" marR="79416" marT="39708" marB="39708">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a:effectLst/>
                        </a:rPr>
                        <a:t>Evidence needed</a:t>
                      </a:r>
                    </a:p>
                  </a:txBody>
                  <a:tcPr marL="79416" marR="79416" marT="39708" marB="39708">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795926473"/>
                  </a:ext>
                </a:extLst>
              </a:tr>
              <a:tr h="820671">
                <a:tc>
                  <a:txBody>
                    <a:bodyPr/>
                    <a:lstStyle/>
                    <a:p>
                      <a:pPr algn="l" fontAlgn="t">
                        <a:lnSpc>
                          <a:spcPts val="2400"/>
                        </a:lnSpc>
                        <a:buNone/>
                      </a:pPr>
                      <a:r>
                        <a:rPr lang="en-GB" sz="1600" b="1" dirty="0">
                          <a:effectLst/>
                        </a:rPr>
                        <a:t>demonstrated the ability to</a:t>
                      </a:r>
                    </a:p>
                    <a:p>
                      <a:pPr algn="l" fontAlgn="t">
                        <a:lnSpc>
                          <a:spcPts val="1800"/>
                        </a:lnSpc>
                        <a:buNone/>
                      </a:pPr>
                      <a:r>
                        <a:rPr lang="en-GB" sz="1600" dirty="0">
                          <a:effectLst/>
                        </a:rPr>
                        <a:t>1. prepare the ground for planting, </a:t>
                      </a:r>
                      <a:r>
                        <a:rPr lang="en-GB" sz="1600" dirty="0" err="1">
                          <a:effectLst/>
                        </a:rPr>
                        <a:t>eg</a:t>
                      </a:r>
                      <a:r>
                        <a:rPr lang="en-GB" sz="1600" dirty="0">
                          <a:effectLst/>
                        </a:rPr>
                        <a:t> by clearing the weeds</a:t>
                      </a:r>
                    </a:p>
                  </a:txBody>
                  <a:tcPr marL="79416" marR="79416" marT="39708" marB="3970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a:effectLst/>
                        </a:rPr>
                        <a:t>Summary sheet</a:t>
                      </a:r>
                    </a:p>
                  </a:txBody>
                  <a:tcPr marL="79416" marR="79416" marT="39708" marB="3970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392169076"/>
                  </a:ext>
                </a:extLst>
              </a:tr>
              <a:tr h="505894">
                <a:tc>
                  <a:txBody>
                    <a:bodyPr/>
                    <a:lstStyle/>
                    <a:p>
                      <a:pPr algn="l" fontAlgn="t">
                        <a:lnSpc>
                          <a:spcPts val="1800"/>
                        </a:lnSpc>
                        <a:buNone/>
                      </a:pPr>
                      <a:r>
                        <a:rPr lang="en-GB" sz="1600">
                          <a:effectLst/>
                        </a:rPr>
                        <a:t>2. use a dibber to make an appropriate hole</a:t>
                      </a:r>
                    </a:p>
                  </a:txBody>
                  <a:tcPr marL="79416" marR="79416" marT="39708" marB="3970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a:effectLst/>
                        </a:rPr>
                        <a:t>Summary sheet</a:t>
                      </a:r>
                    </a:p>
                  </a:txBody>
                  <a:tcPr marL="79416" marR="79416" marT="39708" marB="3970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700606690"/>
                  </a:ext>
                </a:extLst>
              </a:tr>
              <a:tr h="313865">
                <a:tc>
                  <a:txBody>
                    <a:bodyPr/>
                    <a:lstStyle/>
                    <a:p>
                      <a:pPr algn="l" fontAlgn="t">
                        <a:lnSpc>
                          <a:spcPts val="1800"/>
                        </a:lnSpc>
                        <a:buNone/>
                      </a:pPr>
                      <a:r>
                        <a:rPr lang="en-GB" sz="1600">
                          <a:effectLst/>
                        </a:rPr>
                        <a:t>3. backfill and firm the soil</a:t>
                      </a:r>
                    </a:p>
                  </a:txBody>
                  <a:tcPr marL="79416" marR="79416" marT="39708" marB="3970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a:effectLst/>
                        </a:rPr>
                        <a:t>Summary sheet</a:t>
                      </a:r>
                    </a:p>
                  </a:txBody>
                  <a:tcPr marL="79416" marR="79416" marT="39708" marB="3970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735858587"/>
                  </a:ext>
                </a:extLst>
              </a:tr>
              <a:tr h="719888">
                <a:tc>
                  <a:txBody>
                    <a:bodyPr/>
                    <a:lstStyle/>
                    <a:p>
                      <a:pPr algn="l" fontAlgn="t">
                        <a:lnSpc>
                          <a:spcPts val="1800"/>
                        </a:lnSpc>
                        <a:buNone/>
                      </a:pPr>
                      <a:r>
                        <a:rPr lang="en-GB" sz="1600">
                          <a:effectLst/>
                        </a:rPr>
                        <a:t>4. decide whether the bulbs need watering in, by assessing the weather and soil condition</a:t>
                      </a:r>
                    </a:p>
                  </a:txBody>
                  <a:tcPr marL="79416" marR="79416" marT="39708" marB="3970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a:effectLst/>
                        </a:rPr>
                        <a:t>Summary sheet</a:t>
                      </a:r>
                    </a:p>
                  </a:txBody>
                  <a:tcPr marL="79416" marR="79416" marT="39708" marB="3970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782042646"/>
                  </a:ext>
                </a:extLst>
              </a:tr>
              <a:tr h="524726">
                <a:tc>
                  <a:txBody>
                    <a:bodyPr/>
                    <a:lstStyle/>
                    <a:p>
                      <a:pPr algn="l" fontAlgn="t">
                        <a:lnSpc>
                          <a:spcPts val="1800"/>
                        </a:lnSpc>
                        <a:buNone/>
                      </a:pPr>
                      <a:r>
                        <a:rPr lang="en-GB" sz="1600">
                          <a:effectLst/>
                        </a:rPr>
                        <a:t>5. plant the bulbs the right way up at an appropriate spacing and depth</a:t>
                      </a:r>
                    </a:p>
                  </a:txBody>
                  <a:tcPr marL="79416" marR="79416" marT="39708" marB="3970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a:effectLst/>
                        </a:rPr>
                        <a:t>Summary sheet</a:t>
                      </a:r>
                    </a:p>
                  </a:txBody>
                  <a:tcPr marL="79416" marR="79416" marT="39708" marB="3970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479651547"/>
                  </a:ext>
                </a:extLst>
              </a:tr>
              <a:tr h="313865">
                <a:tc>
                  <a:txBody>
                    <a:bodyPr/>
                    <a:lstStyle/>
                    <a:p>
                      <a:pPr algn="l" fontAlgn="t">
                        <a:lnSpc>
                          <a:spcPts val="1800"/>
                        </a:lnSpc>
                        <a:buNone/>
                      </a:pPr>
                      <a:r>
                        <a:rPr lang="en-GB" sz="1600">
                          <a:effectLst/>
                        </a:rPr>
                        <a:t>6. label the planted area</a:t>
                      </a:r>
                    </a:p>
                  </a:txBody>
                  <a:tcPr marL="79416" marR="79416" marT="39708" marB="3970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a:effectLst/>
                        </a:rPr>
                        <a:t>Summary sheet</a:t>
                      </a:r>
                    </a:p>
                  </a:txBody>
                  <a:tcPr marL="79416" marR="79416" marT="39708" marB="3970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815429720"/>
                  </a:ext>
                </a:extLst>
              </a:tr>
              <a:tr h="820671">
                <a:tc>
                  <a:txBody>
                    <a:bodyPr/>
                    <a:lstStyle/>
                    <a:p>
                      <a:pPr algn="l" fontAlgn="t">
                        <a:lnSpc>
                          <a:spcPts val="2400"/>
                        </a:lnSpc>
                        <a:buNone/>
                      </a:pPr>
                      <a:r>
                        <a:rPr lang="en-GB" sz="1600" b="1">
                          <a:effectLst/>
                        </a:rPr>
                        <a:t>shown knowledge of</a:t>
                      </a:r>
                    </a:p>
                    <a:p>
                      <a:pPr algn="l" fontAlgn="t">
                        <a:lnSpc>
                          <a:spcPts val="1800"/>
                        </a:lnSpc>
                        <a:buNone/>
                      </a:pPr>
                      <a:r>
                        <a:rPr lang="en-GB" sz="1600">
                          <a:effectLst/>
                        </a:rPr>
                        <a:t>7. why the bulb condition needs checking before the bulb is planted.</a:t>
                      </a:r>
                    </a:p>
                  </a:txBody>
                  <a:tcPr marL="79416" marR="79416" marT="39708" marB="3970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dirty="0">
                          <a:effectLst/>
                        </a:rPr>
                        <a:t>Student completed work and/or summary sheet</a:t>
                      </a:r>
                    </a:p>
                  </a:txBody>
                  <a:tcPr marL="79416" marR="79416" marT="39708" marB="3970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776725468"/>
                  </a:ext>
                </a:extLst>
              </a:tr>
            </a:tbl>
          </a:graphicData>
        </a:graphic>
      </p:graphicFrame>
      <p:sp>
        <p:nvSpPr>
          <p:cNvPr id="5" name="Rectangle 1">
            <a:extLst>
              <a:ext uri="{FF2B5EF4-FFF2-40B4-BE49-F238E27FC236}">
                <a16:creationId xmlns:a16="http://schemas.microsoft.com/office/drawing/2014/main" id="{3C4CCD13-FFCB-6BB3-9F9A-4122CA11AA3E}"/>
              </a:ext>
            </a:extLst>
          </p:cNvPr>
          <p:cNvSpPr>
            <a:spLocks noChangeArrowheads="1"/>
          </p:cNvSpPr>
          <p:nvPr/>
        </p:nvSpPr>
        <p:spPr bwMode="auto">
          <a:xfrm>
            <a:off x="270933" y="479737"/>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Horticulture (unit 2): Planting bulbs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Level One</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49999777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556A9ABB-6035-2B15-1605-B5AFD8B6529B}"/>
              </a:ext>
            </a:extLst>
          </p:cNvPr>
          <p:cNvGraphicFramePr>
            <a:graphicFrameLocks noGrp="1"/>
          </p:cNvGraphicFramePr>
          <p:nvPr>
            <p:extLst>
              <p:ext uri="{D42A27DB-BD31-4B8C-83A1-F6EECF244321}">
                <p14:modId xmlns:p14="http://schemas.microsoft.com/office/powerpoint/2010/main" val="2899486098"/>
              </p:ext>
            </p:extLst>
          </p:nvPr>
        </p:nvGraphicFramePr>
        <p:xfrm>
          <a:off x="355600" y="2987782"/>
          <a:ext cx="11480800" cy="2735580"/>
        </p:xfrm>
        <a:graphic>
          <a:graphicData uri="http://schemas.openxmlformats.org/drawingml/2006/table">
            <a:tbl>
              <a:tblPr/>
              <a:tblGrid>
                <a:gridCol w="5740400">
                  <a:extLst>
                    <a:ext uri="{9D8B030D-6E8A-4147-A177-3AD203B41FA5}">
                      <a16:colId xmlns:a16="http://schemas.microsoft.com/office/drawing/2014/main" val="2630214266"/>
                    </a:ext>
                  </a:extLst>
                </a:gridCol>
                <a:gridCol w="5740400">
                  <a:extLst>
                    <a:ext uri="{9D8B030D-6E8A-4147-A177-3AD203B41FA5}">
                      <a16:colId xmlns:a16="http://schemas.microsoft.com/office/drawing/2014/main" val="1133274121"/>
                    </a:ext>
                  </a:extLst>
                </a:gridCol>
              </a:tblGrid>
              <a:tr h="0">
                <a:tc>
                  <a:txBody>
                    <a:bodyPr/>
                    <a:lstStyle/>
                    <a:p>
                      <a:pPr algn="l" fontAlgn="t">
                        <a:buNone/>
                      </a:pPr>
                      <a:r>
                        <a:rPr lang="en-GB">
                          <a:effectLst/>
                        </a:rPr>
                        <a:t>In successfully completing this unit, the learner will have</a:t>
                      </a:r>
                    </a:p>
                  </a:txBody>
                  <a:tcPr>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Evidence needed</a:t>
                      </a:r>
                    </a:p>
                  </a:txBody>
                  <a:tcPr>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212409391"/>
                  </a:ext>
                </a:extLst>
              </a:tr>
              <a:tr h="167481">
                <a:tc>
                  <a:txBody>
                    <a:bodyPr/>
                    <a:lstStyle/>
                    <a:p>
                      <a:pPr algn="l" fontAlgn="t">
                        <a:lnSpc>
                          <a:spcPts val="2400"/>
                        </a:lnSpc>
                        <a:buNone/>
                      </a:pPr>
                      <a:r>
                        <a:rPr lang="en-GB" b="1">
                          <a:effectLst/>
                        </a:rPr>
                        <a:t>shown knowledge of</a:t>
                      </a:r>
                    </a:p>
                    <a:p>
                      <a:pPr algn="l" fontAlgn="t">
                        <a:lnSpc>
                          <a:spcPts val="1800"/>
                        </a:lnSpc>
                        <a:buNone/>
                      </a:pPr>
                      <a:r>
                        <a:rPr lang="en-GB">
                          <a:effectLst/>
                        </a:rPr>
                        <a:t>1. the main parts of a plant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Student completed work</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228261159"/>
                  </a:ext>
                </a:extLst>
              </a:tr>
              <a:tr h="0">
                <a:tc>
                  <a:txBody>
                    <a:bodyPr/>
                    <a:lstStyle/>
                    <a:p>
                      <a:pPr algn="l" fontAlgn="t">
                        <a:lnSpc>
                          <a:spcPts val="1800"/>
                        </a:lnSpc>
                        <a:buNone/>
                      </a:pPr>
                      <a:r>
                        <a:rPr lang="en-GB" dirty="0">
                          <a:effectLst/>
                        </a:rPr>
                        <a:t>2. the function of at least two different parts of a plant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Student completed work</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728515136"/>
                  </a:ext>
                </a:extLst>
              </a:tr>
              <a:tr h="0">
                <a:tc>
                  <a:txBody>
                    <a:bodyPr/>
                    <a:lstStyle/>
                    <a:p>
                      <a:pPr algn="l" fontAlgn="t">
                        <a:lnSpc>
                          <a:spcPts val="1800"/>
                        </a:lnSpc>
                        <a:buNone/>
                      </a:pPr>
                      <a:r>
                        <a:rPr lang="en-GB">
                          <a:effectLst/>
                        </a:rPr>
                        <a:t>3. the main parts of a flower</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 and/or student completed work</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75171643"/>
                  </a:ext>
                </a:extLst>
              </a:tr>
              <a:tr h="0">
                <a:tc>
                  <a:txBody>
                    <a:bodyPr/>
                    <a:lstStyle/>
                    <a:p>
                      <a:pPr algn="l" fontAlgn="t">
                        <a:lnSpc>
                          <a:spcPts val="1800"/>
                        </a:lnSpc>
                        <a:buNone/>
                      </a:pPr>
                      <a:r>
                        <a:rPr lang="en-GB">
                          <a:effectLst/>
                        </a:rPr>
                        <a:t>4. the funtion of at least two different parts of a flower</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 and/or student completed work</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822110757"/>
                  </a:ext>
                </a:extLst>
              </a:tr>
              <a:tr h="0">
                <a:tc>
                  <a:txBody>
                    <a:bodyPr/>
                    <a:lstStyle/>
                    <a:p>
                      <a:pPr algn="l" fontAlgn="t">
                        <a:lnSpc>
                          <a:spcPts val="2400"/>
                        </a:lnSpc>
                        <a:buNone/>
                      </a:pPr>
                      <a:r>
                        <a:rPr lang="en-GB" b="1" dirty="0">
                          <a:effectLst/>
                        </a:rPr>
                        <a:t>demonstrated the ability to</a:t>
                      </a:r>
                    </a:p>
                    <a:p>
                      <a:pPr algn="l" fontAlgn="t">
                        <a:lnSpc>
                          <a:spcPts val="1800"/>
                        </a:lnSpc>
                        <a:buNone/>
                      </a:pPr>
                      <a:r>
                        <a:rPr lang="en-GB" dirty="0">
                          <a:effectLst/>
                        </a:rPr>
                        <a:t>5. take apart a flower to identify its structure.</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dirty="0">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504462335"/>
                  </a:ext>
                </a:extLst>
              </a:tr>
            </a:tbl>
          </a:graphicData>
        </a:graphic>
      </p:graphicFrame>
      <p:sp>
        <p:nvSpPr>
          <p:cNvPr id="5" name="Rectangle 1">
            <a:extLst>
              <a:ext uri="{FF2B5EF4-FFF2-40B4-BE49-F238E27FC236}">
                <a16:creationId xmlns:a16="http://schemas.microsoft.com/office/drawing/2014/main" id="{9D2E1216-8D20-C744-022F-D1F9DC82CD5A}"/>
              </a:ext>
            </a:extLst>
          </p:cNvPr>
          <p:cNvSpPr>
            <a:spLocks noChangeArrowheads="1"/>
          </p:cNvSpPr>
          <p:nvPr/>
        </p:nvSpPr>
        <p:spPr bwMode="auto">
          <a:xfrm>
            <a:off x="664633" y="643572"/>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Horticulture: Basic botany</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Level One</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25681638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FEC0566A-53B4-00AB-7C8A-F67686D178C8}"/>
              </a:ext>
            </a:extLst>
          </p:cNvPr>
          <p:cNvGraphicFramePr>
            <a:graphicFrameLocks noGrp="1"/>
          </p:cNvGraphicFramePr>
          <p:nvPr>
            <p:extLst>
              <p:ext uri="{D42A27DB-BD31-4B8C-83A1-F6EECF244321}">
                <p14:modId xmlns:p14="http://schemas.microsoft.com/office/powerpoint/2010/main" val="3134817209"/>
              </p:ext>
            </p:extLst>
          </p:nvPr>
        </p:nvGraphicFramePr>
        <p:xfrm>
          <a:off x="269875" y="1312693"/>
          <a:ext cx="11652250" cy="4707714"/>
        </p:xfrm>
        <a:graphic>
          <a:graphicData uri="http://schemas.openxmlformats.org/drawingml/2006/table">
            <a:tbl>
              <a:tblPr/>
              <a:tblGrid>
                <a:gridCol w="5826125">
                  <a:extLst>
                    <a:ext uri="{9D8B030D-6E8A-4147-A177-3AD203B41FA5}">
                      <a16:colId xmlns:a16="http://schemas.microsoft.com/office/drawing/2014/main" val="2688326979"/>
                    </a:ext>
                  </a:extLst>
                </a:gridCol>
                <a:gridCol w="5826125">
                  <a:extLst>
                    <a:ext uri="{9D8B030D-6E8A-4147-A177-3AD203B41FA5}">
                      <a16:colId xmlns:a16="http://schemas.microsoft.com/office/drawing/2014/main" val="1949229132"/>
                    </a:ext>
                  </a:extLst>
                </a:gridCol>
              </a:tblGrid>
              <a:tr h="372402">
                <a:tc>
                  <a:txBody>
                    <a:bodyPr/>
                    <a:lstStyle/>
                    <a:p>
                      <a:pPr algn="l" fontAlgn="t">
                        <a:buNone/>
                      </a:pPr>
                      <a:r>
                        <a:rPr lang="en-GB" sz="1000">
                          <a:effectLst/>
                        </a:rPr>
                        <a:t>In successfully completing this unit, the learner will have</a:t>
                      </a:r>
                    </a:p>
                  </a:txBody>
                  <a:tcPr marL="53200" marR="53200" marT="26600" marB="26600">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Evidence needed</a:t>
                      </a:r>
                    </a:p>
                  </a:txBody>
                  <a:tcPr marL="53200" marR="53200" marT="26600" marB="26600">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16639167"/>
                  </a:ext>
                </a:extLst>
              </a:tr>
              <a:tr h="503186">
                <a:tc>
                  <a:txBody>
                    <a:bodyPr/>
                    <a:lstStyle/>
                    <a:p>
                      <a:pPr algn="l" fontAlgn="t">
                        <a:lnSpc>
                          <a:spcPts val="2400"/>
                        </a:lnSpc>
                        <a:buNone/>
                      </a:pPr>
                      <a:r>
                        <a:rPr lang="en-GB" sz="1000" b="1" dirty="0">
                          <a:effectLst/>
                        </a:rPr>
                        <a:t>shown knowledge of</a:t>
                      </a:r>
                    </a:p>
                    <a:p>
                      <a:pPr algn="l" fontAlgn="t">
                        <a:lnSpc>
                          <a:spcPts val="1800"/>
                        </a:lnSpc>
                        <a:buNone/>
                      </a:pPr>
                      <a:r>
                        <a:rPr lang="en-GB" sz="1000" dirty="0">
                          <a:effectLst/>
                        </a:rPr>
                        <a:t>1. at least two different type of </a:t>
                      </a:r>
                      <a:r>
                        <a:rPr lang="en-GB" sz="1000" dirty="0" err="1">
                          <a:effectLst/>
                        </a:rPr>
                        <a:t>leafs</a:t>
                      </a:r>
                      <a:r>
                        <a:rPr lang="en-GB" sz="1000" dirty="0">
                          <a:effectLst/>
                        </a:rPr>
                        <a:t> on a seedling</a:t>
                      </a:r>
                    </a:p>
                  </a:txBody>
                  <a:tcPr marL="53200" marR="53200" marT="26600" marB="2660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Student completed work</a:t>
                      </a:r>
                    </a:p>
                  </a:txBody>
                  <a:tcPr marL="53200" marR="53200" marT="26600" marB="2660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734187868"/>
                  </a:ext>
                </a:extLst>
              </a:tr>
              <a:tr h="325852">
                <a:tc>
                  <a:txBody>
                    <a:bodyPr/>
                    <a:lstStyle/>
                    <a:p>
                      <a:pPr algn="l" fontAlgn="t">
                        <a:lnSpc>
                          <a:spcPts val="1800"/>
                        </a:lnSpc>
                        <a:buNone/>
                      </a:pPr>
                      <a:r>
                        <a:rPr lang="en-GB" sz="1000">
                          <a:effectLst/>
                        </a:rPr>
                        <a:t>2. when a seedling is ready to be pricked out</a:t>
                      </a:r>
                    </a:p>
                  </a:txBody>
                  <a:tcPr marL="53200" marR="53200" marT="26600" marB="2660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Student completed work</a:t>
                      </a:r>
                    </a:p>
                  </a:txBody>
                  <a:tcPr marL="53200" marR="53200" marT="26600" marB="2660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721538039"/>
                  </a:ext>
                </a:extLst>
              </a:tr>
              <a:tr h="503186">
                <a:tc>
                  <a:txBody>
                    <a:bodyPr/>
                    <a:lstStyle/>
                    <a:p>
                      <a:pPr algn="l" fontAlgn="t">
                        <a:lnSpc>
                          <a:spcPts val="2400"/>
                        </a:lnSpc>
                        <a:buNone/>
                      </a:pPr>
                      <a:r>
                        <a:rPr lang="en-GB" sz="1000" b="1">
                          <a:effectLst/>
                        </a:rPr>
                        <a:t>demonstrated the ability to</a:t>
                      </a:r>
                    </a:p>
                    <a:p>
                      <a:pPr algn="l" fontAlgn="t">
                        <a:lnSpc>
                          <a:spcPts val="1800"/>
                        </a:lnSpc>
                        <a:buNone/>
                      </a:pPr>
                      <a:r>
                        <a:rPr lang="en-GB" sz="1000">
                          <a:effectLst/>
                        </a:rPr>
                        <a:t>3. collect the equipment and set up the work space safely</a:t>
                      </a:r>
                    </a:p>
                  </a:txBody>
                  <a:tcPr marL="53200" marR="53200" marT="26600" marB="2660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Summary sheet</a:t>
                      </a:r>
                    </a:p>
                  </a:txBody>
                  <a:tcPr marL="53200" marR="53200" marT="26600" marB="2660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068304554"/>
                  </a:ext>
                </a:extLst>
              </a:tr>
              <a:tr h="212801">
                <a:tc>
                  <a:txBody>
                    <a:bodyPr/>
                    <a:lstStyle/>
                    <a:p>
                      <a:pPr algn="l" fontAlgn="t">
                        <a:lnSpc>
                          <a:spcPts val="1800"/>
                        </a:lnSpc>
                        <a:buNone/>
                      </a:pPr>
                      <a:r>
                        <a:rPr lang="en-GB" sz="1000">
                          <a:effectLst/>
                        </a:rPr>
                        <a:t>4. fill the seed tray or pot correctly</a:t>
                      </a:r>
                    </a:p>
                  </a:txBody>
                  <a:tcPr marL="53200" marR="53200" marT="26600" marB="2660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Summary sheet</a:t>
                      </a:r>
                    </a:p>
                  </a:txBody>
                  <a:tcPr marL="53200" marR="53200" marT="26600" marB="2660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6831763"/>
                  </a:ext>
                </a:extLst>
              </a:tr>
              <a:tr h="212801">
                <a:tc>
                  <a:txBody>
                    <a:bodyPr/>
                    <a:lstStyle/>
                    <a:p>
                      <a:pPr algn="l" fontAlgn="t">
                        <a:lnSpc>
                          <a:spcPts val="1800"/>
                        </a:lnSpc>
                        <a:buNone/>
                      </a:pPr>
                      <a:r>
                        <a:rPr lang="en-GB" sz="1000">
                          <a:effectLst/>
                        </a:rPr>
                        <a:t>5. consolidate the compost correctly</a:t>
                      </a:r>
                    </a:p>
                  </a:txBody>
                  <a:tcPr marL="53200" marR="53200" marT="26600" marB="2660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Summary sheet</a:t>
                      </a:r>
                    </a:p>
                  </a:txBody>
                  <a:tcPr marL="53200" marR="53200" marT="26600" marB="2660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952900113"/>
                  </a:ext>
                </a:extLst>
              </a:tr>
              <a:tr h="325852">
                <a:tc>
                  <a:txBody>
                    <a:bodyPr/>
                    <a:lstStyle/>
                    <a:p>
                      <a:pPr algn="l" fontAlgn="t">
                        <a:lnSpc>
                          <a:spcPts val="1800"/>
                        </a:lnSpc>
                        <a:buNone/>
                      </a:pPr>
                      <a:r>
                        <a:rPr lang="en-GB" sz="1000">
                          <a:effectLst/>
                        </a:rPr>
                        <a:t>6. transplant the seedlings without damage, using a pricking out dibber</a:t>
                      </a:r>
                    </a:p>
                  </a:txBody>
                  <a:tcPr marL="53200" marR="53200" marT="26600" marB="2660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Summary sheet</a:t>
                      </a:r>
                    </a:p>
                  </a:txBody>
                  <a:tcPr marL="53200" marR="53200" marT="26600" marB="2660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924605365"/>
                  </a:ext>
                </a:extLst>
              </a:tr>
              <a:tr h="458852">
                <a:tc>
                  <a:txBody>
                    <a:bodyPr/>
                    <a:lstStyle/>
                    <a:p>
                      <a:pPr algn="l" fontAlgn="t">
                        <a:lnSpc>
                          <a:spcPts val="1800"/>
                        </a:lnSpc>
                        <a:buNone/>
                      </a:pPr>
                      <a:r>
                        <a:rPr lang="en-GB" sz="1000">
                          <a:effectLst/>
                        </a:rPr>
                        <a:t>7. insert the seedlings to the correct depth into the new trays using a pricking out dibber to prevent damage</a:t>
                      </a:r>
                    </a:p>
                  </a:txBody>
                  <a:tcPr marL="53200" marR="53200" marT="26600" marB="2660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Summary sheet</a:t>
                      </a:r>
                    </a:p>
                  </a:txBody>
                  <a:tcPr marL="53200" marR="53200" marT="26600" marB="2660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190462919"/>
                  </a:ext>
                </a:extLst>
              </a:tr>
              <a:tr h="325852">
                <a:tc>
                  <a:txBody>
                    <a:bodyPr/>
                    <a:lstStyle/>
                    <a:p>
                      <a:pPr algn="l" fontAlgn="t">
                        <a:lnSpc>
                          <a:spcPts val="1800"/>
                        </a:lnSpc>
                        <a:buNone/>
                      </a:pPr>
                      <a:r>
                        <a:rPr lang="en-GB" sz="1000">
                          <a:effectLst/>
                        </a:rPr>
                        <a:t>8. write a label, including the date and full plant name</a:t>
                      </a:r>
                    </a:p>
                  </a:txBody>
                  <a:tcPr marL="53200" marR="53200" marT="26600" marB="2660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Student completed work</a:t>
                      </a:r>
                    </a:p>
                  </a:txBody>
                  <a:tcPr marL="53200" marR="53200" marT="26600" marB="2660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912291108"/>
                  </a:ext>
                </a:extLst>
              </a:tr>
              <a:tr h="325852">
                <a:tc>
                  <a:txBody>
                    <a:bodyPr/>
                    <a:lstStyle/>
                    <a:p>
                      <a:pPr algn="l" fontAlgn="t">
                        <a:lnSpc>
                          <a:spcPts val="1800"/>
                        </a:lnSpc>
                        <a:buNone/>
                      </a:pPr>
                      <a:r>
                        <a:rPr lang="en-GB" sz="1000">
                          <a:effectLst/>
                        </a:rPr>
                        <a:t>9. watering the seedlings, using a fine rose head on the watering can</a:t>
                      </a:r>
                    </a:p>
                  </a:txBody>
                  <a:tcPr marL="53200" marR="53200" marT="26600" marB="2660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Summary sheet</a:t>
                      </a:r>
                    </a:p>
                  </a:txBody>
                  <a:tcPr marL="53200" marR="53200" marT="26600" marB="2660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320633219"/>
                  </a:ext>
                </a:extLst>
              </a:tr>
              <a:tr h="325852">
                <a:tc>
                  <a:txBody>
                    <a:bodyPr/>
                    <a:lstStyle/>
                    <a:p>
                      <a:pPr algn="l" fontAlgn="t">
                        <a:lnSpc>
                          <a:spcPts val="1800"/>
                        </a:lnSpc>
                        <a:buNone/>
                      </a:pPr>
                      <a:r>
                        <a:rPr lang="en-GB" sz="1000">
                          <a:effectLst/>
                        </a:rPr>
                        <a:t>10. place the seedlings in the correct area for growth</a:t>
                      </a:r>
                    </a:p>
                  </a:txBody>
                  <a:tcPr marL="53200" marR="53200" marT="26600" marB="2660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Summary sheet</a:t>
                      </a:r>
                    </a:p>
                  </a:txBody>
                  <a:tcPr marL="53200" marR="53200" marT="26600" marB="2660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07376657"/>
                  </a:ext>
                </a:extLst>
              </a:tr>
              <a:tr h="458852">
                <a:tc>
                  <a:txBody>
                    <a:bodyPr/>
                    <a:lstStyle/>
                    <a:p>
                      <a:pPr algn="l" fontAlgn="t">
                        <a:lnSpc>
                          <a:spcPts val="1800"/>
                        </a:lnSpc>
                        <a:buNone/>
                      </a:pPr>
                      <a:r>
                        <a:rPr lang="en-GB" sz="1000">
                          <a:effectLst/>
                        </a:rPr>
                        <a:t>11. tidy and clean the area, returning all the tools to shed and placing any rubbish in the bin.</a:t>
                      </a:r>
                    </a:p>
                  </a:txBody>
                  <a:tcPr marL="53200" marR="53200" marT="26600" marB="2660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dirty="0">
                          <a:effectLst/>
                        </a:rPr>
                        <a:t>Summary sheet</a:t>
                      </a:r>
                    </a:p>
                  </a:txBody>
                  <a:tcPr marL="53200" marR="53200" marT="26600" marB="2660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982291131"/>
                  </a:ext>
                </a:extLst>
              </a:tr>
            </a:tbl>
          </a:graphicData>
        </a:graphic>
      </p:graphicFrame>
      <p:sp>
        <p:nvSpPr>
          <p:cNvPr id="5" name="Rectangle 1">
            <a:extLst>
              <a:ext uri="{FF2B5EF4-FFF2-40B4-BE49-F238E27FC236}">
                <a16:creationId xmlns:a16="http://schemas.microsoft.com/office/drawing/2014/main" id="{F3371127-314F-BAB0-0367-538D3D7FBD89}"/>
              </a:ext>
            </a:extLst>
          </p:cNvPr>
          <p:cNvSpPr>
            <a:spLocks noChangeArrowheads="1"/>
          </p:cNvSpPr>
          <p:nvPr/>
        </p:nvSpPr>
        <p:spPr bwMode="auto">
          <a:xfrm>
            <a:off x="269875" y="373253"/>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Horticulture: Pricking out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Level One</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83531901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4D3DB3C1-6AA9-FEDC-1A65-DD9CA896754C}"/>
              </a:ext>
            </a:extLst>
          </p:cNvPr>
          <p:cNvGraphicFramePr>
            <a:graphicFrameLocks noGrp="1"/>
          </p:cNvGraphicFramePr>
          <p:nvPr>
            <p:extLst>
              <p:ext uri="{D42A27DB-BD31-4B8C-83A1-F6EECF244321}">
                <p14:modId xmlns:p14="http://schemas.microsoft.com/office/powerpoint/2010/main" val="3330291325"/>
              </p:ext>
            </p:extLst>
          </p:nvPr>
        </p:nvGraphicFramePr>
        <p:xfrm>
          <a:off x="454025" y="1024045"/>
          <a:ext cx="11283950" cy="4953421"/>
        </p:xfrm>
        <a:graphic>
          <a:graphicData uri="http://schemas.openxmlformats.org/drawingml/2006/table">
            <a:tbl>
              <a:tblPr/>
              <a:tblGrid>
                <a:gridCol w="5641975">
                  <a:extLst>
                    <a:ext uri="{9D8B030D-6E8A-4147-A177-3AD203B41FA5}">
                      <a16:colId xmlns:a16="http://schemas.microsoft.com/office/drawing/2014/main" val="2463581421"/>
                    </a:ext>
                  </a:extLst>
                </a:gridCol>
                <a:gridCol w="5641975">
                  <a:extLst>
                    <a:ext uri="{9D8B030D-6E8A-4147-A177-3AD203B41FA5}">
                      <a16:colId xmlns:a16="http://schemas.microsoft.com/office/drawing/2014/main" val="118765740"/>
                    </a:ext>
                  </a:extLst>
                </a:gridCol>
              </a:tblGrid>
              <a:tr h="378970">
                <a:tc>
                  <a:txBody>
                    <a:bodyPr/>
                    <a:lstStyle/>
                    <a:p>
                      <a:pPr algn="l" fontAlgn="t">
                        <a:buNone/>
                      </a:pPr>
                      <a:r>
                        <a:rPr lang="en-GB" sz="1100">
                          <a:effectLst/>
                        </a:rPr>
                        <a:t>In successfully completing this unit, the learner will have</a:t>
                      </a:r>
                    </a:p>
                  </a:txBody>
                  <a:tcPr marL="53637" marR="53637" marT="26819" marB="26819">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Evidence needed</a:t>
                      </a:r>
                    </a:p>
                  </a:txBody>
                  <a:tcPr marL="53637" marR="53637" marT="26819" marB="26819">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556020318"/>
                  </a:ext>
                </a:extLst>
              </a:tr>
              <a:tr h="592523">
                <a:tc>
                  <a:txBody>
                    <a:bodyPr/>
                    <a:lstStyle/>
                    <a:p>
                      <a:pPr algn="l" fontAlgn="t">
                        <a:lnSpc>
                          <a:spcPts val="2400"/>
                        </a:lnSpc>
                        <a:buNone/>
                      </a:pPr>
                      <a:r>
                        <a:rPr lang="en-GB" sz="1100" b="1">
                          <a:effectLst/>
                        </a:rPr>
                        <a:t>shown knowledge of</a:t>
                      </a:r>
                    </a:p>
                    <a:p>
                      <a:pPr algn="l" fontAlgn="t">
                        <a:lnSpc>
                          <a:spcPts val="1800"/>
                        </a:lnSpc>
                        <a:buNone/>
                      </a:pPr>
                      <a:r>
                        <a:rPr lang="en-GB" sz="1100">
                          <a:effectLst/>
                        </a:rPr>
                        <a:t>1. the different pH levels</a:t>
                      </a:r>
                    </a:p>
                  </a:txBody>
                  <a:tcPr marL="53637" marR="53637" marT="26819" marB="2681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Student completed work</a:t>
                      </a:r>
                    </a:p>
                  </a:txBody>
                  <a:tcPr marL="53637" marR="53637" marT="26819" marB="2681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029783001"/>
                  </a:ext>
                </a:extLst>
              </a:tr>
              <a:tr h="592523">
                <a:tc>
                  <a:txBody>
                    <a:bodyPr/>
                    <a:lstStyle/>
                    <a:p>
                      <a:pPr algn="l" fontAlgn="t">
                        <a:lnSpc>
                          <a:spcPts val="2400"/>
                        </a:lnSpc>
                        <a:buNone/>
                      </a:pPr>
                      <a:r>
                        <a:rPr lang="en-GB" sz="1100" b="1">
                          <a:effectLst/>
                        </a:rPr>
                        <a:t>demonstrated the ability to</a:t>
                      </a:r>
                    </a:p>
                    <a:p>
                      <a:pPr algn="l" fontAlgn="t">
                        <a:lnSpc>
                          <a:spcPts val="1800"/>
                        </a:lnSpc>
                        <a:buNone/>
                      </a:pPr>
                      <a:r>
                        <a:rPr lang="en-GB" sz="1100">
                          <a:effectLst/>
                        </a:rPr>
                        <a:t>2. collect at least two suitable soil samples</a:t>
                      </a:r>
                    </a:p>
                  </a:txBody>
                  <a:tcPr marL="53637" marR="53637" marT="26819" marB="2681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3637" marR="53637" marT="26819" marB="2681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484289778"/>
                  </a:ext>
                </a:extLst>
              </a:tr>
              <a:tr h="331598">
                <a:tc>
                  <a:txBody>
                    <a:bodyPr/>
                    <a:lstStyle/>
                    <a:p>
                      <a:pPr algn="l" fontAlgn="t">
                        <a:lnSpc>
                          <a:spcPts val="1800"/>
                        </a:lnSpc>
                        <a:buNone/>
                      </a:pPr>
                      <a:r>
                        <a:rPr lang="en-GB" sz="1100">
                          <a:effectLst/>
                        </a:rPr>
                        <a:t>3. use the correct amount of soil sample for a pH test</a:t>
                      </a:r>
                    </a:p>
                  </a:txBody>
                  <a:tcPr marL="53637" marR="53637" marT="26819" marB="2681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3637" marR="53637" marT="26819" marB="2681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355971050"/>
                  </a:ext>
                </a:extLst>
              </a:tr>
              <a:tr h="602292">
                <a:tc>
                  <a:txBody>
                    <a:bodyPr/>
                    <a:lstStyle/>
                    <a:p>
                      <a:pPr algn="l" fontAlgn="t">
                        <a:lnSpc>
                          <a:spcPts val="1800"/>
                        </a:lnSpc>
                        <a:buNone/>
                      </a:pPr>
                      <a:r>
                        <a:rPr lang="en-GB" sz="1100">
                          <a:effectLst/>
                        </a:rPr>
                        <a:t>4. introduce indicator liquid to the soil sample in the correct amount, along with any other required ingredients, eg distilled water, barium sulphate</a:t>
                      </a:r>
                    </a:p>
                  </a:txBody>
                  <a:tcPr marL="53637" marR="53637" marT="26819" marB="2681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3637" marR="53637" marT="26819" marB="2681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987133742"/>
                  </a:ext>
                </a:extLst>
              </a:tr>
              <a:tr h="331598">
                <a:tc>
                  <a:txBody>
                    <a:bodyPr/>
                    <a:lstStyle/>
                    <a:p>
                      <a:pPr algn="l" fontAlgn="t">
                        <a:lnSpc>
                          <a:spcPts val="1800"/>
                        </a:lnSpc>
                        <a:buNone/>
                      </a:pPr>
                      <a:r>
                        <a:rPr lang="en-GB" sz="1100">
                          <a:effectLst/>
                        </a:rPr>
                        <a:t>5. allow the sample to settle for the right amount of time</a:t>
                      </a:r>
                    </a:p>
                  </a:txBody>
                  <a:tcPr marL="53637" marR="53637" marT="26819" marB="2681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3637" marR="53637" marT="26819" marB="2681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487218147"/>
                  </a:ext>
                </a:extLst>
              </a:tr>
              <a:tr h="331598">
                <a:tc>
                  <a:txBody>
                    <a:bodyPr/>
                    <a:lstStyle/>
                    <a:p>
                      <a:pPr algn="l" fontAlgn="t">
                        <a:lnSpc>
                          <a:spcPts val="1800"/>
                        </a:lnSpc>
                        <a:buNone/>
                      </a:pPr>
                      <a:r>
                        <a:rPr lang="en-GB" sz="1100">
                          <a:effectLst/>
                        </a:rPr>
                        <a:t>6. compare the colour of the sample, with the standard indicator chart</a:t>
                      </a:r>
                    </a:p>
                  </a:txBody>
                  <a:tcPr marL="53637" marR="53637" marT="26819" marB="2681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3637" marR="53637" marT="26819" marB="2681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492809295"/>
                  </a:ext>
                </a:extLst>
              </a:tr>
              <a:tr h="331598">
                <a:tc>
                  <a:txBody>
                    <a:bodyPr/>
                    <a:lstStyle/>
                    <a:p>
                      <a:pPr algn="l" fontAlgn="t">
                        <a:lnSpc>
                          <a:spcPts val="1800"/>
                        </a:lnSpc>
                        <a:buNone/>
                      </a:pPr>
                      <a:r>
                        <a:rPr lang="en-GB" sz="1100">
                          <a:effectLst/>
                        </a:rPr>
                        <a:t>7. dispose of the sample according to the appropriate procedures</a:t>
                      </a:r>
                    </a:p>
                  </a:txBody>
                  <a:tcPr marL="53637" marR="53637" marT="26819" marB="2681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3637" marR="53637" marT="26819" marB="2681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121135087"/>
                  </a:ext>
                </a:extLst>
              </a:tr>
              <a:tr h="515611">
                <a:tc>
                  <a:txBody>
                    <a:bodyPr/>
                    <a:lstStyle/>
                    <a:p>
                      <a:pPr algn="l" fontAlgn="t">
                        <a:lnSpc>
                          <a:spcPts val="1800"/>
                        </a:lnSpc>
                        <a:buNone/>
                      </a:pPr>
                      <a:r>
                        <a:rPr lang="en-GB" sz="1100">
                          <a:effectLst/>
                        </a:rPr>
                        <a:t>8. wash the equipment out with distilled water, dry it in an appropriate manner and return it to storage</a:t>
                      </a:r>
                    </a:p>
                  </a:txBody>
                  <a:tcPr marL="53637" marR="53637" marT="26819" marB="2681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3637" marR="53637" marT="26819" marB="2681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739512857"/>
                  </a:ext>
                </a:extLst>
              </a:tr>
              <a:tr h="284875">
                <a:tc>
                  <a:txBody>
                    <a:bodyPr/>
                    <a:lstStyle/>
                    <a:p>
                      <a:pPr algn="l" fontAlgn="t">
                        <a:lnSpc>
                          <a:spcPts val="1800"/>
                        </a:lnSpc>
                        <a:buNone/>
                      </a:pPr>
                      <a:r>
                        <a:rPr lang="en-GB" sz="1100">
                          <a:effectLst/>
                        </a:rPr>
                        <a:t>9. record the result of the soil pH tests</a:t>
                      </a:r>
                    </a:p>
                  </a:txBody>
                  <a:tcPr marL="53637" marR="53637" marT="26819" marB="2681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Student completed work</a:t>
                      </a:r>
                    </a:p>
                  </a:txBody>
                  <a:tcPr marL="53637" marR="53637" marT="26819" marB="2681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512926023"/>
                  </a:ext>
                </a:extLst>
              </a:tr>
              <a:tr h="660235">
                <a:tc>
                  <a:txBody>
                    <a:bodyPr/>
                    <a:lstStyle/>
                    <a:p>
                      <a:pPr algn="l" fontAlgn="t">
                        <a:lnSpc>
                          <a:spcPts val="2400"/>
                        </a:lnSpc>
                        <a:buNone/>
                      </a:pPr>
                      <a:r>
                        <a:rPr lang="en-GB" sz="1100" b="1">
                          <a:effectLst/>
                        </a:rPr>
                        <a:t>shown knowledge of</a:t>
                      </a:r>
                    </a:p>
                    <a:p>
                      <a:pPr algn="l" fontAlgn="t">
                        <a:lnSpc>
                          <a:spcPts val="1800"/>
                        </a:lnSpc>
                        <a:buNone/>
                      </a:pPr>
                      <a:r>
                        <a:rPr lang="en-GB" sz="1100">
                          <a:effectLst/>
                        </a:rPr>
                        <a:t>10. the reason why it is important to determine the pH of soil.</a:t>
                      </a:r>
                    </a:p>
                  </a:txBody>
                  <a:tcPr marL="53637" marR="53637" marT="26819" marB="2681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dirty="0">
                          <a:effectLst/>
                        </a:rPr>
                        <a:t>Student completed work</a:t>
                      </a:r>
                    </a:p>
                  </a:txBody>
                  <a:tcPr marL="53637" marR="53637" marT="26819" marB="2681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390459051"/>
                  </a:ext>
                </a:extLst>
              </a:tr>
            </a:tbl>
          </a:graphicData>
        </a:graphic>
      </p:graphicFrame>
      <p:sp>
        <p:nvSpPr>
          <p:cNvPr id="5" name="Rectangle 1">
            <a:extLst>
              <a:ext uri="{FF2B5EF4-FFF2-40B4-BE49-F238E27FC236}">
                <a16:creationId xmlns:a16="http://schemas.microsoft.com/office/drawing/2014/main" id="{E5CAE514-6E5B-77C5-965B-91B26EC00CA2}"/>
              </a:ext>
            </a:extLst>
          </p:cNvPr>
          <p:cNvSpPr>
            <a:spLocks noChangeArrowheads="1"/>
          </p:cNvSpPr>
          <p:nvPr/>
        </p:nvSpPr>
        <p:spPr bwMode="auto">
          <a:xfrm>
            <a:off x="454025" y="56684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Horticulture: Ph testing, using a </a:t>
            </a:r>
            <a:r>
              <a:rPr kumimoji="0" lang="en-US" altLang="en-US" sz="2400" b="1" i="0" u="none" strike="noStrike" cap="none" normalizeH="0" baseline="0" dirty="0" err="1">
                <a:ln>
                  <a:noFill/>
                </a:ln>
                <a:solidFill>
                  <a:srgbClr val="371376"/>
                </a:solidFill>
                <a:effectLst/>
                <a:latin typeface="Open Sans" panose="020B0606030504020204" pitchFamily="34" charset="0"/>
                <a:cs typeface="Open Sans" panose="020B0606030504020204" pitchFamily="34" charset="0"/>
              </a:rPr>
              <a:t>colour</a:t>
            </a: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 indicator test kit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Level One</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59848694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C3FB0945-69D4-4B53-8E90-F526AF4F1044}"/>
              </a:ext>
            </a:extLst>
          </p:cNvPr>
          <p:cNvGraphicFramePr>
            <a:graphicFrameLocks noGrp="1"/>
          </p:cNvGraphicFramePr>
          <p:nvPr>
            <p:extLst>
              <p:ext uri="{D42A27DB-BD31-4B8C-83A1-F6EECF244321}">
                <p14:modId xmlns:p14="http://schemas.microsoft.com/office/powerpoint/2010/main" val="1214887027"/>
              </p:ext>
            </p:extLst>
          </p:nvPr>
        </p:nvGraphicFramePr>
        <p:xfrm>
          <a:off x="643467" y="1968197"/>
          <a:ext cx="10905066" cy="4796140"/>
        </p:xfrm>
        <a:graphic>
          <a:graphicData uri="http://schemas.openxmlformats.org/drawingml/2006/table">
            <a:tbl>
              <a:tblPr/>
              <a:tblGrid>
                <a:gridCol w="5452533">
                  <a:extLst>
                    <a:ext uri="{9D8B030D-6E8A-4147-A177-3AD203B41FA5}">
                      <a16:colId xmlns:a16="http://schemas.microsoft.com/office/drawing/2014/main" val="883047418"/>
                    </a:ext>
                  </a:extLst>
                </a:gridCol>
                <a:gridCol w="5452533">
                  <a:extLst>
                    <a:ext uri="{9D8B030D-6E8A-4147-A177-3AD203B41FA5}">
                      <a16:colId xmlns:a16="http://schemas.microsoft.com/office/drawing/2014/main" val="3552632677"/>
                    </a:ext>
                  </a:extLst>
                </a:gridCol>
              </a:tblGrid>
              <a:tr h="318946">
                <a:tc>
                  <a:txBody>
                    <a:bodyPr/>
                    <a:lstStyle/>
                    <a:p>
                      <a:pPr algn="l" fontAlgn="t">
                        <a:buNone/>
                      </a:pPr>
                      <a:r>
                        <a:rPr lang="en-GB" sz="900">
                          <a:effectLst/>
                        </a:rPr>
                        <a:t>In successfully completing this unit, the learner will have</a:t>
                      </a:r>
                    </a:p>
                  </a:txBody>
                  <a:tcPr marL="45564" marR="45564" marT="22782" marB="22782">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Evidence needed</a:t>
                      </a:r>
                    </a:p>
                  </a:txBody>
                  <a:tcPr marL="45564" marR="45564" marT="22782" marB="22782">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78156638"/>
                  </a:ext>
                </a:extLst>
              </a:tr>
              <a:tr h="430957">
                <a:tc>
                  <a:txBody>
                    <a:bodyPr/>
                    <a:lstStyle/>
                    <a:p>
                      <a:pPr algn="l" fontAlgn="t">
                        <a:lnSpc>
                          <a:spcPts val="2400"/>
                        </a:lnSpc>
                        <a:buNone/>
                      </a:pPr>
                      <a:r>
                        <a:rPr lang="en-GB" sz="900" b="1">
                          <a:effectLst/>
                        </a:rPr>
                        <a:t>demonstrated the ability to</a:t>
                      </a:r>
                    </a:p>
                    <a:p>
                      <a:pPr algn="l" fontAlgn="t">
                        <a:lnSpc>
                          <a:spcPts val="1800"/>
                        </a:lnSpc>
                        <a:buNone/>
                      </a:pPr>
                      <a:r>
                        <a:rPr lang="en-GB" sz="900">
                          <a:effectLst/>
                        </a:rPr>
                        <a:t>1. prepare a section of land and soil for planting up to five seeds or plants</a:t>
                      </a:r>
                    </a:p>
                  </a:txBody>
                  <a:tcPr marL="45564" marR="45564" marT="22782" marB="2278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a:t>
                      </a:r>
                    </a:p>
                  </a:txBody>
                  <a:tcPr marL="45564" marR="45564" marT="22782" marB="2278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631097433"/>
                  </a:ext>
                </a:extLst>
              </a:tr>
              <a:tr h="392987">
                <a:tc>
                  <a:txBody>
                    <a:bodyPr/>
                    <a:lstStyle/>
                    <a:p>
                      <a:pPr algn="l" fontAlgn="t">
                        <a:lnSpc>
                          <a:spcPts val="1800"/>
                        </a:lnSpc>
                        <a:buNone/>
                      </a:pPr>
                      <a:r>
                        <a:rPr lang="en-GB" sz="900">
                          <a:effectLst/>
                        </a:rPr>
                        <a:t>2. use at least two gardening tools and discuss the key health and safety considerations when using them</a:t>
                      </a:r>
                    </a:p>
                  </a:txBody>
                  <a:tcPr marL="45564" marR="45564" marT="22782" marB="2278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a:t>
                      </a:r>
                    </a:p>
                  </a:txBody>
                  <a:tcPr marL="45564" marR="45564" marT="22782" marB="2278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201338704"/>
                  </a:ext>
                </a:extLst>
              </a:tr>
              <a:tr h="279078">
                <a:tc>
                  <a:txBody>
                    <a:bodyPr/>
                    <a:lstStyle/>
                    <a:p>
                      <a:pPr algn="l" fontAlgn="t">
                        <a:lnSpc>
                          <a:spcPts val="1800"/>
                        </a:lnSpc>
                        <a:buNone/>
                      </a:pPr>
                      <a:r>
                        <a:rPr lang="en-GB" sz="900">
                          <a:effectLst/>
                        </a:rPr>
                        <a:t>3. germinate a minimum of two plants from seeds or cuttings</a:t>
                      </a:r>
                    </a:p>
                  </a:txBody>
                  <a:tcPr marL="45564" marR="45564" marT="22782" marB="2278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a:t>
                      </a:r>
                    </a:p>
                  </a:txBody>
                  <a:tcPr marL="45564" marR="45564" marT="22782" marB="2278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705633256"/>
                  </a:ext>
                </a:extLst>
              </a:tr>
              <a:tr h="318946">
                <a:tc>
                  <a:txBody>
                    <a:bodyPr/>
                    <a:lstStyle/>
                    <a:p>
                      <a:pPr algn="l" fontAlgn="t">
                        <a:lnSpc>
                          <a:spcPts val="1800"/>
                        </a:lnSpc>
                        <a:buNone/>
                      </a:pPr>
                      <a:r>
                        <a:rPr lang="en-GB" sz="900">
                          <a:effectLst/>
                        </a:rPr>
                        <a:t>4. the plant life cycle and how this corresponds to the seasons of the year</a:t>
                      </a:r>
                    </a:p>
                  </a:txBody>
                  <a:tcPr marL="45564" marR="45564" marT="22782" marB="2278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 and/or student completed work</a:t>
                      </a:r>
                    </a:p>
                  </a:txBody>
                  <a:tcPr marL="45564" marR="45564" marT="22782" marB="2278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00828776"/>
                  </a:ext>
                </a:extLst>
              </a:tr>
              <a:tr h="430957">
                <a:tc>
                  <a:txBody>
                    <a:bodyPr/>
                    <a:lstStyle/>
                    <a:p>
                      <a:pPr algn="l" fontAlgn="t">
                        <a:lnSpc>
                          <a:spcPts val="2400"/>
                        </a:lnSpc>
                        <a:buNone/>
                      </a:pPr>
                      <a:r>
                        <a:rPr lang="en-GB" sz="900" b="1">
                          <a:effectLst/>
                        </a:rPr>
                        <a:t>shown knowledge of</a:t>
                      </a:r>
                    </a:p>
                    <a:p>
                      <a:pPr algn="l" fontAlgn="t">
                        <a:lnSpc>
                          <a:spcPts val="1800"/>
                        </a:lnSpc>
                        <a:buNone/>
                      </a:pPr>
                      <a:r>
                        <a:rPr lang="en-GB" sz="900">
                          <a:effectLst/>
                        </a:rPr>
                        <a:t>5. the main importance of eating locally, seasonably and sustainably</a:t>
                      </a:r>
                    </a:p>
                  </a:txBody>
                  <a:tcPr marL="45564" marR="45564" marT="22782" marB="2278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 and/or student completed work</a:t>
                      </a:r>
                    </a:p>
                  </a:txBody>
                  <a:tcPr marL="45564" marR="45564" marT="22782" marB="2278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765577978"/>
                  </a:ext>
                </a:extLst>
              </a:tr>
              <a:tr h="506897">
                <a:tc>
                  <a:txBody>
                    <a:bodyPr/>
                    <a:lstStyle/>
                    <a:p>
                      <a:pPr algn="l" fontAlgn="t">
                        <a:lnSpc>
                          <a:spcPts val="1800"/>
                        </a:lnSpc>
                        <a:buNone/>
                      </a:pPr>
                      <a:r>
                        <a:rPr lang="en-GB" sz="900">
                          <a:effectLst/>
                        </a:rPr>
                        <a:t>6. how to create healthy compost through using food waste and how compost is used to maintain good soil health</a:t>
                      </a:r>
                    </a:p>
                  </a:txBody>
                  <a:tcPr marL="45564" marR="45564" marT="22782" marB="2278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 and/or student completed work</a:t>
                      </a:r>
                    </a:p>
                  </a:txBody>
                  <a:tcPr marL="45564" marR="45564" marT="22782" marB="2278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424557358"/>
                  </a:ext>
                </a:extLst>
              </a:tr>
              <a:tr h="506897">
                <a:tc>
                  <a:txBody>
                    <a:bodyPr/>
                    <a:lstStyle/>
                    <a:p>
                      <a:pPr algn="l" fontAlgn="t">
                        <a:lnSpc>
                          <a:spcPts val="1800"/>
                        </a:lnSpc>
                        <a:buNone/>
                      </a:pPr>
                      <a:r>
                        <a:rPr lang="en-GB" sz="900">
                          <a:effectLst/>
                        </a:rPr>
                        <a:t>7. at least two ways of looking after seedlings and two ways of effectively recognising and removing weeds, eg thinning, protection from animals</a:t>
                      </a:r>
                    </a:p>
                  </a:txBody>
                  <a:tcPr marL="45564" marR="45564" marT="22782" marB="2278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 and/or student completed work</a:t>
                      </a:r>
                    </a:p>
                  </a:txBody>
                  <a:tcPr marL="45564" marR="45564" marT="22782" marB="2278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854928428"/>
                  </a:ext>
                </a:extLst>
              </a:tr>
              <a:tr h="506897">
                <a:tc>
                  <a:txBody>
                    <a:bodyPr/>
                    <a:lstStyle/>
                    <a:p>
                      <a:pPr algn="l" fontAlgn="t">
                        <a:lnSpc>
                          <a:spcPts val="1800"/>
                        </a:lnSpc>
                        <a:buNone/>
                      </a:pPr>
                      <a:r>
                        <a:rPr lang="en-GB" sz="900">
                          <a:effectLst/>
                        </a:rPr>
                        <a:t>8. the key gardening tasks and the timings these should be completed by, including watering, weeding and pruning</a:t>
                      </a:r>
                    </a:p>
                  </a:txBody>
                  <a:tcPr marL="45564" marR="45564" marT="22782" marB="2278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 and/or student completed work</a:t>
                      </a:r>
                    </a:p>
                  </a:txBody>
                  <a:tcPr marL="45564" marR="45564" marT="22782" marB="2278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116188149"/>
                  </a:ext>
                </a:extLst>
              </a:tr>
              <a:tr h="658776">
                <a:tc>
                  <a:txBody>
                    <a:bodyPr/>
                    <a:lstStyle/>
                    <a:p>
                      <a:pPr algn="l" fontAlgn="t">
                        <a:lnSpc>
                          <a:spcPts val="2400"/>
                        </a:lnSpc>
                        <a:buNone/>
                      </a:pPr>
                      <a:r>
                        <a:rPr lang="en-GB" sz="900" b="1">
                          <a:effectLst/>
                        </a:rPr>
                        <a:t>experienced</a:t>
                      </a:r>
                    </a:p>
                    <a:p>
                      <a:pPr algn="l" fontAlgn="t">
                        <a:lnSpc>
                          <a:spcPts val="1800"/>
                        </a:lnSpc>
                        <a:buNone/>
                      </a:pPr>
                      <a:r>
                        <a:rPr lang="en-GB" sz="900">
                          <a:effectLst/>
                        </a:rPr>
                        <a:t>9. taking part in weekly visits to the gardens to attend to the plants and seeds, over a sustained period of six months.</a:t>
                      </a:r>
                    </a:p>
                  </a:txBody>
                  <a:tcPr marL="45564" marR="45564" marT="22782" marB="2278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dirty="0">
                          <a:effectLst/>
                        </a:rPr>
                        <a:t>Summary sheet</a:t>
                      </a:r>
                    </a:p>
                  </a:txBody>
                  <a:tcPr marL="45564" marR="45564" marT="22782" marB="2278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625308093"/>
                  </a:ext>
                </a:extLst>
              </a:tr>
            </a:tbl>
          </a:graphicData>
        </a:graphic>
      </p:graphicFrame>
      <p:sp>
        <p:nvSpPr>
          <p:cNvPr id="5" name="Rectangle 1">
            <a:extLst>
              <a:ext uri="{FF2B5EF4-FFF2-40B4-BE49-F238E27FC236}">
                <a16:creationId xmlns:a16="http://schemas.microsoft.com/office/drawing/2014/main" id="{9C0C524A-1D4E-57EA-C01C-57381A107BF2}"/>
              </a:ext>
            </a:extLst>
          </p:cNvPr>
          <p:cNvSpPr>
            <a:spLocks noChangeArrowheads="1"/>
          </p:cNvSpPr>
          <p:nvPr/>
        </p:nvSpPr>
        <p:spPr bwMode="auto">
          <a:xfrm>
            <a:off x="643467" y="407070"/>
            <a:ext cx="2863220" cy="8463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outdoor gardening</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Level One</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04417820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a:extLst>
              <a:ext uri="{FF2B5EF4-FFF2-40B4-BE49-F238E27FC236}">
                <a16:creationId xmlns:a16="http://schemas.microsoft.com/office/drawing/2014/main" id="{090BC2EB-F3F9-4D02-1DC4-AA2B05353B9D}"/>
              </a:ext>
            </a:extLst>
          </p:cNvPr>
          <p:cNvGraphicFramePr>
            <a:graphicFrameLocks noGrp="1"/>
          </p:cNvGraphicFramePr>
          <p:nvPr>
            <p:extLst>
              <p:ext uri="{D42A27DB-BD31-4B8C-83A1-F6EECF244321}">
                <p14:modId xmlns:p14="http://schemas.microsoft.com/office/powerpoint/2010/main" val="4003666292"/>
              </p:ext>
            </p:extLst>
          </p:nvPr>
        </p:nvGraphicFramePr>
        <p:xfrm>
          <a:off x="321733" y="1495285"/>
          <a:ext cx="11548534" cy="4702145"/>
        </p:xfrm>
        <a:graphic>
          <a:graphicData uri="http://schemas.openxmlformats.org/drawingml/2006/table">
            <a:tbl>
              <a:tblPr/>
              <a:tblGrid>
                <a:gridCol w="5774267">
                  <a:extLst>
                    <a:ext uri="{9D8B030D-6E8A-4147-A177-3AD203B41FA5}">
                      <a16:colId xmlns:a16="http://schemas.microsoft.com/office/drawing/2014/main" val="3516135175"/>
                    </a:ext>
                  </a:extLst>
                </a:gridCol>
                <a:gridCol w="5774267">
                  <a:extLst>
                    <a:ext uri="{9D8B030D-6E8A-4147-A177-3AD203B41FA5}">
                      <a16:colId xmlns:a16="http://schemas.microsoft.com/office/drawing/2014/main" val="283922805"/>
                    </a:ext>
                  </a:extLst>
                </a:gridCol>
              </a:tblGrid>
              <a:tr h="344660">
                <a:tc>
                  <a:txBody>
                    <a:bodyPr/>
                    <a:lstStyle/>
                    <a:p>
                      <a:pPr algn="l" fontAlgn="t">
                        <a:buNone/>
                      </a:pPr>
                      <a:r>
                        <a:rPr lang="en-GB" sz="1000">
                          <a:effectLst/>
                        </a:rPr>
                        <a:t>In successfully completing this unit, the learner will have</a:t>
                      </a:r>
                    </a:p>
                  </a:txBody>
                  <a:tcPr marL="49237" marR="49237" marT="24619" marB="24619">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Evidence needed</a:t>
                      </a:r>
                    </a:p>
                  </a:txBody>
                  <a:tcPr marL="49237" marR="49237" marT="24619" marB="24619">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519442065"/>
                  </a:ext>
                </a:extLst>
              </a:tr>
              <a:tr h="465702">
                <a:tc>
                  <a:txBody>
                    <a:bodyPr/>
                    <a:lstStyle/>
                    <a:p>
                      <a:pPr algn="l" fontAlgn="t">
                        <a:lnSpc>
                          <a:spcPts val="2400"/>
                        </a:lnSpc>
                        <a:buNone/>
                      </a:pPr>
                      <a:r>
                        <a:rPr lang="en-GB" sz="1000" b="1">
                          <a:effectLst/>
                        </a:rPr>
                        <a:t>shown knowledge of</a:t>
                      </a:r>
                    </a:p>
                    <a:p>
                      <a:pPr algn="l" fontAlgn="t">
                        <a:lnSpc>
                          <a:spcPts val="1800"/>
                        </a:lnSpc>
                        <a:buNone/>
                      </a:pPr>
                      <a:r>
                        <a:rPr lang="en-GB" sz="1000">
                          <a:effectLst/>
                        </a:rPr>
                        <a:t>1. three plants that will attract bees or butterflies in a domestic wildlife garden</a:t>
                      </a:r>
                    </a:p>
                  </a:txBody>
                  <a:tcPr marL="49237" marR="49237" marT="24619" marB="2461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Summary sheet and/or student completed work</a:t>
                      </a:r>
                    </a:p>
                  </a:txBody>
                  <a:tcPr marL="49237" marR="49237" marT="24619" marB="2461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250151434"/>
                  </a:ext>
                </a:extLst>
              </a:tr>
              <a:tr h="424671">
                <a:tc>
                  <a:txBody>
                    <a:bodyPr/>
                    <a:lstStyle/>
                    <a:p>
                      <a:pPr algn="l" fontAlgn="t">
                        <a:lnSpc>
                          <a:spcPts val="1800"/>
                        </a:lnSpc>
                        <a:buNone/>
                      </a:pPr>
                      <a:r>
                        <a:rPr lang="en-GB" sz="1000">
                          <a:effectLst/>
                        </a:rPr>
                        <a:t>2. at least three plants suitable for wet areas or ponds in a domestic wildlife garden</a:t>
                      </a:r>
                    </a:p>
                  </a:txBody>
                  <a:tcPr marL="49237" marR="49237" marT="24619" marB="2461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Summary sheet and/or student completed work</a:t>
                      </a:r>
                    </a:p>
                  </a:txBody>
                  <a:tcPr marL="49237" marR="49237" marT="24619" marB="2461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403288774"/>
                  </a:ext>
                </a:extLst>
              </a:tr>
              <a:tr h="424671">
                <a:tc>
                  <a:txBody>
                    <a:bodyPr/>
                    <a:lstStyle/>
                    <a:p>
                      <a:pPr algn="l" fontAlgn="t">
                        <a:lnSpc>
                          <a:spcPts val="1800"/>
                        </a:lnSpc>
                        <a:buNone/>
                      </a:pPr>
                      <a:r>
                        <a:rPr lang="en-GB" sz="1000">
                          <a:effectLst/>
                        </a:rPr>
                        <a:t>3. at least three features that could be incorporated into a domestic wildlife garden</a:t>
                      </a:r>
                    </a:p>
                  </a:txBody>
                  <a:tcPr marL="49237" marR="49237" marT="24619" marB="2461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Summary sheet and/or student completed work</a:t>
                      </a:r>
                    </a:p>
                  </a:txBody>
                  <a:tcPr marL="49237" marR="49237" marT="24619" marB="2461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025303449"/>
                  </a:ext>
                </a:extLst>
              </a:tr>
              <a:tr h="424671">
                <a:tc>
                  <a:txBody>
                    <a:bodyPr/>
                    <a:lstStyle/>
                    <a:p>
                      <a:pPr algn="l" fontAlgn="t">
                        <a:lnSpc>
                          <a:spcPts val="1800"/>
                        </a:lnSpc>
                        <a:buNone/>
                      </a:pPr>
                      <a:r>
                        <a:rPr lang="en-GB" sz="1000">
                          <a:effectLst/>
                        </a:rPr>
                        <a:t>4. at least three of the basic requirements of creatures found in a domestic wildlife garden</a:t>
                      </a:r>
                    </a:p>
                  </a:txBody>
                  <a:tcPr marL="49237" marR="49237" marT="24619" marB="2461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Summary sheet and/or student completed work</a:t>
                      </a:r>
                    </a:p>
                  </a:txBody>
                  <a:tcPr marL="49237" marR="49237" marT="24619" marB="2461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012922079"/>
                  </a:ext>
                </a:extLst>
              </a:tr>
              <a:tr h="344660">
                <a:tc>
                  <a:txBody>
                    <a:bodyPr/>
                    <a:lstStyle/>
                    <a:p>
                      <a:pPr algn="l" fontAlgn="t">
                        <a:lnSpc>
                          <a:spcPts val="1800"/>
                        </a:lnSpc>
                        <a:buNone/>
                      </a:pPr>
                      <a:r>
                        <a:rPr lang="en-GB" sz="1000">
                          <a:effectLst/>
                        </a:rPr>
                        <a:t>5. at least three benefits of gardening with wildlife in mind</a:t>
                      </a:r>
                    </a:p>
                  </a:txBody>
                  <a:tcPr marL="49237" marR="49237" marT="24619" marB="2461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Summary sheet and/or student completed work</a:t>
                      </a:r>
                    </a:p>
                  </a:txBody>
                  <a:tcPr marL="49237" marR="49237" marT="24619" marB="2461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258436826"/>
                  </a:ext>
                </a:extLst>
              </a:tr>
              <a:tr h="344660">
                <a:tc>
                  <a:txBody>
                    <a:bodyPr/>
                    <a:lstStyle/>
                    <a:p>
                      <a:pPr algn="l" fontAlgn="t">
                        <a:lnSpc>
                          <a:spcPts val="1800"/>
                        </a:lnSpc>
                        <a:buNone/>
                      </a:pPr>
                      <a:r>
                        <a:rPr lang="en-GB" sz="1000">
                          <a:effectLst/>
                        </a:rPr>
                        <a:t>6. at least three plant species which encourage pond wildlife</a:t>
                      </a:r>
                    </a:p>
                  </a:txBody>
                  <a:tcPr marL="49237" marR="49237" marT="24619" marB="2461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Summary sheet and/or student completed work</a:t>
                      </a:r>
                    </a:p>
                  </a:txBody>
                  <a:tcPr marL="49237" marR="49237" marT="24619" marB="2461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215618154"/>
                  </a:ext>
                </a:extLst>
              </a:tr>
              <a:tr h="344660">
                <a:tc>
                  <a:txBody>
                    <a:bodyPr/>
                    <a:lstStyle/>
                    <a:p>
                      <a:pPr algn="l" fontAlgn="t">
                        <a:lnSpc>
                          <a:spcPts val="1800"/>
                        </a:lnSpc>
                        <a:buNone/>
                      </a:pPr>
                      <a:r>
                        <a:rPr lang="en-GB" sz="1000">
                          <a:effectLst/>
                        </a:rPr>
                        <a:t>7. at least three plant species which should not be planted in ponds</a:t>
                      </a:r>
                    </a:p>
                  </a:txBody>
                  <a:tcPr marL="49237" marR="49237" marT="24619" marB="2461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Summary sheet and/or student completed work</a:t>
                      </a:r>
                    </a:p>
                  </a:txBody>
                  <a:tcPr marL="49237" marR="49237" marT="24619" marB="2461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35069603"/>
                  </a:ext>
                </a:extLst>
              </a:tr>
              <a:tr h="465702">
                <a:tc>
                  <a:txBody>
                    <a:bodyPr/>
                    <a:lstStyle/>
                    <a:p>
                      <a:pPr algn="l" fontAlgn="t">
                        <a:lnSpc>
                          <a:spcPts val="2400"/>
                        </a:lnSpc>
                        <a:buNone/>
                      </a:pPr>
                      <a:r>
                        <a:rPr lang="en-GB" sz="1000" b="1">
                          <a:effectLst/>
                        </a:rPr>
                        <a:t>demonstrated the ability to</a:t>
                      </a:r>
                    </a:p>
                    <a:p>
                      <a:pPr algn="l" fontAlgn="t">
                        <a:lnSpc>
                          <a:spcPts val="1800"/>
                        </a:lnSpc>
                        <a:buNone/>
                      </a:pPr>
                      <a:r>
                        <a:rPr lang="en-GB" sz="1000">
                          <a:effectLst/>
                        </a:rPr>
                        <a:t>8. create a feature suitable for a wildlife garden</a:t>
                      </a:r>
                    </a:p>
                  </a:txBody>
                  <a:tcPr marL="49237" marR="49237" marT="24619" marB="2461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Summary sheet</a:t>
                      </a:r>
                    </a:p>
                  </a:txBody>
                  <a:tcPr marL="49237" marR="49237" marT="24619" marB="2461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455570905"/>
                  </a:ext>
                </a:extLst>
              </a:tr>
              <a:tr h="301578">
                <a:tc>
                  <a:txBody>
                    <a:bodyPr/>
                    <a:lstStyle/>
                    <a:p>
                      <a:pPr algn="l" fontAlgn="t">
                        <a:lnSpc>
                          <a:spcPts val="1800"/>
                        </a:lnSpc>
                        <a:buNone/>
                      </a:pPr>
                      <a:r>
                        <a:rPr lang="en-GB" sz="1000">
                          <a:effectLst/>
                        </a:rPr>
                        <a:t>9. design a wildlife garden to meet a brief</a:t>
                      </a:r>
                    </a:p>
                  </a:txBody>
                  <a:tcPr marL="49237" marR="49237" marT="24619" marB="2461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Student completed work</a:t>
                      </a:r>
                    </a:p>
                  </a:txBody>
                  <a:tcPr marL="49237" marR="49237" marT="24619" marB="2461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486775096"/>
                  </a:ext>
                </a:extLst>
              </a:tr>
              <a:tr h="465702">
                <a:tc>
                  <a:txBody>
                    <a:bodyPr/>
                    <a:lstStyle/>
                    <a:p>
                      <a:pPr algn="l" fontAlgn="t">
                        <a:lnSpc>
                          <a:spcPts val="2400"/>
                        </a:lnSpc>
                        <a:buNone/>
                      </a:pPr>
                      <a:r>
                        <a:rPr lang="en-GB" sz="1000" b="1">
                          <a:effectLst/>
                        </a:rPr>
                        <a:t>experienced</a:t>
                      </a:r>
                    </a:p>
                    <a:p>
                      <a:pPr algn="l" fontAlgn="t">
                        <a:lnSpc>
                          <a:spcPts val="1800"/>
                        </a:lnSpc>
                        <a:buNone/>
                      </a:pPr>
                      <a:r>
                        <a:rPr lang="en-GB" sz="1000">
                          <a:effectLst/>
                        </a:rPr>
                        <a:t>10. identifying an area and making it more wildlife friendly.</a:t>
                      </a:r>
                    </a:p>
                  </a:txBody>
                  <a:tcPr marL="49237" marR="49237" marT="24619" marB="2461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dirty="0">
                          <a:effectLst/>
                        </a:rPr>
                        <a:t>Summary sheet</a:t>
                      </a:r>
                    </a:p>
                  </a:txBody>
                  <a:tcPr marL="49237" marR="49237" marT="24619" marB="2461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999200624"/>
                  </a:ext>
                </a:extLst>
              </a:tr>
            </a:tbl>
          </a:graphicData>
        </a:graphic>
      </p:graphicFrame>
      <p:sp>
        <p:nvSpPr>
          <p:cNvPr id="7" name="Rectangle 1">
            <a:extLst>
              <a:ext uri="{FF2B5EF4-FFF2-40B4-BE49-F238E27FC236}">
                <a16:creationId xmlns:a16="http://schemas.microsoft.com/office/drawing/2014/main" id="{86D5938C-B820-E457-86E1-3DEEE28AAA82}"/>
              </a:ext>
            </a:extLst>
          </p:cNvPr>
          <p:cNvSpPr>
            <a:spLocks noChangeArrowheads="1"/>
          </p:cNvSpPr>
          <p:nvPr/>
        </p:nvSpPr>
        <p:spPr bwMode="auto">
          <a:xfrm>
            <a:off x="581554" y="66057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Wildlife gardening</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Level One</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76615619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11B11C3D-4C8F-9471-A131-887F05C707F7}"/>
              </a:ext>
            </a:extLst>
          </p:cNvPr>
          <p:cNvGraphicFramePr>
            <a:graphicFrameLocks noGrp="1"/>
          </p:cNvGraphicFramePr>
          <p:nvPr>
            <p:extLst>
              <p:ext uri="{D42A27DB-BD31-4B8C-83A1-F6EECF244321}">
                <p14:modId xmlns:p14="http://schemas.microsoft.com/office/powerpoint/2010/main" val="2258318680"/>
              </p:ext>
            </p:extLst>
          </p:nvPr>
        </p:nvGraphicFramePr>
        <p:xfrm>
          <a:off x="507999" y="1117065"/>
          <a:ext cx="11108268" cy="5346143"/>
        </p:xfrm>
        <a:graphic>
          <a:graphicData uri="http://schemas.openxmlformats.org/drawingml/2006/table">
            <a:tbl>
              <a:tblPr/>
              <a:tblGrid>
                <a:gridCol w="5554134">
                  <a:extLst>
                    <a:ext uri="{9D8B030D-6E8A-4147-A177-3AD203B41FA5}">
                      <a16:colId xmlns:a16="http://schemas.microsoft.com/office/drawing/2014/main" val="3852329494"/>
                    </a:ext>
                  </a:extLst>
                </a:gridCol>
                <a:gridCol w="5554134">
                  <a:extLst>
                    <a:ext uri="{9D8B030D-6E8A-4147-A177-3AD203B41FA5}">
                      <a16:colId xmlns:a16="http://schemas.microsoft.com/office/drawing/2014/main" val="3973801704"/>
                    </a:ext>
                  </a:extLst>
                </a:gridCol>
              </a:tblGrid>
              <a:tr h="254890">
                <a:tc>
                  <a:txBody>
                    <a:bodyPr/>
                    <a:lstStyle/>
                    <a:p>
                      <a:pPr algn="l" fontAlgn="t">
                        <a:buNone/>
                      </a:pPr>
                      <a:r>
                        <a:rPr lang="en-GB" sz="700">
                          <a:effectLst/>
                        </a:rPr>
                        <a:t>In successfully completing this unit, the learner will have</a:t>
                      </a:r>
                    </a:p>
                  </a:txBody>
                  <a:tcPr marL="36413" marR="36413" marT="18206" marB="18206">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700">
                          <a:effectLst/>
                        </a:rPr>
                        <a:t>Evidence needed</a:t>
                      </a:r>
                    </a:p>
                  </a:txBody>
                  <a:tcPr marL="36413" marR="36413" marT="18206" marB="18206">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973849015"/>
                  </a:ext>
                </a:extLst>
              </a:tr>
              <a:tr h="344405">
                <a:tc>
                  <a:txBody>
                    <a:bodyPr/>
                    <a:lstStyle/>
                    <a:p>
                      <a:pPr algn="l" fontAlgn="t">
                        <a:lnSpc>
                          <a:spcPts val="2400"/>
                        </a:lnSpc>
                        <a:buNone/>
                      </a:pPr>
                      <a:r>
                        <a:rPr lang="en-GB" sz="700" b="1">
                          <a:effectLst/>
                        </a:rPr>
                        <a:t>demonstrated the ability to</a:t>
                      </a:r>
                    </a:p>
                    <a:p>
                      <a:pPr algn="l" fontAlgn="t">
                        <a:lnSpc>
                          <a:spcPts val="1800"/>
                        </a:lnSpc>
                        <a:buNone/>
                      </a:pPr>
                      <a:r>
                        <a:rPr lang="en-GB" sz="700">
                          <a:effectLst/>
                        </a:rPr>
                        <a:t>1. prepare a section of land and soil for planting given seeds and plants</a:t>
                      </a:r>
                    </a:p>
                  </a:txBody>
                  <a:tcPr marL="36413" marR="36413" marT="18206" marB="182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700">
                          <a:effectLst/>
                        </a:rPr>
                        <a:t>Summary sheet</a:t>
                      </a:r>
                    </a:p>
                  </a:txBody>
                  <a:tcPr marL="36413" marR="36413" marT="18206" marB="182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981088101"/>
                  </a:ext>
                </a:extLst>
              </a:tr>
              <a:tr h="223029">
                <a:tc>
                  <a:txBody>
                    <a:bodyPr/>
                    <a:lstStyle/>
                    <a:p>
                      <a:pPr algn="l" fontAlgn="t">
                        <a:lnSpc>
                          <a:spcPts val="1800"/>
                        </a:lnSpc>
                        <a:buNone/>
                      </a:pPr>
                      <a:r>
                        <a:rPr lang="en-GB" sz="700">
                          <a:effectLst/>
                        </a:rPr>
                        <a:t>2. use at least two gardening tools correctly and safely</a:t>
                      </a:r>
                    </a:p>
                  </a:txBody>
                  <a:tcPr marL="36413" marR="36413" marT="18206" marB="182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700">
                          <a:effectLst/>
                        </a:rPr>
                        <a:t>Summary sheet</a:t>
                      </a:r>
                    </a:p>
                  </a:txBody>
                  <a:tcPr marL="36413" marR="36413" marT="18206" marB="182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163322777"/>
                  </a:ext>
                </a:extLst>
              </a:tr>
              <a:tr h="223029">
                <a:tc>
                  <a:txBody>
                    <a:bodyPr/>
                    <a:lstStyle/>
                    <a:p>
                      <a:pPr algn="l" fontAlgn="t">
                        <a:lnSpc>
                          <a:spcPts val="1800"/>
                        </a:lnSpc>
                        <a:buNone/>
                      </a:pPr>
                      <a:r>
                        <a:rPr lang="en-GB" sz="700">
                          <a:effectLst/>
                        </a:rPr>
                        <a:t>3. germinate a minimum of two plants from seeds and cuttings</a:t>
                      </a:r>
                    </a:p>
                  </a:txBody>
                  <a:tcPr marL="36413" marR="36413" marT="18206" marB="182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700">
                          <a:effectLst/>
                        </a:rPr>
                        <a:t>Summary sheet</a:t>
                      </a:r>
                    </a:p>
                  </a:txBody>
                  <a:tcPr marL="36413" marR="36413" marT="18206" marB="182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179629130"/>
                  </a:ext>
                </a:extLst>
              </a:tr>
              <a:tr h="344405">
                <a:tc>
                  <a:txBody>
                    <a:bodyPr/>
                    <a:lstStyle/>
                    <a:p>
                      <a:pPr algn="l" fontAlgn="t">
                        <a:lnSpc>
                          <a:spcPts val="2400"/>
                        </a:lnSpc>
                        <a:buNone/>
                      </a:pPr>
                      <a:r>
                        <a:rPr lang="en-GB" sz="700" b="1">
                          <a:effectLst/>
                        </a:rPr>
                        <a:t>shown knowledge of</a:t>
                      </a:r>
                    </a:p>
                    <a:p>
                      <a:pPr algn="l" fontAlgn="t">
                        <a:lnSpc>
                          <a:spcPts val="1800"/>
                        </a:lnSpc>
                        <a:buNone/>
                      </a:pPr>
                      <a:r>
                        <a:rPr lang="en-GB" sz="700">
                          <a:effectLst/>
                        </a:rPr>
                        <a:t>4. the plant life cycle and how it corresponds to the seasons of the year</a:t>
                      </a:r>
                    </a:p>
                  </a:txBody>
                  <a:tcPr marL="36413" marR="36413" marT="18206" marB="182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700" dirty="0">
                          <a:effectLst/>
                        </a:rPr>
                        <a:t>Summary sheet and/or student completed work</a:t>
                      </a:r>
                    </a:p>
                  </a:txBody>
                  <a:tcPr marL="36413" marR="36413" marT="18206" marB="182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802072169"/>
                  </a:ext>
                </a:extLst>
              </a:tr>
              <a:tr h="223029">
                <a:tc>
                  <a:txBody>
                    <a:bodyPr/>
                    <a:lstStyle/>
                    <a:p>
                      <a:pPr algn="l" fontAlgn="t">
                        <a:lnSpc>
                          <a:spcPts val="1800"/>
                        </a:lnSpc>
                        <a:buNone/>
                      </a:pPr>
                      <a:r>
                        <a:rPr lang="en-GB" sz="700">
                          <a:effectLst/>
                        </a:rPr>
                        <a:t>5. the importance of eating locally, seasonally and sustainably</a:t>
                      </a:r>
                    </a:p>
                  </a:txBody>
                  <a:tcPr marL="36413" marR="36413" marT="18206" marB="182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700">
                          <a:effectLst/>
                        </a:rPr>
                        <a:t>Summary sheet</a:t>
                      </a:r>
                    </a:p>
                  </a:txBody>
                  <a:tcPr marL="36413" marR="36413" marT="18206" marB="182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413311212"/>
                  </a:ext>
                </a:extLst>
              </a:tr>
              <a:tr h="486452">
                <a:tc>
                  <a:txBody>
                    <a:bodyPr/>
                    <a:lstStyle/>
                    <a:p>
                      <a:pPr algn="l" fontAlgn="t">
                        <a:lnSpc>
                          <a:spcPts val="1800"/>
                        </a:lnSpc>
                        <a:buNone/>
                      </a:pPr>
                      <a:r>
                        <a:rPr lang="en-GB" sz="700">
                          <a:effectLst/>
                        </a:rPr>
                        <a:t>6. key garden maintenance tasks, including watering, weeding and pruning</a:t>
                      </a:r>
                    </a:p>
                  </a:txBody>
                  <a:tcPr marL="36413" marR="36413" marT="18206" marB="182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700">
                          <a:effectLst/>
                        </a:rPr>
                        <a:t>Summary sheet and/or student completed work</a:t>
                      </a:r>
                    </a:p>
                  </a:txBody>
                  <a:tcPr marL="36413" marR="36413" marT="18206" marB="182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910340219"/>
                  </a:ext>
                </a:extLst>
              </a:tr>
              <a:tr h="254890">
                <a:tc>
                  <a:txBody>
                    <a:bodyPr/>
                    <a:lstStyle/>
                    <a:p>
                      <a:pPr algn="l" fontAlgn="t">
                        <a:lnSpc>
                          <a:spcPts val="1800"/>
                        </a:lnSpc>
                        <a:buNone/>
                      </a:pPr>
                      <a:r>
                        <a:rPr lang="en-GB" sz="700">
                          <a:effectLst/>
                        </a:rPr>
                        <a:t>7. how to create healthy compost using food waste</a:t>
                      </a:r>
                    </a:p>
                  </a:txBody>
                  <a:tcPr marL="36413" marR="36413" marT="18206" marB="182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700">
                          <a:effectLst/>
                        </a:rPr>
                        <a:t>Summary sheet and/or student completed work</a:t>
                      </a:r>
                    </a:p>
                  </a:txBody>
                  <a:tcPr marL="36413" marR="36413" marT="18206" marB="182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84858093"/>
                  </a:ext>
                </a:extLst>
              </a:tr>
              <a:tr h="254890">
                <a:tc>
                  <a:txBody>
                    <a:bodyPr/>
                    <a:lstStyle/>
                    <a:p>
                      <a:pPr algn="l" fontAlgn="t">
                        <a:lnSpc>
                          <a:spcPts val="1800"/>
                        </a:lnSpc>
                        <a:buNone/>
                      </a:pPr>
                      <a:r>
                        <a:rPr lang="en-GB" sz="700">
                          <a:effectLst/>
                        </a:rPr>
                        <a:t>8. how compost is used to maintain good soil health in the school garden</a:t>
                      </a:r>
                    </a:p>
                  </a:txBody>
                  <a:tcPr marL="36413" marR="36413" marT="18206" marB="182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700">
                          <a:effectLst/>
                        </a:rPr>
                        <a:t>Summary sheet and/or student completed work</a:t>
                      </a:r>
                    </a:p>
                  </a:txBody>
                  <a:tcPr marL="36413" marR="36413" marT="18206" marB="182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83102580"/>
                  </a:ext>
                </a:extLst>
              </a:tr>
              <a:tr h="314061">
                <a:tc>
                  <a:txBody>
                    <a:bodyPr/>
                    <a:lstStyle/>
                    <a:p>
                      <a:pPr algn="l" fontAlgn="t">
                        <a:lnSpc>
                          <a:spcPts val="1800"/>
                        </a:lnSpc>
                        <a:buNone/>
                      </a:pPr>
                      <a:r>
                        <a:rPr lang="en-GB" sz="700">
                          <a:effectLst/>
                        </a:rPr>
                        <a:t>9. at least two common weeds and how to effectively and organically remove them</a:t>
                      </a:r>
                    </a:p>
                  </a:txBody>
                  <a:tcPr marL="36413" marR="36413" marT="18206" marB="182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700">
                          <a:effectLst/>
                        </a:rPr>
                        <a:t>Summary sheet</a:t>
                      </a:r>
                    </a:p>
                  </a:txBody>
                  <a:tcPr marL="36413" marR="36413" marT="18206" marB="182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035852667"/>
                  </a:ext>
                </a:extLst>
              </a:tr>
              <a:tr h="314061">
                <a:tc>
                  <a:txBody>
                    <a:bodyPr/>
                    <a:lstStyle/>
                    <a:p>
                      <a:pPr algn="l" fontAlgn="t">
                        <a:lnSpc>
                          <a:spcPts val="1800"/>
                        </a:lnSpc>
                        <a:buNone/>
                      </a:pPr>
                      <a:r>
                        <a:rPr lang="en-GB" sz="700">
                          <a:effectLst/>
                        </a:rPr>
                        <a:t>10. at least two ways of looking after seedlings, eg thinning, protection from animals and extremes of weather</a:t>
                      </a:r>
                    </a:p>
                  </a:txBody>
                  <a:tcPr marL="36413" marR="36413" marT="18206" marB="182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700">
                          <a:effectLst/>
                        </a:rPr>
                        <a:t>Summary sheet and/or student completed work</a:t>
                      </a:r>
                    </a:p>
                  </a:txBody>
                  <a:tcPr marL="36413" marR="36413" marT="18206" marB="182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265904848"/>
                  </a:ext>
                </a:extLst>
              </a:tr>
              <a:tr h="314061">
                <a:tc>
                  <a:txBody>
                    <a:bodyPr/>
                    <a:lstStyle/>
                    <a:p>
                      <a:pPr algn="l" fontAlgn="t">
                        <a:lnSpc>
                          <a:spcPts val="1800"/>
                        </a:lnSpc>
                        <a:buNone/>
                      </a:pPr>
                      <a:r>
                        <a:rPr lang="en-GB" sz="700">
                          <a:effectLst/>
                        </a:rPr>
                        <a:t>11. at least two insects found in a garden and their main benefits and disadvantages, eg pollination</a:t>
                      </a:r>
                    </a:p>
                  </a:txBody>
                  <a:tcPr marL="36413" marR="36413" marT="18206" marB="182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700">
                          <a:effectLst/>
                        </a:rPr>
                        <a:t>Summary sheet and/or student completed work</a:t>
                      </a:r>
                    </a:p>
                  </a:txBody>
                  <a:tcPr marL="36413" marR="36413" marT="18206" marB="182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75376183"/>
                  </a:ext>
                </a:extLst>
              </a:tr>
              <a:tr h="344405">
                <a:tc>
                  <a:txBody>
                    <a:bodyPr/>
                    <a:lstStyle/>
                    <a:p>
                      <a:pPr algn="l" fontAlgn="t">
                        <a:lnSpc>
                          <a:spcPts val="2400"/>
                        </a:lnSpc>
                        <a:buNone/>
                      </a:pPr>
                      <a:r>
                        <a:rPr lang="en-GB" sz="700" b="1">
                          <a:effectLst/>
                        </a:rPr>
                        <a:t>experienced</a:t>
                      </a:r>
                    </a:p>
                    <a:p>
                      <a:pPr algn="l" fontAlgn="t">
                        <a:lnSpc>
                          <a:spcPts val="1800"/>
                        </a:lnSpc>
                        <a:buNone/>
                      </a:pPr>
                      <a:r>
                        <a:rPr lang="en-GB" sz="700">
                          <a:effectLst/>
                        </a:rPr>
                        <a:t>12. harvesting edible produce from the school garden</a:t>
                      </a:r>
                    </a:p>
                  </a:txBody>
                  <a:tcPr marL="36413" marR="36413" marT="18206" marB="182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700">
                          <a:effectLst/>
                        </a:rPr>
                        <a:t>Summary sheet</a:t>
                      </a:r>
                    </a:p>
                  </a:txBody>
                  <a:tcPr marL="36413" marR="36413" marT="18206" marB="182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160818608"/>
                  </a:ext>
                </a:extLst>
              </a:tr>
              <a:tr h="314061">
                <a:tc>
                  <a:txBody>
                    <a:bodyPr/>
                    <a:lstStyle/>
                    <a:p>
                      <a:pPr algn="l" fontAlgn="t">
                        <a:lnSpc>
                          <a:spcPts val="1800"/>
                        </a:lnSpc>
                        <a:buNone/>
                      </a:pPr>
                      <a:r>
                        <a:rPr lang="en-GB" sz="700">
                          <a:effectLst/>
                        </a:rPr>
                        <a:t>13. visiting a local community growing project and finding out about the benefits it provides to local people</a:t>
                      </a:r>
                    </a:p>
                  </a:txBody>
                  <a:tcPr marL="36413" marR="36413" marT="18206" marB="182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700">
                          <a:effectLst/>
                        </a:rPr>
                        <a:t>Summary sheet</a:t>
                      </a:r>
                    </a:p>
                  </a:txBody>
                  <a:tcPr marL="36413" marR="36413" marT="18206" marB="182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415190053"/>
                  </a:ext>
                </a:extLst>
              </a:tr>
              <a:tr h="314061">
                <a:tc>
                  <a:txBody>
                    <a:bodyPr/>
                    <a:lstStyle/>
                    <a:p>
                      <a:pPr algn="l" fontAlgn="t">
                        <a:lnSpc>
                          <a:spcPts val="1800"/>
                        </a:lnSpc>
                        <a:buNone/>
                      </a:pPr>
                      <a:r>
                        <a:rPr lang="en-GB" sz="700">
                          <a:effectLst/>
                        </a:rPr>
                        <a:t>14. taking part in a weekly visit to the school garden over a six week period, weather permitting.</a:t>
                      </a:r>
                    </a:p>
                  </a:txBody>
                  <a:tcPr marL="36413" marR="36413" marT="18206" marB="182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700" dirty="0">
                          <a:effectLst/>
                        </a:rPr>
                        <a:t>Summary sheet</a:t>
                      </a:r>
                    </a:p>
                  </a:txBody>
                  <a:tcPr marL="36413" marR="36413" marT="18206" marB="182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829399735"/>
                  </a:ext>
                </a:extLst>
              </a:tr>
            </a:tbl>
          </a:graphicData>
        </a:graphic>
      </p:graphicFrame>
      <p:sp>
        <p:nvSpPr>
          <p:cNvPr id="5" name="Rectangle 1">
            <a:extLst>
              <a:ext uri="{FF2B5EF4-FFF2-40B4-BE49-F238E27FC236}">
                <a16:creationId xmlns:a16="http://schemas.microsoft.com/office/drawing/2014/main" id="{58B431D6-50F3-641B-D7D0-8455A05AC5D3}"/>
              </a:ext>
            </a:extLst>
          </p:cNvPr>
          <p:cNvSpPr>
            <a:spLocks noChangeArrowheads="1"/>
          </p:cNvSpPr>
          <p:nvPr/>
        </p:nvSpPr>
        <p:spPr bwMode="auto">
          <a:xfrm>
            <a:off x="507999" y="56412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School gardening project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Level One</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69013996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6513B140-3201-9005-5654-CF8212D5B69E}"/>
              </a:ext>
            </a:extLst>
          </p:cNvPr>
          <p:cNvGraphicFramePr>
            <a:graphicFrameLocks noGrp="1"/>
          </p:cNvGraphicFramePr>
          <p:nvPr>
            <p:extLst>
              <p:ext uri="{D42A27DB-BD31-4B8C-83A1-F6EECF244321}">
                <p14:modId xmlns:p14="http://schemas.microsoft.com/office/powerpoint/2010/main" val="3304096733"/>
              </p:ext>
            </p:extLst>
          </p:nvPr>
        </p:nvGraphicFramePr>
        <p:xfrm>
          <a:off x="439669" y="1610708"/>
          <a:ext cx="11312662" cy="4492363"/>
        </p:xfrm>
        <a:graphic>
          <a:graphicData uri="http://schemas.openxmlformats.org/drawingml/2006/table">
            <a:tbl>
              <a:tblPr/>
              <a:tblGrid>
                <a:gridCol w="5656331">
                  <a:extLst>
                    <a:ext uri="{9D8B030D-6E8A-4147-A177-3AD203B41FA5}">
                      <a16:colId xmlns:a16="http://schemas.microsoft.com/office/drawing/2014/main" val="4153203487"/>
                    </a:ext>
                  </a:extLst>
                </a:gridCol>
                <a:gridCol w="5656331">
                  <a:extLst>
                    <a:ext uri="{9D8B030D-6E8A-4147-A177-3AD203B41FA5}">
                      <a16:colId xmlns:a16="http://schemas.microsoft.com/office/drawing/2014/main" val="505984343"/>
                    </a:ext>
                  </a:extLst>
                </a:gridCol>
              </a:tblGrid>
              <a:tr h="379359">
                <a:tc>
                  <a:txBody>
                    <a:bodyPr/>
                    <a:lstStyle/>
                    <a:p>
                      <a:pPr algn="l" fontAlgn="t">
                        <a:buNone/>
                      </a:pPr>
                      <a:r>
                        <a:rPr lang="en-GB" sz="1100">
                          <a:effectLst/>
                        </a:rPr>
                        <a:t>In successfully completing this unit, the learner will have</a:t>
                      </a:r>
                    </a:p>
                  </a:txBody>
                  <a:tcPr marL="54194" marR="54194" marT="27097" marB="27097">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Evidence needed</a:t>
                      </a:r>
                    </a:p>
                  </a:txBody>
                  <a:tcPr marL="54194" marR="54194" marT="27097" marB="27097">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190178620"/>
                  </a:ext>
                </a:extLst>
              </a:tr>
              <a:tr h="648072">
                <a:tc>
                  <a:txBody>
                    <a:bodyPr/>
                    <a:lstStyle/>
                    <a:p>
                      <a:pPr algn="l" fontAlgn="t">
                        <a:lnSpc>
                          <a:spcPts val="2400"/>
                        </a:lnSpc>
                        <a:buNone/>
                      </a:pPr>
                      <a:r>
                        <a:rPr lang="en-GB" sz="1100" b="1" dirty="0">
                          <a:effectLst/>
                        </a:rPr>
                        <a:t>demonstrated the ability to</a:t>
                      </a:r>
                    </a:p>
                    <a:p>
                      <a:pPr algn="l" fontAlgn="t">
                        <a:lnSpc>
                          <a:spcPts val="1800"/>
                        </a:lnSpc>
                        <a:buNone/>
                      </a:pPr>
                      <a:r>
                        <a:rPr lang="en-GB" sz="1100" dirty="0">
                          <a:effectLst/>
                        </a:rPr>
                        <a:t>1. choose at least two flowering plants that work well together in a summer planter</a:t>
                      </a:r>
                    </a:p>
                  </a:txBody>
                  <a:tcPr marL="54194" marR="54194" marT="27097" marB="2709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4194" marR="54194" marT="27097" marB="2709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419858044"/>
                  </a:ext>
                </a:extLst>
              </a:tr>
              <a:tr h="331939">
                <a:tc>
                  <a:txBody>
                    <a:bodyPr/>
                    <a:lstStyle/>
                    <a:p>
                      <a:pPr algn="l" fontAlgn="t">
                        <a:lnSpc>
                          <a:spcPts val="1800"/>
                        </a:lnSpc>
                        <a:buNone/>
                      </a:pPr>
                      <a:r>
                        <a:rPr lang="en-GB" sz="1100">
                          <a:effectLst/>
                        </a:rPr>
                        <a:t>2. sow the seeds for their chosen flowers</a:t>
                      </a:r>
                    </a:p>
                  </a:txBody>
                  <a:tcPr marL="54194" marR="54194" marT="27097" marB="2709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4194" marR="54194" marT="27097" marB="2709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38806143"/>
                  </a:ext>
                </a:extLst>
              </a:tr>
              <a:tr h="216777">
                <a:tc>
                  <a:txBody>
                    <a:bodyPr/>
                    <a:lstStyle/>
                    <a:p>
                      <a:pPr algn="l" fontAlgn="t">
                        <a:lnSpc>
                          <a:spcPts val="1800"/>
                        </a:lnSpc>
                        <a:buNone/>
                      </a:pPr>
                      <a:r>
                        <a:rPr lang="en-GB" sz="1100">
                          <a:effectLst/>
                        </a:rPr>
                        <a:t>3. water the seeds when needed</a:t>
                      </a:r>
                    </a:p>
                  </a:txBody>
                  <a:tcPr marL="54194" marR="54194" marT="27097" marB="2709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4194" marR="54194" marT="27097" marB="2709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477093663"/>
                  </a:ext>
                </a:extLst>
              </a:tr>
              <a:tr h="331939">
                <a:tc>
                  <a:txBody>
                    <a:bodyPr/>
                    <a:lstStyle/>
                    <a:p>
                      <a:pPr algn="l" fontAlgn="t">
                        <a:lnSpc>
                          <a:spcPts val="1800"/>
                        </a:lnSpc>
                        <a:buNone/>
                      </a:pPr>
                      <a:r>
                        <a:rPr lang="en-GB" sz="1100">
                          <a:effectLst/>
                        </a:rPr>
                        <a:t>4. prick out the seedlings and place them in individual pots</a:t>
                      </a:r>
                    </a:p>
                  </a:txBody>
                  <a:tcPr marL="54194" marR="54194" marT="27097" marB="2709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4194" marR="54194" marT="27097" marB="2709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680412467"/>
                  </a:ext>
                </a:extLst>
              </a:tr>
              <a:tr h="602910">
                <a:tc>
                  <a:txBody>
                    <a:bodyPr/>
                    <a:lstStyle/>
                    <a:p>
                      <a:pPr algn="l" fontAlgn="t">
                        <a:lnSpc>
                          <a:spcPts val="1800"/>
                        </a:lnSpc>
                        <a:buNone/>
                      </a:pPr>
                      <a:r>
                        <a:rPr lang="en-GB" sz="1100">
                          <a:effectLst/>
                        </a:rPr>
                        <a:t>5. plant the flowers into their planter when they are large enough and the weather is suitable for them to be outside</a:t>
                      </a:r>
                    </a:p>
                  </a:txBody>
                  <a:tcPr marL="54194" marR="54194" marT="27097" marB="2709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4194" marR="54194" marT="27097" marB="2709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170096975"/>
                  </a:ext>
                </a:extLst>
              </a:tr>
              <a:tr h="331939">
                <a:tc>
                  <a:txBody>
                    <a:bodyPr/>
                    <a:lstStyle/>
                    <a:p>
                      <a:pPr algn="l" fontAlgn="t">
                        <a:lnSpc>
                          <a:spcPts val="1800"/>
                        </a:lnSpc>
                        <a:buNone/>
                      </a:pPr>
                      <a:r>
                        <a:rPr lang="en-GB" sz="1100">
                          <a:effectLst/>
                        </a:rPr>
                        <a:t>6. maintain their flowers by watering and deadheading them when needed</a:t>
                      </a:r>
                    </a:p>
                  </a:txBody>
                  <a:tcPr marL="54194" marR="54194" marT="27097" marB="2709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4194" marR="54194" marT="27097" marB="2709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375846051"/>
                  </a:ext>
                </a:extLst>
              </a:tr>
              <a:tr h="512586">
                <a:tc>
                  <a:txBody>
                    <a:bodyPr/>
                    <a:lstStyle/>
                    <a:p>
                      <a:pPr algn="l" fontAlgn="t">
                        <a:lnSpc>
                          <a:spcPts val="2400"/>
                        </a:lnSpc>
                        <a:buNone/>
                      </a:pPr>
                      <a:r>
                        <a:rPr lang="en-GB" sz="1100" b="1">
                          <a:effectLst/>
                        </a:rPr>
                        <a:t>shown knowledge of</a:t>
                      </a:r>
                    </a:p>
                    <a:p>
                      <a:pPr algn="l" fontAlgn="t">
                        <a:lnSpc>
                          <a:spcPts val="1800"/>
                        </a:lnSpc>
                        <a:buNone/>
                      </a:pPr>
                      <a:r>
                        <a:rPr lang="en-GB" sz="1100">
                          <a:effectLst/>
                        </a:rPr>
                        <a:t>7. the key requirements that seeds need in order to germinate</a:t>
                      </a:r>
                    </a:p>
                  </a:txBody>
                  <a:tcPr marL="54194" marR="54194" marT="27097" marB="2709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4194" marR="54194" marT="27097" marB="2709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766278591"/>
                  </a:ext>
                </a:extLst>
              </a:tr>
              <a:tr h="331939">
                <a:tc>
                  <a:txBody>
                    <a:bodyPr/>
                    <a:lstStyle/>
                    <a:p>
                      <a:pPr algn="l" fontAlgn="t">
                        <a:lnSpc>
                          <a:spcPts val="1800"/>
                        </a:lnSpc>
                        <a:buNone/>
                      </a:pPr>
                      <a:r>
                        <a:rPr lang="en-GB" sz="1100">
                          <a:effectLst/>
                        </a:rPr>
                        <a:t>8. when seedlings are large enough to be potted on</a:t>
                      </a:r>
                    </a:p>
                  </a:txBody>
                  <a:tcPr marL="54194" marR="54194" marT="27097" marB="2709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4194" marR="54194" marT="27097" marB="2709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497989094"/>
                  </a:ext>
                </a:extLst>
              </a:tr>
              <a:tr h="331939">
                <a:tc>
                  <a:txBody>
                    <a:bodyPr/>
                    <a:lstStyle/>
                    <a:p>
                      <a:pPr algn="l" fontAlgn="t">
                        <a:lnSpc>
                          <a:spcPts val="1800"/>
                        </a:lnSpc>
                        <a:buNone/>
                      </a:pPr>
                      <a:r>
                        <a:rPr lang="en-GB" sz="1100">
                          <a:effectLst/>
                        </a:rPr>
                        <a:t>9. when plants are large enough to be planted outside</a:t>
                      </a:r>
                    </a:p>
                  </a:txBody>
                  <a:tcPr marL="54194" marR="54194" marT="27097" marB="2709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4194" marR="54194" marT="27097" marB="2709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706356416"/>
                  </a:ext>
                </a:extLst>
              </a:tr>
              <a:tr h="331939">
                <a:tc>
                  <a:txBody>
                    <a:bodyPr/>
                    <a:lstStyle/>
                    <a:p>
                      <a:pPr algn="l" fontAlgn="t">
                        <a:lnSpc>
                          <a:spcPts val="1800"/>
                        </a:lnSpc>
                        <a:buNone/>
                      </a:pPr>
                      <a:r>
                        <a:rPr lang="en-GB" sz="1100">
                          <a:effectLst/>
                        </a:rPr>
                        <a:t>10. the key reasons why regular care of plants should be taken.</a:t>
                      </a:r>
                    </a:p>
                  </a:txBody>
                  <a:tcPr marL="54194" marR="54194" marT="27097" marB="2709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dirty="0">
                          <a:effectLst/>
                        </a:rPr>
                        <a:t>Summary sheet</a:t>
                      </a:r>
                    </a:p>
                  </a:txBody>
                  <a:tcPr marL="54194" marR="54194" marT="27097" marB="2709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433235574"/>
                  </a:ext>
                </a:extLst>
              </a:tr>
            </a:tbl>
          </a:graphicData>
        </a:graphic>
      </p:graphicFrame>
      <p:sp>
        <p:nvSpPr>
          <p:cNvPr id="5" name="Rectangle 1">
            <a:extLst>
              <a:ext uri="{FF2B5EF4-FFF2-40B4-BE49-F238E27FC236}">
                <a16:creationId xmlns:a16="http://schemas.microsoft.com/office/drawing/2014/main" id="{FB6ABD4B-537D-5920-82D9-F0C2A1A91945}"/>
              </a:ext>
            </a:extLst>
          </p:cNvPr>
          <p:cNvSpPr>
            <a:spLocks noChangeArrowheads="1"/>
          </p:cNvSpPr>
          <p:nvPr/>
        </p:nvSpPr>
        <p:spPr bwMode="auto">
          <a:xfrm>
            <a:off x="439669" y="258987"/>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Designing and planting a summer planter</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Level One</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5941777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1795BA4F-6BA4-438D-7609-30C607CF7CC5}"/>
              </a:ext>
            </a:extLst>
          </p:cNvPr>
          <p:cNvGraphicFramePr>
            <a:graphicFrameLocks noGrp="1"/>
          </p:cNvGraphicFramePr>
          <p:nvPr/>
        </p:nvGraphicFramePr>
        <p:xfrm>
          <a:off x="287638" y="1080309"/>
          <a:ext cx="11079854" cy="5493571"/>
        </p:xfrm>
        <a:graphic>
          <a:graphicData uri="http://schemas.openxmlformats.org/drawingml/2006/table">
            <a:tbl>
              <a:tblPr/>
              <a:tblGrid>
                <a:gridCol w="5539927">
                  <a:extLst>
                    <a:ext uri="{9D8B030D-6E8A-4147-A177-3AD203B41FA5}">
                      <a16:colId xmlns:a16="http://schemas.microsoft.com/office/drawing/2014/main" val="2147785702"/>
                    </a:ext>
                  </a:extLst>
                </a:gridCol>
                <a:gridCol w="5539927">
                  <a:extLst>
                    <a:ext uri="{9D8B030D-6E8A-4147-A177-3AD203B41FA5}">
                      <a16:colId xmlns:a16="http://schemas.microsoft.com/office/drawing/2014/main" val="3114500080"/>
                    </a:ext>
                  </a:extLst>
                </a:gridCol>
              </a:tblGrid>
              <a:tr h="291013">
                <a:tc>
                  <a:txBody>
                    <a:bodyPr/>
                    <a:lstStyle/>
                    <a:p>
                      <a:pPr algn="l" fontAlgn="t">
                        <a:buNone/>
                      </a:pPr>
                      <a:r>
                        <a:rPr lang="en-GB" sz="800">
                          <a:effectLst/>
                        </a:rPr>
                        <a:t>In successfully completing this unit, the learner will have</a:t>
                      </a:r>
                    </a:p>
                  </a:txBody>
                  <a:tcPr marL="41573" marR="41573" marT="20787" marB="20787">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800">
                          <a:effectLst/>
                        </a:rPr>
                        <a:t>Evidence needed</a:t>
                      </a:r>
                    </a:p>
                  </a:txBody>
                  <a:tcPr marL="41573" marR="41573" marT="20787" marB="20787">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002477207"/>
                  </a:ext>
                </a:extLst>
              </a:tr>
              <a:tr h="289281">
                <a:tc>
                  <a:txBody>
                    <a:bodyPr/>
                    <a:lstStyle/>
                    <a:p>
                      <a:pPr algn="l" fontAlgn="t">
                        <a:lnSpc>
                          <a:spcPts val="2400"/>
                        </a:lnSpc>
                        <a:buNone/>
                      </a:pPr>
                      <a:r>
                        <a:rPr lang="en-GB" sz="800" b="1">
                          <a:effectLst/>
                        </a:rPr>
                        <a:t>demonstrated the ability to</a:t>
                      </a:r>
                    </a:p>
                    <a:p>
                      <a:pPr algn="l" fontAlgn="t">
                        <a:lnSpc>
                          <a:spcPts val="1800"/>
                        </a:lnSpc>
                        <a:buNone/>
                      </a:pPr>
                      <a:r>
                        <a:rPr lang="en-GB" sz="800">
                          <a:effectLst/>
                        </a:rPr>
                        <a:t>1. describe how to handle a cat</a:t>
                      </a:r>
                    </a:p>
                  </a:txBody>
                  <a:tcPr marL="41573" marR="41573" marT="20787" marB="2078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800">
                          <a:effectLst/>
                        </a:rPr>
                        <a:t>Summary sheet</a:t>
                      </a:r>
                    </a:p>
                  </a:txBody>
                  <a:tcPr marL="41573" marR="41573" marT="20787" marB="2078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801568378"/>
                  </a:ext>
                </a:extLst>
              </a:tr>
              <a:tr h="254636">
                <a:tc>
                  <a:txBody>
                    <a:bodyPr/>
                    <a:lstStyle/>
                    <a:p>
                      <a:pPr algn="l" fontAlgn="t">
                        <a:lnSpc>
                          <a:spcPts val="1800"/>
                        </a:lnSpc>
                        <a:buNone/>
                      </a:pPr>
                      <a:r>
                        <a:rPr lang="en-GB" sz="800">
                          <a:effectLst/>
                        </a:rPr>
                        <a:t>2. describe how to prepare a cat for transportation</a:t>
                      </a:r>
                    </a:p>
                  </a:txBody>
                  <a:tcPr marL="41573" marR="41573" marT="20787" marB="2078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800">
                          <a:effectLst/>
                        </a:rPr>
                        <a:t>Summary sheet</a:t>
                      </a:r>
                    </a:p>
                  </a:txBody>
                  <a:tcPr marL="41573" marR="41573" marT="20787" marB="2078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868821608"/>
                  </a:ext>
                </a:extLst>
              </a:tr>
              <a:tr h="254636">
                <a:tc>
                  <a:txBody>
                    <a:bodyPr/>
                    <a:lstStyle/>
                    <a:p>
                      <a:pPr algn="l" fontAlgn="t">
                        <a:lnSpc>
                          <a:spcPts val="1800"/>
                        </a:lnSpc>
                        <a:buNone/>
                      </a:pPr>
                      <a:r>
                        <a:rPr lang="en-GB" sz="800">
                          <a:effectLst/>
                        </a:rPr>
                        <a:t>3. recognise the correct grooming equipment for a cat</a:t>
                      </a:r>
                    </a:p>
                  </a:txBody>
                  <a:tcPr marL="41573" marR="41573" marT="20787" marB="2078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800">
                          <a:effectLst/>
                        </a:rPr>
                        <a:t>Summary sheet</a:t>
                      </a:r>
                    </a:p>
                  </a:txBody>
                  <a:tcPr marL="41573" marR="41573" marT="20787" marB="2078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590148296"/>
                  </a:ext>
                </a:extLst>
              </a:tr>
              <a:tr h="254636">
                <a:tc>
                  <a:txBody>
                    <a:bodyPr/>
                    <a:lstStyle/>
                    <a:p>
                      <a:pPr algn="l" fontAlgn="t">
                        <a:lnSpc>
                          <a:spcPts val="1800"/>
                        </a:lnSpc>
                        <a:buNone/>
                      </a:pPr>
                      <a:r>
                        <a:rPr lang="en-GB" sz="800">
                          <a:effectLst/>
                        </a:rPr>
                        <a:t>4. describe how to carry out basic day to day grooming of a cat</a:t>
                      </a:r>
                    </a:p>
                  </a:txBody>
                  <a:tcPr marL="41573" marR="41573" marT="20787" marB="2078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800">
                          <a:effectLst/>
                        </a:rPr>
                        <a:t>Summary sheet</a:t>
                      </a:r>
                    </a:p>
                  </a:txBody>
                  <a:tcPr marL="41573" marR="41573" marT="20787" marB="2078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665806333"/>
                  </a:ext>
                </a:extLst>
              </a:tr>
              <a:tr h="166293">
                <a:tc>
                  <a:txBody>
                    <a:bodyPr/>
                    <a:lstStyle/>
                    <a:p>
                      <a:pPr algn="l" fontAlgn="t">
                        <a:lnSpc>
                          <a:spcPts val="1800"/>
                        </a:lnSpc>
                        <a:buNone/>
                      </a:pPr>
                      <a:r>
                        <a:rPr lang="en-GB" sz="800">
                          <a:effectLst/>
                        </a:rPr>
                        <a:t>5. identify basic signs of health in cats</a:t>
                      </a:r>
                    </a:p>
                  </a:txBody>
                  <a:tcPr marL="41573" marR="41573" marT="20787" marB="2078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800">
                          <a:effectLst/>
                        </a:rPr>
                        <a:t>Student completed work</a:t>
                      </a:r>
                    </a:p>
                  </a:txBody>
                  <a:tcPr marL="41573" marR="41573" marT="20787" marB="2078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257136410"/>
                  </a:ext>
                </a:extLst>
              </a:tr>
              <a:tr h="254636">
                <a:tc>
                  <a:txBody>
                    <a:bodyPr/>
                    <a:lstStyle/>
                    <a:p>
                      <a:pPr algn="l" fontAlgn="t">
                        <a:lnSpc>
                          <a:spcPts val="1800"/>
                        </a:lnSpc>
                        <a:buNone/>
                      </a:pPr>
                      <a:r>
                        <a:rPr lang="en-GB" sz="800">
                          <a:effectLst/>
                        </a:rPr>
                        <a:t>6. describe how to empty and clean a soiled litter tray</a:t>
                      </a:r>
                    </a:p>
                  </a:txBody>
                  <a:tcPr marL="41573" marR="41573" marT="20787" marB="2078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800">
                          <a:effectLst/>
                        </a:rPr>
                        <a:t>Summary sheet</a:t>
                      </a:r>
                    </a:p>
                  </a:txBody>
                  <a:tcPr marL="41573" marR="41573" marT="20787" marB="2078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988209194"/>
                  </a:ext>
                </a:extLst>
              </a:tr>
              <a:tr h="166293">
                <a:tc>
                  <a:txBody>
                    <a:bodyPr/>
                    <a:lstStyle/>
                    <a:p>
                      <a:pPr algn="l" fontAlgn="t">
                        <a:lnSpc>
                          <a:spcPts val="1800"/>
                        </a:lnSpc>
                        <a:buNone/>
                      </a:pPr>
                      <a:r>
                        <a:rPr lang="en-GB" sz="800">
                          <a:effectLst/>
                        </a:rPr>
                        <a:t>7. explain how to dispose of soiled litter</a:t>
                      </a:r>
                    </a:p>
                  </a:txBody>
                  <a:tcPr marL="41573" marR="41573" marT="20787" marB="2078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800">
                          <a:effectLst/>
                        </a:rPr>
                        <a:t>Summary sheet</a:t>
                      </a:r>
                    </a:p>
                  </a:txBody>
                  <a:tcPr marL="41573" marR="41573" marT="20787" marB="2078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275734918"/>
                  </a:ext>
                </a:extLst>
              </a:tr>
              <a:tr h="254636">
                <a:tc>
                  <a:txBody>
                    <a:bodyPr/>
                    <a:lstStyle/>
                    <a:p>
                      <a:pPr algn="l" fontAlgn="t">
                        <a:lnSpc>
                          <a:spcPts val="1800"/>
                        </a:lnSpc>
                        <a:buNone/>
                      </a:pPr>
                      <a:r>
                        <a:rPr lang="en-GB" sz="800">
                          <a:effectLst/>
                        </a:rPr>
                        <a:t>8. describe how to select litter and refill a litter tray</a:t>
                      </a:r>
                    </a:p>
                  </a:txBody>
                  <a:tcPr marL="41573" marR="41573" marT="20787" marB="2078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800">
                          <a:effectLst/>
                        </a:rPr>
                        <a:t>Summary sheet</a:t>
                      </a:r>
                    </a:p>
                  </a:txBody>
                  <a:tcPr marL="41573" marR="41573" marT="20787" marB="2078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265739158"/>
                  </a:ext>
                </a:extLst>
              </a:tr>
              <a:tr h="393214">
                <a:tc>
                  <a:txBody>
                    <a:bodyPr/>
                    <a:lstStyle/>
                    <a:p>
                      <a:pPr algn="l" fontAlgn="t">
                        <a:lnSpc>
                          <a:spcPts val="2400"/>
                        </a:lnSpc>
                        <a:buNone/>
                      </a:pPr>
                      <a:r>
                        <a:rPr lang="en-GB" sz="800" b="1">
                          <a:effectLst/>
                        </a:rPr>
                        <a:t>acquired an understanding of</a:t>
                      </a:r>
                    </a:p>
                    <a:p>
                      <a:pPr algn="l" fontAlgn="t">
                        <a:lnSpc>
                          <a:spcPts val="1800"/>
                        </a:lnSpc>
                        <a:buNone/>
                      </a:pPr>
                      <a:r>
                        <a:rPr lang="en-GB" sz="800">
                          <a:effectLst/>
                        </a:rPr>
                        <a:t>9. health and safety issues when working with cats</a:t>
                      </a:r>
                    </a:p>
                  </a:txBody>
                  <a:tcPr marL="41573" marR="41573" marT="20787" marB="2078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800">
                          <a:effectLst/>
                        </a:rPr>
                        <a:t>Student completed work</a:t>
                      </a:r>
                    </a:p>
                  </a:txBody>
                  <a:tcPr marL="41573" marR="41573" marT="20787" marB="2078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753557280"/>
                  </a:ext>
                </a:extLst>
              </a:tr>
              <a:tr h="166293">
                <a:tc>
                  <a:txBody>
                    <a:bodyPr/>
                    <a:lstStyle/>
                    <a:p>
                      <a:pPr algn="l" fontAlgn="t">
                        <a:lnSpc>
                          <a:spcPts val="1800"/>
                        </a:lnSpc>
                        <a:buNone/>
                      </a:pPr>
                      <a:r>
                        <a:rPr lang="en-GB" sz="800">
                          <a:effectLst/>
                        </a:rPr>
                        <a:t>10. the basic signs of ill health in cats</a:t>
                      </a:r>
                    </a:p>
                  </a:txBody>
                  <a:tcPr marL="41573" marR="41573" marT="20787" marB="2078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800">
                          <a:effectLst/>
                        </a:rPr>
                        <a:t>Student completed work</a:t>
                      </a:r>
                    </a:p>
                  </a:txBody>
                  <a:tcPr marL="41573" marR="41573" marT="20787" marB="2078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897845796"/>
                  </a:ext>
                </a:extLst>
              </a:tr>
              <a:tr h="254636">
                <a:tc>
                  <a:txBody>
                    <a:bodyPr/>
                    <a:lstStyle/>
                    <a:p>
                      <a:pPr algn="l" fontAlgn="t">
                        <a:lnSpc>
                          <a:spcPts val="1800"/>
                        </a:lnSpc>
                        <a:buNone/>
                      </a:pPr>
                      <a:r>
                        <a:rPr lang="en-GB" sz="800">
                          <a:effectLst/>
                        </a:rPr>
                        <a:t>11. the control of internal and external parasites of cats</a:t>
                      </a:r>
                    </a:p>
                  </a:txBody>
                  <a:tcPr marL="41573" marR="41573" marT="20787" marB="2078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800">
                          <a:effectLst/>
                        </a:rPr>
                        <a:t>Student completed work</a:t>
                      </a:r>
                    </a:p>
                  </a:txBody>
                  <a:tcPr marL="41573" marR="41573" marT="20787" marB="2078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36589785"/>
                  </a:ext>
                </a:extLst>
              </a:tr>
              <a:tr h="254636">
                <a:tc>
                  <a:txBody>
                    <a:bodyPr/>
                    <a:lstStyle/>
                    <a:p>
                      <a:pPr algn="l" fontAlgn="t">
                        <a:lnSpc>
                          <a:spcPts val="1800"/>
                        </a:lnSpc>
                        <a:buNone/>
                      </a:pPr>
                      <a:r>
                        <a:rPr lang="en-GB" sz="800">
                          <a:effectLst/>
                        </a:rPr>
                        <a:t>12. the general responsibilities of cat ownership</a:t>
                      </a:r>
                    </a:p>
                  </a:txBody>
                  <a:tcPr marL="41573" marR="41573" marT="20787" marB="2078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800">
                          <a:effectLst/>
                        </a:rPr>
                        <a:t>Student completed work</a:t>
                      </a:r>
                    </a:p>
                  </a:txBody>
                  <a:tcPr marL="41573" marR="41573" marT="20787" marB="2078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973098828"/>
                  </a:ext>
                </a:extLst>
              </a:tr>
              <a:tr h="166293">
                <a:tc>
                  <a:txBody>
                    <a:bodyPr/>
                    <a:lstStyle/>
                    <a:p>
                      <a:pPr algn="l" fontAlgn="t">
                        <a:lnSpc>
                          <a:spcPts val="1800"/>
                        </a:lnSpc>
                        <a:buNone/>
                      </a:pPr>
                      <a:r>
                        <a:rPr lang="en-GB" sz="800">
                          <a:effectLst/>
                        </a:rPr>
                        <a:t>13. the cat's need for exercise</a:t>
                      </a:r>
                    </a:p>
                  </a:txBody>
                  <a:tcPr marL="41573" marR="41573" marT="20787" marB="2078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800">
                          <a:effectLst/>
                        </a:rPr>
                        <a:t>Student completed work</a:t>
                      </a:r>
                    </a:p>
                  </a:txBody>
                  <a:tcPr marL="41573" marR="41573" marT="20787" marB="2078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86219357"/>
                  </a:ext>
                </a:extLst>
              </a:tr>
              <a:tr h="254636">
                <a:tc>
                  <a:txBody>
                    <a:bodyPr/>
                    <a:lstStyle/>
                    <a:p>
                      <a:pPr algn="l" fontAlgn="t">
                        <a:lnSpc>
                          <a:spcPts val="1800"/>
                        </a:lnSpc>
                        <a:buNone/>
                      </a:pPr>
                      <a:r>
                        <a:rPr lang="en-GB" sz="800">
                          <a:effectLst/>
                        </a:rPr>
                        <a:t>14. the cat's need for mental stimulation</a:t>
                      </a:r>
                    </a:p>
                  </a:txBody>
                  <a:tcPr marL="41573" marR="41573" marT="20787" marB="2078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800">
                          <a:effectLst/>
                        </a:rPr>
                        <a:t>Student completed work</a:t>
                      </a:r>
                    </a:p>
                  </a:txBody>
                  <a:tcPr marL="41573" marR="41573" marT="20787" marB="2078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482400255"/>
                  </a:ext>
                </a:extLst>
              </a:tr>
              <a:tr h="254636">
                <a:tc>
                  <a:txBody>
                    <a:bodyPr/>
                    <a:lstStyle/>
                    <a:p>
                      <a:pPr algn="l" fontAlgn="t">
                        <a:lnSpc>
                          <a:spcPts val="1800"/>
                        </a:lnSpc>
                        <a:buNone/>
                      </a:pPr>
                      <a:r>
                        <a:rPr lang="en-GB" sz="800">
                          <a:effectLst/>
                        </a:rPr>
                        <a:t>15. how to provide a balanced diet for a cat</a:t>
                      </a:r>
                    </a:p>
                  </a:txBody>
                  <a:tcPr marL="41573" marR="41573" marT="20787" marB="2078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800">
                          <a:effectLst/>
                        </a:rPr>
                        <a:t>Student completed work</a:t>
                      </a:r>
                    </a:p>
                  </a:txBody>
                  <a:tcPr marL="41573" marR="41573" marT="20787" marB="2078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93973359"/>
                  </a:ext>
                </a:extLst>
              </a:tr>
              <a:tr h="166293">
                <a:tc>
                  <a:txBody>
                    <a:bodyPr/>
                    <a:lstStyle/>
                    <a:p>
                      <a:pPr algn="l" fontAlgn="t">
                        <a:lnSpc>
                          <a:spcPts val="1800"/>
                        </a:lnSpc>
                        <a:buNone/>
                      </a:pPr>
                      <a:r>
                        <a:rPr lang="en-GB" sz="800">
                          <a:effectLst/>
                        </a:rPr>
                        <a:t>16. the main reasons for neutering a cat</a:t>
                      </a:r>
                    </a:p>
                  </a:txBody>
                  <a:tcPr marL="41573" marR="41573" marT="20787" marB="2078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800">
                          <a:effectLst/>
                        </a:rPr>
                        <a:t>Student completed work</a:t>
                      </a:r>
                    </a:p>
                  </a:txBody>
                  <a:tcPr marL="41573" marR="41573" marT="20787" marB="2078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081019451"/>
                  </a:ext>
                </a:extLst>
              </a:tr>
              <a:tr h="254636">
                <a:tc>
                  <a:txBody>
                    <a:bodyPr/>
                    <a:lstStyle/>
                    <a:p>
                      <a:pPr algn="l" fontAlgn="t">
                        <a:lnSpc>
                          <a:spcPts val="1800"/>
                        </a:lnSpc>
                        <a:buNone/>
                      </a:pPr>
                      <a:r>
                        <a:rPr lang="en-GB" sz="800">
                          <a:effectLst/>
                        </a:rPr>
                        <a:t>17. common terminology used in cat care.</a:t>
                      </a:r>
                    </a:p>
                  </a:txBody>
                  <a:tcPr marL="41573" marR="41573" marT="20787" marB="2078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800" dirty="0">
                          <a:effectLst/>
                        </a:rPr>
                        <a:t>Student completed work</a:t>
                      </a:r>
                    </a:p>
                  </a:txBody>
                  <a:tcPr marL="41573" marR="41573" marT="20787" marB="2078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725943446"/>
                  </a:ext>
                </a:extLst>
              </a:tr>
            </a:tbl>
          </a:graphicData>
        </a:graphic>
      </p:graphicFrame>
      <p:sp>
        <p:nvSpPr>
          <p:cNvPr id="5" name="Rectangle 1">
            <a:extLst>
              <a:ext uri="{FF2B5EF4-FFF2-40B4-BE49-F238E27FC236}">
                <a16:creationId xmlns:a16="http://schemas.microsoft.com/office/drawing/2014/main" id="{36404D34-C4DA-9039-DAD1-75833FE1F0D0}"/>
              </a:ext>
            </a:extLst>
          </p:cNvPr>
          <p:cNvSpPr>
            <a:spLocks noChangeArrowheads="1"/>
          </p:cNvSpPr>
          <p:nvPr/>
        </p:nvSpPr>
        <p:spPr bwMode="auto">
          <a:xfrm>
            <a:off x="287638" y="28412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a:ln>
                  <a:noFill/>
                </a:ln>
                <a:solidFill>
                  <a:srgbClr val="371376"/>
                </a:solidFill>
                <a:effectLst/>
                <a:latin typeface="Open Sans" panose="020B0606030504020204" pitchFamily="34" charset="0"/>
                <a:cs typeface="Open Sans" panose="020B0606030504020204" pitchFamily="34" charset="0"/>
              </a:rPr>
              <a:t>Animal care: Cats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a:ln>
                  <a:noFill/>
                </a:ln>
                <a:solidFill>
                  <a:srgbClr val="371376"/>
                </a:solidFill>
                <a:effectLst/>
                <a:latin typeface="Open Sans" panose="020B0606030504020204" pitchFamily="34" charset="0"/>
                <a:cs typeface="Open Sans" panose="020B0606030504020204" pitchFamily="34" charset="0"/>
              </a:rPr>
              <a:t>Level: Level One</a:t>
            </a:r>
            <a:endParaRPr kumimoji="0" lang="en-US" altLang="en-US" sz="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23527432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9729E3B5-4DEB-C722-C869-ACB5A630B0A1}"/>
              </a:ext>
            </a:extLst>
          </p:cNvPr>
          <p:cNvGraphicFramePr>
            <a:graphicFrameLocks noGrp="1"/>
          </p:cNvGraphicFramePr>
          <p:nvPr>
            <p:extLst>
              <p:ext uri="{D42A27DB-BD31-4B8C-83A1-F6EECF244321}">
                <p14:modId xmlns:p14="http://schemas.microsoft.com/office/powerpoint/2010/main" val="655934567"/>
              </p:ext>
            </p:extLst>
          </p:nvPr>
        </p:nvGraphicFramePr>
        <p:xfrm>
          <a:off x="894522" y="1682431"/>
          <a:ext cx="10972800" cy="4808856"/>
        </p:xfrm>
        <a:graphic>
          <a:graphicData uri="http://schemas.openxmlformats.org/drawingml/2006/table">
            <a:tbl>
              <a:tblPr/>
              <a:tblGrid>
                <a:gridCol w="5486400">
                  <a:extLst>
                    <a:ext uri="{9D8B030D-6E8A-4147-A177-3AD203B41FA5}">
                      <a16:colId xmlns:a16="http://schemas.microsoft.com/office/drawing/2014/main" val="3644143251"/>
                    </a:ext>
                  </a:extLst>
                </a:gridCol>
                <a:gridCol w="5486400">
                  <a:extLst>
                    <a:ext uri="{9D8B030D-6E8A-4147-A177-3AD203B41FA5}">
                      <a16:colId xmlns:a16="http://schemas.microsoft.com/office/drawing/2014/main" val="2911986968"/>
                    </a:ext>
                  </a:extLst>
                </a:gridCol>
              </a:tblGrid>
              <a:tr h="344986">
                <a:tc>
                  <a:txBody>
                    <a:bodyPr/>
                    <a:lstStyle/>
                    <a:p>
                      <a:pPr algn="l" fontAlgn="t">
                        <a:buNone/>
                      </a:pPr>
                      <a:r>
                        <a:rPr lang="en-GB" sz="1000">
                          <a:effectLst/>
                        </a:rPr>
                        <a:t>In successfully completing this unit, the learner will have</a:t>
                      </a:r>
                    </a:p>
                  </a:txBody>
                  <a:tcPr marL="49284" marR="49284" marT="24642" marB="24642">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Evidence needed</a:t>
                      </a:r>
                    </a:p>
                  </a:txBody>
                  <a:tcPr marL="49284" marR="49284" marT="24642" marB="24642">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608558894"/>
                  </a:ext>
                </a:extLst>
              </a:tr>
              <a:tr h="712560">
                <a:tc>
                  <a:txBody>
                    <a:bodyPr/>
                    <a:lstStyle/>
                    <a:p>
                      <a:pPr algn="l" fontAlgn="t">
                        <a:lnSpc>
                          <a:spcPts val="2400"/>
                        </a:lnSpc>
                        <a:buNone/>
                      </a:pPr>
                      <a:r>
                        <a:rPr lang="en-GB" sz="1000" b="1">
                          <a:effectLst/>
                        </a:rPr>
                        <a:t>shown knowledge of</a:t>
                      </a:r>
                    </a:p>
                    <a:p>
                      <a:pPr algn="l" fontAlgn="t">
                        <a:lnSpc>
                          <a:spcPts val="1800"/>
                        </a:lnSpc>
                        <a:buNone/>
                      </a:pPr>
                      <a:r>
                        <a:rPr lang="en-GB" sz="1000">
                          <a:effectLst/>
                        </a:rPr>
                        <a:t>1. how to prepare the ground for seed sowing including weeding, digging, forking in organic matter, consolidating, raking and top dressing</a:t>
                      </a:r>
                    </a:p>
                  </a:txBody>
                  <a:tcPr marL="49284" marR="49284" marT="24642" marB="2464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Summary sheet</a:t>
                      </a:r>
                    </a:p>
                  </a:txBody>
                  <a:tcPr marL="49284" marR="49284" marT="24642" marB="2464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815964926"/>
                  </a:ext>
                </a:extLst>
              </a:tr>
              <a:tr h="197135">
                <a:tc>
                  <a:txBody>
                    <a:bodyPr/>
                    <a:lstStyle/>
                    <a:p>
                      <a:pPr algn="l" fontAlgn="t">
                        <a:lnSpc>
                          <a:spcPts val="1800"/>
                        </a:lnSpc>
                        <a:buNone/>
                      </a:pPr>
                      <a:r>
                        <a:rPr lang="en-GB" sz="1000">
                          <a:effectLst/>
                        </a:rPr>
                        <a:t>2. how to chit and plant potatoes</a:t>
                      </a:r>
                    </a:p>
                  </a:txBody>
                  <a:tcPr marL="49284" marR="49284" marT="24642" marB="2464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Summary sheet</a:t>
                      </a:r>
                    </a:p>
                  </a:txBody>
                  <a:tcPr marL="49284" marR="49284" marT="24642" marB="2464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675828807"/>
                  </a:ext>
                </a:extLst>
              </a:tr>
              <a:tr h="197135">
                <a:tc>
                  <a:txBody>
                    <a:bodyPr/>
                    <a:lstStyle/>
                    <a:p>
                      <a:pPr algn="l" fontAlgn="t">
                        <a:lnSpc>
                          <a:spcPts val="1800"/>
                        </a:lnSpc>
                        <a:buNone/>
                      </a:pPr>
                      <a:r>
                        <a:rPr lang="en-GB" sz="1000">
                          <a:effectLst/>
                        </a:rPr>
                        <a:t>3. how to plant onion sets out</a:t>
                      </a:r>
                    </a:p>
                  </a:txBody>
                  <a:tcPr marL="49284" marR="49284" marT="24642" marB="2464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Summary sheet</a:t>
                      </a:r>
                    </a:p>
                  </a:txBody>
                  <a:tcPr marL="49284" marR="49284" marT="24642" marB="2464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580538315"/>
                  </a:ext>
                </a:extLst>
              </a:tr>
              <a:tr h="301863">
                <a:tc>
                  <a:txBody>
                    <a:bodyPr/>
                    <a:lstStyle/>
                    <a:p>
                      <a:pPr algn="l" fontAlgn="t">
                        <a:lnSpc>
                          <a:spcPts val="1800"/>
                        </a:lnSpc>
                        <a:buNone/>
                      </a:pPr>
                      <a:r>
                        <a:rPr lang="en-GB" sz="1000">
                          <a:effectLst/>
                        </a:rPr>
                        <a:t>4. how to cultivate crops, eg watering, staking and netting</a:t>
                      </a:r>
                    </a:p>
                  </a:txBody>
                  <a:tcPr marL="49284" marR="49284" marT="24642" marB="2464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Summary sheet</a:t>
                      </a:r>
                    </a:p>
                  </a:txBody>
                  <a:tcPr marL="49284" marR="49284" marT="24642" marB="2464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193877885"/>
                  </a:ext>
                </a:extLst>
              </a:tr>
              <a:tr h="197135">
                <a:tc>
                  <a:txBody>
                    <a:bodyPr/>
                    <a:lstStyle/>
                    <a:p>
                      <a:pPr algn="l" fontAlgn="t">
                        <a:lnSpc>
                          <a:spcPts val="1800"/>
                        </a:lnSpc>
                        <a:buNone/>
                      </a:pPr>
                      <a:r>
                        <a:rPr lang="en-GB" sz="1000">
                          <a:effectLst/>
                        </a:rPr>
                        <a:t>5. when to harvest potatoes and onions</a:t>
                      </a:r>
                    </a:p>
                  </a:txBody>
                  <a:tcPr marL="49284" marR="49284" marT="24642" marB="2464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Summary sheet</a:t>
                      </a:r>
                    </a:p>
                  </a:txBody>
                  <a:tcPr marL="49284" marR="49284" marT="24642" marB="2464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577176137"/>
                  </a:ext>
                </a:extLst>
              </a:tr>
              <a:tr h="425072">
                <a:tc>
                  <a:txBody>
                    <a:bodyPr/>
                    <a:lstStyle/>
                    <a:p>
                      <a:pPr algn="l" fontAlgn="t">
                        <a:lnSpc>
                          <a:spcPts val="1800"/>
                        </a:lnSpc>
                        <a:buNone/>
                      </a:pPr>
                      <a:r>
                        <a:rPr lang="en-GB" sz="1000">
                          <a:effectLst/>
                        </a:rPr>
                        <a:t>6. at least two different weeding techniques in organic gardening, eg hoeing</a:t>
                      </a:r>
                    </a:p>
                  </a:txBody>
                  <a:tcPr marL="49284" marR="49284" marT="24642" marB="2464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dirty="0">
                          <a:effectLst/>
                        </a:rPr>
                        <a:t>Summary sheet</a:t>
                      </a:r>
                    </a:p>
                  </a:txBody>
                  <a:tcPr marL="49284" marR="49284" marT="24642" marB="2464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829487015"/>
                  </a:ext>
                </a:extLst>
              </a:tr>
              <a:tr h="301863">
                <a:tc>
                  <a:txBody>
                    <a:bodyPr/>
                    <a:lstStyle/>
                    <a:p>
                      <a:pPr algn="l" fontAlgn="t">
                        <a:lnSpc>
                          <a:spcPts val="1800"/>
                        </a:lnSpc>
                        <a:buNone/>
                      </a:pPr>
                      <a:r>
                        <a:rPr lang="en-GB" sz="1000">
                          <a:effectLst/>
                        </a:rPr>
                        <a:t>7. at least three different organic gardening techniques</a:t>
                      </a:r>
                    </a:p>
                  </a:txBody>
                  <a:tcPr marL="49284" marR="49284" marT="24642" marB="2464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Summary sheet</a:t>
                      </a:r>
                    </a:p>
                  </a:txBody>
                  <a:tcPr marL="49284" marR="49284" marT="24642" marB="2464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774483132"/>
                  </a:ext>
                </a:extLst>
              </a:tr>
              <a:tr h="301863">
                <a:tc>
                  <a:txBody>
                    <a:bodyPr/>
                    <a:lstStyle/>
                    <a:p>
                      <a:pPr algn="l" fontAlgn="t">
                        <a:lnSpc>
                          <a:spcPts val="1800"/>
                        </a:lnSpc>
                        <a:buNone/>
                      </a:pPr>
                      <a:r>
                        <a:rPr lang="en-GB" sz="1000">
                          <a:effectLst/>
                        </a:rPr>
                        <a:t>8. at least three common pests affecting crops outdoors</a:t>
                      </a:r>
                    </a:p>
                  </a:txBody>
                  <a:tcPr marL="49284" marR="49284" marT="24642" marB="2464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Summary sheet</a:t>
                      </a:r>
                    </a:p>
                  </a:txBody>
                  <a:tcPr marL="49284" marR="49284" marT="24642" marB="2464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194443866"/>
                  </a:ext>
                </a:extLst>
              </a:tr>
              <a:tr h="466141">
                <a:tc>
                  <a:txBody>
                    <a:bodyPr/>
                    <a:lstStyle/>
                    <a:p>
                      <a:pPr algn="l" fontAlgn="t">
                        <a:lnSpc>
                          <a:spcPts val="2400"/>
                        </a:lnSpc>
                        <a:buNone/>
                      </a:pPr>
                      <a:r>
                        <a:rPr lang="en-GB" sz="1000" b="1">
                          <a:effectLst/>
                        </a:rPr>
                        <a:t>demonstrated the ability to</a:t>
                      </a:r>
                    </a:p>
                    <a:p>
                      <a:pPr algn="l" fontAlgn="t">
                        <a:lnSpc>
                          <a:spcPts val="1800"/>
                        </a:lnSpc>
                        <a:buNone/>
                      </a:pPr>
                      <a:r>
                        <a:rPr lang="en-GB" sz="1000">
                          <a:effectLst/>
                        </a:rPr>
                        <a:t>9. identify at least three crops grown outdoors in the UK</a:t>
                      </a:r>
                    </a:p>
                  </a:txBody>
                  <a:tcPr marL="49284" marR="49284" marT="24642" marB="2464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Summary sheet</a:t>
                      </a:r>
                    </a:p>
                  </a:txBody>
                  <a:tcPr marL="49284" marR="49284" marT="24642" marB="2464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343679572"/>
                  </a:ext>
                </a:extLst>
              </a:tr>
              <a:tr h="301863">
                <a:tc>
                  <a:txBody>
                    <a:bodyPr/>
                    <a:lstStyle/>
                    <a:p>
                      <a:pPr algn="l" fontAlgn="t">
                        <a:lnSpc>
                          <a:spcPts val="1800"/>
                        </a:lnSpc>
                        <a:buNone/>
                      </a:pPr>
                      <a:r>
                        <a:rPr lang="en-GB" sz="1000">
                          <a:effectLst/>
                        </a:rPr>
                        <a:t>10. identify at least three herb plants grown outdoors</a:t>
                      </a:r>
                    </a:p>
                  </a:txBody>
                  <a:tcPr marL="49284" marR="49284" marT="24642" marB="2464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Summary sheet</a:t>
                      </a:r>
                    </a:p>
                  </a:txBody>
                  <a:tcPr marL="49284" marR="49284" marT="24642" marB="2464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082657666"/>
                  </a:ext>
                </a:extLst>
              </a:tr>
              <a:tr h="301863">
                <a:tc>
                  <a:txBody>
                    <a:bodyPr/>
                    <a:lstStyle/>
                    <a:p>
                      <a:pPr algn="l" fontAlgn="t">
                        <a:lnSpc>
                          <a:spcPts val="1800"/>
                        </a:lnSpc>
                        <a:buNone/>
                      </a:pPr>
                      <a:r>
                        <a:rPr lang="en-GB" sz="1000">
                          <a:effectLst/>
                        </a:rPr>
                        <a:t>11. identify at least three fruit plants grown outdoors</a:t>
                      </a:r>
                    </a:p>
                  </a:txBody>
                  <a:tcPr marL="49284" marR="49284" marT="24642" marB="2464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Summary sheet</a:t>
                      </a:r>
                    </a:p>
                  </a:txBody>
                  <a:tcPr marL="49284" marR="49284" marT="24642" marB="2464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264350431"/>
                  </a:ext>
                </a:extLst>
              </a:tr>
              <a:tr h="301863">
                <a:tc>
                  <a:txBody>
                    <a:bodyPr/>
                    <a:lstStyle/>
                    <a:p>
                      <a:pPr algn="l" fontAlgn="t">
                        <a:lnSpc>
                          <a:spcPts val="1800"/>
                        </a:lnSpc>
                        <a:buNone/>
                      </a:pPr>
                      <a:r>
                        <a:rPr lang="en-GB" sz="1000">
                          <a:effectLst/>
                        </a:rPr>
                        <a:t>12. identify at least three vegetable crops grown outdoors.</a:t>
                      </a:r>
                    </a:p>
                  </a:txBody>
                  <a:tcPr marL="49284" marR="49284" marT="24642" marB="2464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dirty="0">
                          <a:effectLst/>
                        </a:rPr>
                        <a:t>Summary sheet</a:t>
                      </a:r>
                    </a:p>
                  </a:txBody>
                  <a:tcPr marL="49284" marR="49284" marT="24642" marB="2464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314090811"/>
                  </a:ext>
                </a:extLst>
              </a:tr>
            </a:tbl>
          </a:graphicData>
        </a:graphic>
      </p:graphicFrame>
      <p:sp>
        <p:nvSpPr>
          <p:cNvPr id="5" name="Rectangle 1">
            <a:extLst>
              <a:ext uri="{FF2B5EF4-FFF2-40B4-BE49-F238E27FC236}">
                <a16:creationId xmlns:a16="http://schemas.microsoft.com/office/drawing/2014/main" id="{D5FC6E4F-99B1-C58A-0697-FF6ABA1D6F9C}"/>
              </a:ext>
            </a:extLst>
          </p:cNvPr>
          <p:cNvSpPr>
            <a:spLocks noChangeArrowheads="1"/>
          </p:cNvSpPr>
          <p:nvPr/>
        </p:nvSpPr>
        <p:spPr bwMode="auto">
          <a:xfrm>
            <a:off x="718378" y="366713"/>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Growing food outdoors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Level One</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29589985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EE3C3547-8474-6D45-9EAF-CD268A6A220C}"/>
              </a:ext>
            </a:extLst>
          </p:cNvPr>
          <p:cNvGraphicFramePr>
            <a:graphicFrameLocks noGrp="1"/>
          </p:cNvGraphicFramePr>
          <p:nvPr>
            <p:extLst>
              <p:ext uri="{D42A27DB-BD31-4B8C-83A1-F6EECF244321}">
                <p14:modId xmlns:p14="http://schemas.microsoft.com/office/powerpoint/2010/main" val="1527197920"/>
              </p:ext>
            </p:extLst>
          </p:nvPr>
        </p:nvGraphicFramePr>
        <p:xfrm>
          <a:off x="636103" y="1311965"/>
          <a:ext cx="10396332" cy="4966423"/>
        </p:xfrm>
        <a:graphic>
          <a:graphicData uri="http://schemas.openxmlformats.org/drawingml/2006/table">
            <a:tbl>
              <a:tblPr/>
              <a:tblGrid>
                <a:gridCol w="5198166">
                  <a:extLst>
                    <a:ext uri="{9D8B030D-6E8A-4147-A177-3AD203B41FA5}">
                      <a16:colId xmlns:a16="http://schemas.microsoft.com/office/drawing/2014/main" val="2205213216"/>
                    </a:ext>
                  </a:extLst>
                </a:gridCol>
                <a:gridCol w="5198166">
                  <a:extLst>
                    <a:ext uri="{9D8B030D-6E8A-4147-A177-3AD203B41FA5}">
                      <a16:colId xmlns:a16="http://schemas.microsoft.com/office/drawing/2014/main" val="1040506014"/>
                    </a:ext>
                  </a:extLst>
                </a:gridCol>
              </a:tblGrid>
              <a:tr h="502283">
                <a:tc>
                  <a:txBody>
                    <a:bodyPr/>
                    <a:lstStyle/>
                    <a:p>
                      <a:pPr algn="l" fontAlgn="t">
                        <a:buNone/>
                      </a:pPr>
                      <a:r>
                        <a:rPr lang="en-GB" sz="1400" dirty="0">
                          <a:effectLst/>
                        </a:rPr>
                        <a:t>In successfully completing this unit, the learner will have</a:t>
                      </a:r>
                    </a:p>
                  </a:txBody>
                  <a:tcPr marL="68751" marR="68751" marT="34375" marB="34375">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Evidence needed</a:t>
                      </a:r>
                    </a:p>
                  </a:txBody>
                  <a:tcPr marL="68751" marR="68751" marT="34375" marB="34375">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47567824"/>
                  </a:ext>
                </a:extLst>
              </a:tr>
              <a:tr h="763605">
                <a:tc>
                  <a:txBody>
                    <a:bodyPr/>
                    <a:lstStyle/>
                    <a:p>
                      <a:pPr algn="l" fontAlgn="t">
                        <a:lnSpc>
                          <a:spcPts val="2400"/>
                        </a:lnSpc>
                        <a:buNone/>
                      </a:pPr>
                      <a:r>
                        <a:rPr lang="en-GB" sz="1400" b="1">
                          <a:effectLst/>
                        </a:rPr>
                        <a:t>shown knowledge of</a:t>
                      </a:r>
                    </a:p>
                    <a:p>
                      <a:pPr algn="l" fontAlgn="t">
                        <a:lnSpc>
                          <a:spcPts val="1800"/>
                        </a:lnSpc>
                        <a:buNone/>
                      </a:pPr>
                      <a:r>
                        <a:rPr lang="en-GB" sz="1400">
                          <a:effectLst/>
                        </a:rPr>
                        <a:t>1. why trees are beneficial for the environment</a:t>
                      </a:r>
                    </a:p>
                  </a:txBody>
                  <a:tcPr marL="68751" marR="68751" marT="34375" marB="3437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Summary sheet and/or student completed work</a:t>
                      </a:r>
                    </a:p>
                  </a:txBody>
                  <a:tcPr marL="68751" marR="68751" marT="34375" marB="3437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695567915"/>
                  </a:ext>
                </a:extLst>
              </a:tr>
              <a:tr h="483440">
                <a:tc>
                  <a:txBody>
                    <a:bodyPr/>
                    <a:lstStyle/>
                    <a:p>
                      <a:pPr algn="l" fontAlgn="t">
                        <a:lnSpc>
                          <a:spcPts val="1800"/>
                        </a:lnSpc>
                        <a:buNone/>
                      </a:pPr>
                      <a:r>
                        <a:rPr lang="en-GB" sz="1400">
                          <a:effectLst/>
                        </a:rPr>
                        <a:t>2. where different trees need to be planted and why</a:t>
                      </a:r>
                    </a:p>
                  </a:txBody>
                  <a:tcPr marL="68751" marR="68751" marT="34375" marB="3437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Summary sheet and/or student completed work</a:t>
                      </a:r>
                    </a:p>
                  </a:txBody>
                  <a:tcPr marL="68751" marR="68751" marT="34375" marB="3437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889392415"/>
                  </a:ext>
                </a:extLst>
              </a:tr>
              <a:tr h="533182">
                <a:tc>
                  <a:txBody>
                    <a:bodyPr/>
                    <a:lstStyle/>
                    <a:p>
                      <a:pPr algn="l" fontAlgn="t">
                        <a:lnSpc>
                          <a:spcPts val="1800"/>
                        </a:lnSpc>
                        <a:buNone/>
                      </a:pPr>
                      <a:r>
                        <a:rPr lang="en-GB" sz="1400">
                          <a:effectLst/>
                        </a:rPr>
                        <a:t>3. how to care for saplings in preparation for planting them</a:t>
                      </a:r>
                    </a:p>
                  </a:txBody>
                  <a:tcPr marL="68751" marR="68751" marT="34375" marB="3437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Summary sheet and/or student completed work</a:t>
                      </a:r>
                    </a:p>
                  </a:txBody>
                  <a:tcPr marL="68751" marR="68751" marT="34375" marB="3437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413737816"/>
                  </a:ext>
                </a:extLst>
              </a:tr>
              <a:tr h="763605">
                <a:tc>
                  <a:txBody>
                    <a:bodyPr/>
                    <a:lstStyle/>
                    <a:p>
                      <a:pPr algn="l" fontAlgn="t">
                        <a:lnSpc>
                          <a:spcPts val="2400"/>
                        </a:lnSpc>
                        <a:buNone/>
                      </a:pPr>
                      <a:r>
                        <a:rPr lang="en-GB" sz="1400" b="1">
                          <a:effectLst/>
                        </a:rPr>
                        <a:t>demonstrated the ability to</a:t>
                      </a:r>
                    </a:p>
                    <a:p>
                      <a:pPr algn="l" fontAlgn="t">
                        <a:lnSpc>
                          <a:spcPts val="1800"/>
                        </a:lnSpc>
                        <a:buNone/>
                      </a:pPr>
                      <a:r>
                        <a:rPr lang="en-GB" sz="1400">
                          <a:effectLst/>
                        </a:rPr>
                        <a:t>4. identify at least two different types of sapling</a:t>
                      </a:r>
                    </a:p>
                  </a:txBody>
                  <a:tcPr marL="68751" marR="68751" marT="34375" marB="3437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Summary sheet</a:t>
                      </a:r>
                    </a:p>
                  </a:txBody>
                  <a:tcPr marL="68751" marR="68751" marT="34375" marB="3437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805604298"/>
                  </a:ext>
                </a:extLst>
              </a:tr>
              <a:tr h="693563">
                <a:tc>
                  <a:txBody>
                    <a:bodyPr/>
                    <a:lstStyle/>
                    <a:p>
                      <a:pPr algn="l" fontAlgn="t">
                        <a:lnSpc>
                          <a:spcPts val="1800"/>
                        </a:lnSpc>
                        <a:buNone/>
                      </a:pPr>
                      <a:r>
                        <a:rPr lang="en-GB" sz="1400">
                          <a:effectLst/>
                        </a:rPr>
                        <a:t>5. research a minimum of two different trees and create a portfolio of information about them</a:t>
                      </a:r>
                    </a:p>
                  </a:txBody>
                  <a:tcPr marL="68751" marR="68751" marT="34375" marB="3437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Student completed work</a:t>
                      </a:r>
                    </a:p>
                  </a:txBody>
                  <a:tcPr marL="68751" marR="68751" marT="34375" marB="3437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429896489"/>
                  </a:ext>
                </a:extLst>
              </a:tr>
              <a:tr h="533182">
                <a:tc>
                  <a:txBody>
                    <a:bodyPr/>
                    <a:lstStyle/>
                    <a:p>
                      <a:pPr algn="l" fontAlgn="t">
                        <a:lnSpc>
                          <a:spcPts val="1800"/>
                        </a:lnSpc>
                        <a:buNone/>
                      </a:pPr>
                      <a:r>
                        <a:rPr lang="en-GB" sz="1400">
                          <a:effectLst/>
                        </a:rPr>
                        <a:t>6. identify suitable locations for the saplings to be planted</a:t>
                      </a:r>
                    </a:p>
                  </a:txBody>
                  <a:tcPr marL="68751" marR="68751" marT="34375" marB="3437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Summary sheet</a:t>
                      </a:r>
                    </a:p>
                  </a:txBody>
                  <a:tcPr marL="68751" marR="68751" marT="34375" marB="3437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972709660"/>
                  </a:ext>
                </a:extLst>
              </a:tr>
              <a:tr h="693563">
                <a:tc>
                  <a:txBody>
                    <a:bodyPr/>
                    <a:lstStyle/>
                    <a:p>
                      <a:pPr algn="l" fontAlgn="t">
                        <a:lnSpc>
                          <a:spcPts val="1800"/>
                        </a:lnSpc>
                        <a:buNone/>
                      </a:pPr>
                      <a:r>
                        <a:rPr lang="en-GB" sz="1400">
                          <a:effectLst/>
                        </a:rPr>
                        <a:t>7. separate out the different saplings before planting them in suitable locations.</a:t>
                      </a:r>
                    </a:p>
                  </a:txBody>
                  <a:tcPr marL="68751" marR="68751" marT="34375" marB="3437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dirty="0">
                          <a:effectLst/>
                        </a:rPr>
                        <a:t>Summary sheet</a:t>
                      </a:r>
                    </a:p>
                  </a:txBody>
                  <a:tcPr marL="68751" marR="68751" marT="34375" marB="3437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433910775"/>
                  </a:ext>
                </a:extLst>
              </a:tr>
            </a:tbl>
          </a:graphicData>
        </a:graphic>
      </p:graphicFrame>
      <p:sp>
        <p:nvSpPr>
          <p:cNvPr id="5" name="Rectangle 1">
            <a:extLst>
              <a:ext uri="{FF2B5EF4-FFF2-40B4-BE49-F238E27FC236}">
                <a16:creationId xmlns:a16="http://schemas.microsoft.com/office/drawing/2014/main" id="{17F8121F-D4B8-9B4D-24B5-6276B19C928C}"/>
              </a:ext>
            </a:extLst>
          </p:cNvPr>
          <p:cNvSpPr>
            <a:spLocks noChangeArrowheads="1"/>
          </p:cNvSpPr>
          <p:nvPr/>
        </p:nvSpPr>
        <p:spPr bwMode="auto">
          <a:xfrm>
            <a:off x="417443" y="234746"/>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Caring for sapling trees awarded by the woodland trust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Level One</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87628911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81D79875-D3F5-ACE1-7788-0D78053735A1}"/>
              </a:ext>
            </a:extLst>
          </p:cNvPr>
          <p:cNvGraphicFramePr>
            <a:graphicFrameLocks noGrp="1"/>
          </p:cNvGraphicFramePr>
          <p:nvPr>
            <p:extLst>
              <p:ext uri="{D42A27DB-BD31-4B8C-83A1-F6EECF244321}">
                <p14:modId xmlns:p14="http://schemas.microsoft.com/office/powerpoint/2010/main" val="2437983960"/>
              </p:ext>
            </p:extLst>
          </p:nvPr>
        </p:nvGraphicFramePr>
        <p:xfrm>
          <a:off x="386798" y="2838382"/>
          <a:ext cx="11418404" cy="3493770"/>
        </p:xfrm>
        <a:graphic>
          <a:graphicData uri="http://schemas.openxmlformats.org/drawingml/2006/table">
            <a:tbl>
              <a:tblPr/>
              <a:tblGrid>
                <a:gridCol w="5709202">
                  <a:extLst>
                    <a:ext uri="{9D8B030D-6E8A-4147-A177-3AD203B41FA5}">
                      <a16:colId xmlns:a16="http://schemas.microsoft.com/office/drawing/2014/main" val="3317301552"/>
                    </a:ext>
                  </a:extLst>
                </a:gridCol>
                <a:gridCol w="5709202">
                  <a:extLst>
                    <a:ext uri="{9D8B030D-6E8A-4147-A177-3AD203B41FA5}">
                      <a16:colId xmlns:a16="http://schemas.microsoft.com/office/drawing/2014/main" val="1580959955"/>
                    </a:ext>
                  </a:extLst>
                </a:gridCol>
              </a:tblGrid>
              <a:tr h="0">
                <a:tc>
                  <a:txBody>
                    <a:bodyPr/>
                    <a:lstStyle/>
                    <a:p>
                      <a:pPr algn="l" fontAlgn="t">
                        <a:buNone/>
                      </a:pPr>
                      <a:r>
                        <a:rPr lang="en-GB">
                          <a:effectLst/>
                        </a:rPr>
                        <a:t>In successfully completing this unit, the learner will have</a:t>
                      </a:r>
                    </a:p>
                  </a:txBody>
                  <a:tcPr>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Evidence needed</a:t>
                      </a:r>
                    </a:p>
                  </a:txBody>
                  <a:tcPr>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090107227"/>
                  </a:ext>
                </a:extLst>
              </a:tr>
              <a:tr h="0">
                <a:tc>
                  <a:txBody>
                    <a:bodyPr/>
                    <a:lstStyle/>
                    <a:p>
                      <a:pPr algn="l" fontAlgn="t">
                        <a:lnSpc>
                          <a:spcPts val="2400"/>
                        </a:lnSpc>
                        <a:buNone/>
                      </a:pPr>
                      <a:r>
                        <a:rPr lang="en-GB" b="1">
                          <a:effectLst/>
                        </a:rPr>
                        <a:t>demonstrated the ability to</a:t>
                      </a:r>
                    </a:p>
                    <a:p>
                      <a:pPr algn="l" fontAlgn="t">
                        <a:lnSpc>
                          <a:spcPts val="1800"/>
                        </a:lnSpc>
                        <a:buNone/>
                      </a:pPr>
                      <a:r>
                        <a:rPr lang="en-GB">
                          <a:effectLst/>
                        </a:rPr>
                        <a:t>1. remove weeds from the polytunnel</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400332027"/>
                  </a:ext>
                </a:extLst>
              </a:tr>
              <a:tr h="0">
                <a:tc>
                  <a:txBody>
                    <a:bodyPr/>
                    <a:lstStyle/>
                    <a:p>
                      <a:pPr algn="l" fontAlgn="t">
                        <a:lnSpc>
                          <a:spcPts val="1800"/>
                        </a:lnSpc>
                        <a:buNone/>
                      </a:pPr>
                      <a:r>
                        <a:rPr lang="en-GB">
                          <a:effectLst/>
                        </a:rPr>
                        <a:t>2. collect manure from the muck heap and take it to the polytunnel</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932565253"/>
                  </a:ext>
                </a:extLst>
              </a:tr>
              <a:tr h="0">
                <a:tc>
                  <a:txBody>
                    <a:bodyPr/>
                    <a:lstStyle/>
                    <a:p>
                      <a:pPr algn="l" fontAlgn="t">
                        <a:lnSpc>
                          <a:spcPts val="1800"/>
                        </a:lnSpc>
                        <a:buNone/>
                      </a:pPr>
                      <a:r>
                        <a:rPr lang="en-GB">
                          <a:effectLst/>
                        </a:rPr>
                        <a:t>3. fill the raised borders in the polytunnel with the well-rotted manure</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737069407"/>
                  </a:ext>
                </a:extLst>
              </a:tr>
              <a:tr h="0">
                <a:tc>
                  <a:txBody>
                    <a:bodyPr/>
                    <a:lstStyle/>
                    <a:p>
                      <a:pPr algn="l" fontAlgn="t">
                        <a:lnSpc>
                          <a:spcPts val="1800"/>
                        </a:lnSpc>
                        <a:buNone/>
                      </a:pPr>
                      <a:r>
                        <a:rPr lang="en-GB">
                          <a:effectLst/>
                        </a:rPr>
                        <a:t>4. plant out seedlings or small plants in the fresh beds</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599524885"/>
                  </a:ext>
                </a:extLst>
              </a:tr>
              <a:tr h="0">
                <a:tc>
                  <a:txBody>
                    <a:bodyPr/>
                    <a:lstStyle/>
                    <a:p>
                      <a:pPr algn="l" fontAlgn="t">
                        <a:lnSpc>
                          <a:spcPts val="1800"/>
                        </a:lnSpc>
                        <a:buNone/>
                      </a:pPr>
                      <a:r>
                        <a:rPr lang="en-GB">
                          <a:effectLst/>
                        </a:rPr>
                        <a:t>5. water the polytunnel on at least two occasions</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935917649"/>
                  </a:ext>
                </a:extLst>
              </a:tr>
              <a:tr h="0">
                <a:tc>
                  <a:txBody>
                    <a:bodyPr/>
                    <a:lstStyle/>
                    <a:p>
                      <a:pPr algn="l" fontAlgn="t">
                        <a:lnSpc>
                          <a:spcPts val="1800"/>
                        </a:lnSpc>
                        <a:buNone/>
                      </a:pPr>
                      <a:r>
                        <a:rPr lang="en-GB" dirty="0">
                          <a:effectLst/>
                        </a:rPr>
                        <a:t>6. remove any new weeds on at least two occasions.</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dirty="0">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707154930"/>
                  </a:ext>
                </a:extLst>
              </a:tr>
            </a:tbl>
          </a:graphicData>
        </a:graphic>
      </p:graphicFrame>
      <p:sp>
        <p:nvSpPr>
          <p:cNvPr id="5" name="Rectangle 1">
            <a:extLst>
              <a:ext uri="{FF2B5EF4-FFF2-40B4-BE49-F238E27FC236}">
                <a16:creationId xmlns:a16="http://schemas.microsoft.com/office/drawing/2014/main" id="{D6EDFBA8-1425-EE9D-784C-B919E4D691C1}"/>
              </a:ext>
            </a:extLst>
          </p:cNvPr>
          <p:cNvSpPr>
            <a:spLocks noChangeArrowheads="1"/>
          </p:cNvSpPr>
          <p:nvPr/>
        </p:nvSpPr>
        <p:spPr bwMode="auto">
          <a:xfrm>
            <a:off x="528431" y="525848"/>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Preparing a polytunnel for growing</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Level One</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80922042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A4B3EAE2-1F7E-740C-3676-90E4025F7188}"/>
              </a:ext>
            </a:extLst>
          </p:cNvPr>
          <p:cNvGraphicFramePr>
            <a:graphicFrameLocks noGrp="1"/>
          </p:cNvGraphicFramePr>
          <p:nvPr>
            <p:extLst>
              <p:ext uri="{D42A27DB-BD31-4B8C-83A1-F6EECF244321}">
                <p14:modId xmlns:p14="http://schemas.microsoft.com/office/powerpoint/2010/main" val="1761355572"/>
              </p:ext>
            </p:extLst>
          </p:nvPr>
        </p:nvGraphicFramePr>
        <p:xfrm>
          <a:off x="828261" y="1881385"/>
          <a:ext cx="10535478" cy="4631219"/>
        </p:xfrm>
        <a:graphic>
          <a:graphicData uri="http://schemas.openxmlformats.org/drawingml/2006/table">
            <a:tbl>
              <a:tblPr/>
              <a:tblGrid>
                <a:gridCol w="5267739">
                  <a:extLst>
                    <a:ext uri="{9D8B030D-6E8A-4147-A177-3AD203B41FA5}">
                      <a16:colId xmlns:a16="http://schemas.microsoft.com/office/drawing/2014/main" val="3544160695"/>
                    </a:ext>
                  </a:extLst>
                </a:gridCol>
                <a:gridCol w="5267739">
                  <a:extLst>
                    <a:ext uri="{9D8B030D-6E8A-4147-A177-3AD203B41FA5}">
                      <a16:colId xmlns:a16="http://schemas.microsoft.com/office/drawing/2014/main" val="985021141"/>
                    </a:ext>
                  </a:extLst>
                </a:gridCol>
              </a:tblGrid>
              <a:tr h="325624">
                <a:tc>
                  <a:txBody>
                    <a:bodyPr/>
                    <a:lstStyle/>
                    <a:p>
                      <a:pPr algn="l" fontAlgn="t">
                        <a:buNone/>
                      </a:pPr>
                      <a:r>
                        <a:rPr lang="en-GB" sz="900">
                          <a:effectLst/>
                        </a:rPr>
                        <a:t>In successfully completing this unit, the learner will have</a:t>
                      </a:r>
                    </a:p>
                  </a:txBody>
                  <a:tcPr marL="46518" marR="46518" marT="23259" marB="23259">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Evidence needed</a:t>
                      </a:r>
                    </a:p>
                  </a:txBody>
                  <a:tcPr marL="46518" marR="46518" marT="23259" marB="23259">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264492443"/>
                  </a:ext>
                </a:extLst>
              </a:tr>
              <a:tr h="439979">
                <a:tc>
                  <a:txBody>
                    <a:bodyPr/>
                    <a:lstStyle/>
                    <a:p>
                      <a:pPr algn="l" fontAlgn="t">
                        <a:lnSpc>
                          <a:spcPts val="2400"/>
                        </a:lnSpc>
                        <a:buNone/>
                      </a:pPr>
                      <a:r>
                        <a:rPr lang="en-GB" sz="900" b="1">
                          <a:effectLst/>
                        </a:rPr>
                        <a:t>demonstrated the ability to</a:t>
                      </a:r>
                    </a:p>
                    <a:p>
                      <a:pPr algn="l" fontAlgn="t">
                        <a:lnSpc>
                          <a:spcPts val="1800"/>
                        </a:lnSpc>
                        <a:buNone/>
                      </a:pPr>
                      <a:r>
                        <a:rPr lang="en-GB" sz="900">
                          <a:effectLst/>
                        </a:rPr>
                        <a:t>1. select seed potatoes and place them in egg boxes for chitting</a:t>
                      </a:r>
                    </a:p>
                  </a:txBody>
                  <a:tcPr marL="46518" marR="46518" marT="23259" marB="2325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a:t>
                      </a:r>
                    </a:p>
                  </a:txBody>
                  <a:tcPr marL="46518" marR="46518" marT="23259" marB="2325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447853498"/>
                  </a:ext>
                </a:extLst>
              </a:tr>
              <a:tr h="401215">
                <a:tc>
                  <a:txBody>
                    <a:bodyPr/>
                    <a:lstStyle/>
                    <a:p>
                      <a:pPr algn="l" fontAlgn="t">
                        <a:lnSpc>
                          <a:spcPts val="1800"/>
                        </a:lnSpc>
                        <a:buNone/>
                      </a:pPr>
                      <a:r>
                        <a:rPr lang="en-GB" sz="900">
                          <a:effectLst/>
                        </a:rPr>
                        <a:t>2. prepare the ground for planting, ensuring it has been weeded and forked over to create a fine tilth</a:t>
                      </a:r>
                    </a:p>
                  </a:txBody>
                  <a:tcPr marL="46518" marR="46518" marT="23259" marB="2325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a:t>
                      </a:r>
                    </a:p>
                  </a:txBody>
                  <a:tcPr marL="46518" marR="46518" marT="23259" marB="2325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037595533"/>
                  </a:ext>
                </a:extLst>
              </a:tr>
              <a:tr h="401215">
                <a:tc>
                  <a:txBody>
                    <a:bodyPr/>
                    <a:lstStyle/>
                    <a:p>
                      <a:pPr algn="l" fontAlgn="t">
                        <a:lnSpc>
                          <a:spcPts val="1800"/>
                        </a:lnSpc>
                        <a:buNone/>
                      </a:pPr>
                      <a:r>
                        <a:rPr lang="en-GB" sz="900">
                          <a:effectLst/>
                        </a:rPr>
                        <a:t>3. follow instructions to plant the tubers at suitable intervals and with their chits up</a:t>
                      </a:r>
                    </a:p>
                  </a:txBody>
                  <a:tcPr marL="46518" marR="46518" marT="23259" marB="2325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a:t>
                      </a:r>
                    </a:p>
                  </a:txBody>
                  <a:tcPr marL="46518" marR="46518" marT="23259" marB="2325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143883242"/>
                  </a:ext>
                </a:extLst>
              </a:tr>
              <a:tr h="284921">
                <a:tc>
                  <a:txBody>
                    <a:bodyPr/>
                    <a:lstStyle/>
                    <a:p>
                      <a:pPr algn="l" fontAlgn="t">
                        <a:lnSpc>
                          <a:spcPts val="1800"/>
                        </a:lnSpc>
                        <a:buNone/>
                      </a:pPr>
                      <a:r>
                        <a:rPr lang="en-GB" sz="900">
                          <a:effectLst/>
                        </a:rPr>
                        <a:t>4. cover the tubers and hoe up the ridges</a:t>
                      </a:r>
                    </a:p>
                  </a:txBody>
                  <a:tcPr marL="46518" marR="46518" marT="23259" marB="2325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a:t>
                      </a:r>
                    </a:p>
                  </a:txBody>
                  <a:tcPr marL="46518" marR="46518" marT="23259" marB="2325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478484606"/>
                  </a:ext>
                </a:extLst>
              </a:tr>
              <a:tr h="401215">
                <a:tc>
                  <a:txBody>
                    <a:bodyPr/>
                    <a:lstStyle/>
                    <a:p>
                      <a:pPr algn="l" fontAlgn="t">
                        <a:lnSpc>
                          <a:spcPts val="1800"/>
                        </a:lnSpc>
                        <a:buNone/>
                      </a:pPr>
                      <a:r>
                        <a:rPr lang="en-GB" sz="900" dirty="0">
                          <a:effectLst/>
                        </a:rPr>
                        <a:t>5. monitor the ridges for leaf growth and continue to earth up, water and weed as needed</a:t>
                      </a:r>
                    </a:p>
                  </a:txBody>
                  <a:tcPr marL="46518" marR="46518" marT="23259" marB="2325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a:t>
                      </a:r>
                    </a:p>
                  </a:txBody>
                  <a:tcPr marL="46518" marR="46518" marT="23259" marB="2325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078804392"/>
                  </a:ext>
                </a:extLst>
              </a:tr>
              <a:tr h="284921">
                <a:tc>
                  <a:txBody>
                    <a:bodyPr/>
                    <a:lstStyle/>
                    <a:p>
                      <a:pPr algn="l" fontAlgn="t">
                        <a:lnSpc>
                          <a:spcPts val="1800"/>
                        </a:lnSpc>
                        <a:buNone/>
                      </a:pPr>
                      <a:r>
                        <a:rPr lang="en-GB" sz="900">
                          <a:effectLst/>
                        </a:rPr>
                        <a:t>6. dig up a plant and the potatoes when ready, following instructions</a:t>
                      </a:r>
                    </a:p>
                  </a:txBody>
                  <a:tcPr marL="46518" marR="46518" marT="23259" marB="2325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a:t>
                      </a:r>
                    </a:p>
                  </a:txBody>
                  <a:tcPr marL="46518" marR="46518" marT="23259" marB="2325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44812277"/>
                  </a:ext>
                </a:extLst>
              </a:tr>
              <a:tr h="401215">
                <a:tc>
                  <a:txBody>
                    <a:bodyPr/>
                    <a:lstStyle/>
                    <a:p>
                      <a:pPr algn="l" fontAlgn="t">
                        <a:lnSpc>
                          <a:spcPts val="1800"/>
                        </a:lnSpc>
                        <a:buNone/>
                      </a:pPr>
                      <a:r>
                        <a:rPr lang="en-GB" sz="900">
                          <a:effectLst/>
                        </a:rPr>
                        <a:t>7. take part in a preparation, cooking and tasting session with the harvested potatoes</a:t>
                      </a:r>
                    </a:p>
                  </a:txBody>
                  <a:tcPr marL="46518" marR="46518" marT="23259" marB="2325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a:t>
                      </a:r>
                    </a:p>
                  </a:txBody>
                  <a:tcPr marL="46518" marR="46518" marT="23259" marB="2325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565994234"/>
                  </a:ext>
                </a:extLst>
              </a:tr>
              <a:tr h="284921">
                <a:tc>
                  <a:txBody>
                    <a:bodyPr/>
                    <a:lstStyle/>
                    <a:p>
                      <a:pPr algn="l" fontAlgn="t">
                        <a:lnSpc>
                          <a:spcPts val="1800"/>
                        </a:lnSpc>
                        <a:buNone/>
                      </a:pPr>
                      <a:r>
                        <a:rPr lang="en-GB" sz="900">
                          <a:effectLst/>
                        </a:rPr>
                        <a:t>8. prepare the empty ground for follow on planting</a:t>
                      </a:r>
                    </a:p>
                  </a:txBody>
                  <a:tcPr marL="46518" marR="46518" marT="23259" marB="2325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a:t>
                      </a:r>
                    </a:p>
                  </a:txBody>
                  <a:tcPr marL="46518" marR="46518" marT="23259" marB="2325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440258672"/>
                  </a:ext>
                </a:extLst>
              </a:tr>
              <a:tr h="439979">
                <a:tc>
                  <a:txBody>
                    <a:bodyPr/>
                    <a:lstStyle/>
                    <a:p>
                      <a:pPr algn="l" fontAlgn="t">
                        <a:lnSpc>
                          <a:spcPts val="2400"/>
                        </a:lnSpc>
                        <a:buNone/>
                      </a:pPr>
                      <a:r>
                        <a:rPr lang="en-GB" sz="900" b="1">
                          <a:effectLst/>
                        </a:rPr>
                        <a:t>shown knowledge of</a:t>
                      </a:r>
                    </a:p>
                    <a:p>
                      <a:pPr algn="l" fontAlgn="t">
                        <a:lnSpc>
                          <a:spcPts val="1800"/>
                        </a:lnSpc>
                        <a:buNone/>
                      </a:pPr>
                      <a:r>
                        <a:rPr lang="en-GB" sz="900">
                          <a:effectLst/>
                        </a:rPr>
                        <a:t>9. how the seed potato feeds the plant and how the crop forms</a:t>
                      </a:r>
                    </a:p>
                  </a:txBody>
                  <a:tcPr marL="46518" marR="46518" marT="23259" marB="2325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Student completed work</a:t>
                      </a:r>
                    </a:p>
                  </a:txBody>
                  <a:tcPr marL="46518" marR="46518" marT="23259" marB="2325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689589637"/>
                  </a:ext>
                </a:extLst>
              </a:tr>
              <a:tr h="401215">
                <a:tc>
                  <a:txBody>
                    <a:bodyPr/>
                    <a:lstStyle/>
                    <a:p>
                      <a:pPr algn="l" fontAlgn="t">
                        <a:lnSpc>
                          <a:spcPts val="1800"/>
                        </a:lnSpc>
                        <a:buNone/>
                      </a:pPr>
                      <a:r>
                        <a:rPr lang="en-GB" sz="900">
                          <a:effectLst/>
                        </a:rPr>
                        <a:t>10. the importance of earthing up regularly to prevent frost damage and greening</a:t>
                      </a:r>
                    </a:p>
                  </a:txBody>
                  <a:tcPr marL="46518" marR="46518" marT="23259" marB="2325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Student completed work</a:t>
                      </a:r>
                    </a:p>
                  </a:txBody>
                  <a:tcPr marL="46518" marR="46518" marT="23259" marB="2325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684140631"/>
                  </a:ext>
                </a:extLst>
              </a:tr>
              <a:tr h="284921">
                <a:tc>
                  <a:txBody>
                    <a:bodyPr/>
                    <a:lstStyle/>
                    <a:p>
                      <a:pPr algn="l" fontAlgn="t">
                        <a:lnSpc>
                          <a:spcPts val="1800"/>
                        </a:lnSpc>
                        <a:buNone/>
                      </a:pPr>
                      <a:r>
                        <a:rPr lang="en-GB" sz="900">
                          <a:effectLst/>
                        </a:rPr>
                        <a:t>11. the key signs the potatoes are ready for harvesting.</a:t>
                      </a:r>
                    </a:p>
                  </a:txBody>
                  <a:tcPr marL="46518" marR="46518" marT="23259" marB="2325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dirty="0">
                          <a:effectLst/>
                        </a:rPr>
                        <a:t>Student completed work</a:t>
                      </a:r>
                    </a:p>
                  </a:txBody>
                  <a:tcPr marL="46518" marR="46518" marT="23259" marB="2325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016800586"/>
                  </a:ext>
                </a:extLst>
              </a:tr>
            </a:tbl>
          </a:graphicData>
        </a:graphic>
      </p:graphicFrame>
      <p:sp>
        <p:nvSpPr>
          <p:cNvPr id="5" name="Rectangle 1">
            <a:extLst>
              <a:ext uri="{FF2B5EF4-FFF2-40B4-BE49-F238E27FC236}">
                <a16:creationId xmlns:a16="http://schemas.microsoft.com/office/drawing/2014/main" id="{0892F7A5-04D8-DA16-9AAF-507E06DDC963}"/>
              </a:ext>
            </a:extLst>
          </p:cNvPr>
          <p:cNvSpPr>
            <a:spLocks noChangeArrowheads="1"/>
          </p:cNvSpPr>
          <p:nvPr/>
        </p:nvSpPr>
        <p:spPr bwMode="auto">
          <a:xfrm>
            <a:off x="828261" y="728801"/>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Allotments (unit 6): A case study of potatoes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Level One</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4592522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A8C3D1E3-1FE5-1022-71ED-ACC7AFB0C133}"/>
              </a:ext>
            </a:extLst>
          </p:cNvPr>
          <p:cNvGraphicFramePr>
            <a:graphicFrameLocks noGrp="1"/>
          </p:cNvGraphicFramePr>
          <p:nvPr>
            <p:extLst>
              <p:ext uri="{D42A27DB-BD31-4B8C-83A1-F6EECF244321}">
                <p14:modId xmlns:p14="http://schemas.microsoft.com/office/powerpoint/2010/main" val="1138995275"/>
              </p:ext>
            </p:extLst>
          </p:nvPr>
        </p:nvGraphicFramePr>
        <p:xfrm>
          <a:off x="675861" y="1311965"/>
          <a:ext cx="10952922" cy="5282172"/>
        </p:xfrm>
        <a:graphic>
          <a:graphicData uri="http://schemas.openxmlformats.org/drawingml/2006/table">
            <a:tbl>
              <a:tblPr/>
              <a:tblGrid>
                <a:gridCol w="5476461">
                  <a:extLst>
                    <a:ext uri="{9D8B030D-6E8A-4147-A177-3AD203B41FA5}">
                      <a16:colId xmlns:a16="http://schemas.microsoft.com/office/drawing/2014/main" val="963653811"/>
                    </a:ext>
                  </a:extLst>
                </a:gridCol>
                <a:gridCol w="5476461">
                  <a:extLst>
                    <a:ext uri="{9D8B030D-6E8A-4147-A177-3AD203B41FA5}">
                      <a16:colId xmlns:a16="http://schemas.microsoft.com/office/drawing/2014/main" val="1862965058"/>
                    </a:ext>
                  </a:extLst>
                </a:gridCol>
              </a:tblGrid>
              <a:tr h="494586">
                <a:tc>
                  <a:txBody>
                    <a:bodyPr/>
                    <a:lstStyle/>
                    <a:p>
                      <a:pPr algn="l" fontAlgn="t">
                        <a:buNone/>
                      </a:pPr>
                      <a:r>
                        <a:rPr lang="en-GB" sz="1400">
                          <a:effectLst/>
                        </a:rPr>
                        <a:t>In successfully completing this unit, the learner will have</a:t>
                      </a:r>
                    </a:p>
                  </a:txBody>
                  <a:tcPr marL="68660" marR="68660" marT="34330" marB="34330">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Evidence needed</a:t>
                      </a:r>
                    </a:p>
                  </a:txBody>
                  <a:tcPr marL="68660" marR="68660" marT="34330" marB="34330">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028395576"/>
                  </a:ext>
                </a:extLst>
              </a:tr>
              <a:tr h="773031">
                <a:tc>
                  <a:txBody>
                    <a:bodyPr/>
                    <a:lstStyle/>
                    <a:p>
                      <a:pPr algn="l" fontAlgn="t">
                        <a:lnSpc>
                          <a:spcPts val="2400"/>
                        </a:lnSpc>
                        <a:buNone/>
                      </a:pPr>
                      <a:r>
                        <a:rPr lang="en-GB" sz="1400" b="1">
                          <a:effectLst/>
                        </a:rPr>
                        <a:t>shown knowledge of</a:t>
                      </a:r>
                    </a:p>
                    <a:p>
                      <a:pPr algn="l" fontAlgn="t">
                        <a:lnSpc>
                          <a:spcPts val="1800"/>
                        </a:lnSpc>
                        <a:buNone/>
                      </a:pPr>
                      <a:r>
                        <a:rPr lang="en-GB" sz="1400">
                          <a:effectLst/>
                        </a:rPr>
                        <a:t>1. the key difference between a herb and a spice</a:t>
                      </a:r>
                    </a:p>
                  </a:txBody>
                  <a:tcPr marL="68660" marR="68660" marT="34330" marB="3433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Summary sheet and/or student completed work</a:t>
                      </a:r>
                    </a:p>
                  </a:txBody>
                  <a:tcPr marL="68660" marR="68660" marT="34330" marB="3433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477632127"/>
                  </a:ext>
                </a:extLst>
              </a:tr>
              <a:tr h="601096">
                <a:tc>
                  <a:txBody>
                    <a:bodyPr/>
                    <a:lstStyle/>
                    <a:p>
                      <a:pPr algn="l" fontAlgn="t">
                        <a:lnSpc>
                          <a:spcPts val="2400"/>
                        </a:lnSpc>
                        <a:buNone/>
                      </a:pPr>
                      <a:r>
                        <a:rPr lang="en-GB" sz="1400" b="1">
                          <a:effectLst/>
                        </a:rPr>
                        <a:t>demonstrated the ability to</a:t>
                      </a:r>
                    </a:p>
                    <a:p>
                      <a:pPr algn="l" fontAlgn="t">
                        <a:lnSpc>
                          <a:spcPts val="1800"/>
                        </a:lnSpc>
                        <a:buNone/>
                      </a:pPr>
                      <a:r>
                        <a:rPr lang="en-GB" sz="1400">
                          <a:effectLst/>
                        </a:rPr>
                        <a:t>2. identify six different herbs</a:t>
                      </a:r>
                    </a:p>
                  </a:txBody>
                  <a:tcPr marL="68660" marR="68660" marT="34330" marB="3433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Summary sheet and/or student completed work</a:t>
                      </a:r>
                    </a:p>
                  </a:txBody>
                  <a:tcPr marL="68660" marR="68660" marT="34330" marB="3433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827367260"/>
                  </a:ext>
                </a:extLst>
              </a:tr>
              <a:tr h="702117">
                <a:tc>
                  <a:txBody>
                    <a:bodyPr/>
                    <a:lstStyle/>
                    <a:p>
                      <a:pPr algn="l" fontAlgn="t">
                        <a:lnSpc>
                          <a:spcPts val="1800"/>
                        </a:lnSpc>
                        <a:buNone/>
                      </a:pPr>
                      <a:r>
                        <a:rPr lang="en-GB" sz="1400">
                          <a:effectLst/>
                        </a:rPr>
                        <a:t>3. identify two different weeds and how they can be used as herbs, eg nettles</a:t>
                      </a:r>
                    </a:p>
                  </a:txBody>
                  <a:tcPr marL="68660" marR="68660" marT="34330" marB="3433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Summary sheet and/or student completed work</a:t>
                      </a:r>
                    </a:p>
                  </a:txBody>
                  <a:tcPr marL="68660" marR="68660" marT="34330" marB="3433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315558287"/>
                  </a:ext>
                </a:extLst>
              </a:tr>
              <a:tr h="829329">
                <a:tc>
                  <a:txBody>
                    <a:bodyPr/>
                    <a:lstStyle/>
                    <a:p>
                      <a:pPr algn="l" fontAlgn="t">
                        <a:lnSpc>
                          <a:spcPts val="2400"/>
                        </a:lnSpc>
                        <a:buNone/>
                      </a:pPr>
                      <a:r>
                        <a:rPr lang="en-GB" sz="1400" b="1">
                          <a:effectLst/>
                        </a:rPr>
                        <a:t>shown knowledge of</a:t>
                      </a:r>
                    </a:p>
                    <a:p>
                      <a:pPr algn="l" fontAlgn="t">
                        <a:lnSpc>
                          <a:spcPts val="1800"/>
                        </a:lnSpc>
                        <a:buNone/>
                      </a:pPr>
                      <a:r>
                        <a:rPr lang="en-GB" sz="1400">
                          <a:effectLst/>
                        </a:rPr>
                        <a:t>4. the key importance of organic gardening and growing of herbs</a:t>
                      </a:r>
                    </a:p>
                  </a:txBody>
                  <a:tcPr marL="68660" marR="68660" marT="34330" marB="3433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Summary sheet and/or student completed work</a:t>
                      </a:r>
                    </a:p>
                  </a:txBody>
                  <a:tcPr marL="68660" marR="68660" marT="34330" marB="3433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860454551"/>
                  </a:ext>
                </a:extLst>
              </a:tr>
              <a:tr h="525018">
                <a:tc>
                  <a:txBody>
                    <a:bodyPr/>
                    <a:lstStyle/>
                    <a:p>
                      <a:pPr algn="l" fontAlgn="t">
                        <a:lnSpc>
                          <a:spcPts val="1800"/>
                        </a:lnSpc>
                        <a:buNone/>
                      </a:pPr>
                      <a:r>
                        <a:rPr lang="en-GB" sz="1400">
                          <a:effectLst/>
                        </a:rPr>
                        <a:t>5. at least two recycling techniques used in organic growing or with herbs</a:t>
                      </a:r>
                    </a:p>
                  </a:txBody>
                  <a:tcPr marL="68660" marR="68660" marT="34330" marB="3433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Summary sheet and/or student completed work</a:t>
                      </a:r>
                    </a:p>
                  </a:txBody>
                  <a:tcPr marL="68660" marR="68660" marT="34330" marB="3433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896656395"/>
                  </a:ext>
                </a:extLst>
              </a:tr>
              <a:tr h="525018">
                <a:tc>
                  <a:txBody>
                    <a:bodyPr/>
                    <a:lstStyle/>
                    <a:p>
                      <a:pPr algn="l" fontAlgn="t">
                        <a:lnSpc>
                          <a:spcPts val="1800"/>
                        </a:lnSpc>
                        <a:buNone/>
                      </a:pPr>
                      <a:r>
                        <a:rPr lang="en-GB" sz="1400">
                          <a:effectLst/>
                        </a:rPr>
                        <a:t>6. three different local and seasonal foods which can be used with herbs</a:t>
                      </a:r>
                    </a:p>
                  </a:txBody>
                  <a:tcPr marL="68660" marR="68660" marT="34330" marB="3433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Summary sheet and/or student completed work</a:t>
                      </a:r>
                    </a:p>
                  </a:txBody>
                  <a:tcPr marL="68660" marR="68660" marT="34330" marB="3433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992253308"/>
                  </a:ext>
                </a:extLst>
              </a:tr>
              <a:tr h="829329">
                <a:tc>
                  <a:txBody>
                    <a:bodyPr/>
                    <a:lstStyle/>
                    <a:p>
                      <a:pPr algn="l" fontAlgn="t">
                        <a:lnSpc>
                          <a:spcPts val="2400"/>
                        </a:lnSpc>
                        <a:buNone/>
                      </a:pPr>
                      <a:r>
                        <a:rPr lang="en-GB" sz="1400" b="1">
                          <a:effectLst/>
                        </a:rPr>
                        <a:t>experienced</a:t>
                      </a:r>
                    </a:p>
                    <a:p>
                      <a:pPr algn="l" fontAlgn="t">
                        <a:lnSpc>
                          <a:spcPts val="1800"/>
                        </a:lnSpc>
                        <a:buNone/>
                      </a:pPr>
                      <a:r>
                        <a:rPr lang="en-GB" sz="1400">
                          <a:effectLst/>
                        </a:rPr>
                        <a:t>7. propagating plants for cuttings on at least one occasion.</a:t>
                      </a:r>
                    </a:p>
                  </a:txBody>
                  <a:tcPr marL="68660" marR="68660" marT="34330" marB="3433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dirty="0">
                          <a:effectLst/>
                        </a:rPr>
                        <a:t>Summary sheet</a:t>
                      </a:r>
                    </a:p>
                  </a:txBody>
                  <a:tcPr marL="68660" marR="68660" marT="34330" marB="3433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339392849"/>
                  </a:ext>
                </a:extLst>
              </a:tr>
            </a:tbl>
          </a:graphicData>
        </a:graphic>
      </p:graphicFrame>
      <p:sp>
        <p:nvSpPr>
          <p:cNvPr id="5" name="Rectangle 1">
            <a:extLst>
              <a:ext uri="{FF2B5EF4-FFF2-40B4-BE49-F238E27FC236}">
                <a16:creationId xmlns:a16="http://schemas.microsoft.com/office/drawing/2014/main" id="{91358402-EF83-1272-2CE8-9E2DCC0FAFE6}"/>
              </a:ext>
            </a:extLst>
          </p:cNvPr>
          <p:cNvSpPr>
            <a:spLocks noChangeArrowheads="1"/>
          </p:cNvSpPr>
          <p:nvPr/>
        </p:nvSpPr>
        <p:spPr bwMode="auto">
          <a:xfrm>
            <a:off x="471005" y="627478"/>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Community gardening: Looking at herbs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Level One</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1010379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80F96C6A-6696-4D40-141B-BB5ADF089FB6}"/>
              </a:ext>
            </a:extLst>
          </p:cNvPr>
          <p:cNvGraphicFramePr>
            <a:graphicFrameLocks noGrp="1"/>
          </p:cNvGraphicFramePr>
          <p:nvPr>
            <p:extLst>
              <p:ext uri="{D42A27DB-BD31-4B8C-83A1-F6EECF244321}">
                <p14:modId xmlns:p14="http://schemas.microsoft.com/office/powerpoint/2010/main" val="735879679"/>
              </p:ext>
            </p:extLst>
          </p:nvPr>
        </p:nvGraphicFramePr>
        <p:xfrm>
          <a:off x="390939" y="1915441"/>
          <a:ext cx="11410122" cy="4535846"/>
        </p:xfrm>
        <a:graphic>
          <a:graphicData uri="http://schemas.openxmlformats.org/drawingml/2006/table">
            <a:tbl>
              <a:tblPr/>
              <a:tblGrid>
                <a:gridCol w="5705061">
                  <a:extLst>
                    <a:ext uri="{9D8B030D-6E8A-4147-A177-3AD203B41FA5}">
                      <a16:colId xmlns:a16="http://schemas.microsoft.com/office/drawing/2014/main" val="2486881391"/>
                    </a:ext>
                  </a:extLst>
                </a:gridCol>
                <a:gridCol w="5705061">
                  <a:extLst>
                    <a:ext uri="{9D8B030D-6E8A-4147-A177-3AD203B41FA5}">
                      <a16:colId xmlns:a16="http://schemas.microsoft.com/office/drawing/2014/main" val="481008442"/>
                    </a:ext>
                  </a:extLst>
                </a:gridCol>
              </a:tblGrid>
              <a:tr h="451250">
                <a:tc>
                  <a:txBody>
                    <a:bodyPr/>
                    <a:lstStyle/>
                    <a:p>
                      <a:pPr algn="l" fontAlgn="t">
                        <a:buNone/>
                      </a:pPr>
                      <a:r>
                        <a:rPr lang="en-GB" sz="1300" dirty="0">
                          <a:effectLst/>
                        </a:rPr>
                        <a:t>In successfully completing this unit, the learner will have</a:t>
                      </a:r>
                    </a:p>
                  </a:txBody>
                  <a:tcPr marL="64464" marR="64464" marT="32232" marB="32232">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Evidence needed</a:t>
                      </a:r>
                    </a:p>
                  </a:txBody>
                  <a:tcPr marL="64464" marR="64464" marT="32232" marB="32232">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377685541"/>
                  </a:ext>
                </a:extLst>
              </a:tr>
              <a:tr h="609724">
                <a:tc>
                  <a:txBody>
                    <a:bodyPr/>
                    <a:lstStyle/>
                    <a:p>
                      <a:pPr algn="l" fontAlgn="t">
                        <a:lnSpc>
                          <a:spcPts val="2400"/>
                        </a:lnSpc>
                        <a:buNone/>
                      </a:pPr>
                      <a:r>
                        <a:rPr lang="en-GB" sz="1300" b="1">
                          <a:effectLst/>
                        </a:rPr>
                        <a:t>demonstrated the ability to</a:t>
                      </a:r>
                    </a:p>
                    <a:p>
                      <a:pPr algn="l" fontAlgn="t">
                        <a:lnSpc>
                          <a:spcPts val="1800"/>
                        </a:lnSpc>
                        <a:buNone/>
                      </a:pPr>
                      <a:r>
                        <a:rPr lang="en-GB" sz="1300">
                          <a:effectLst/>
                        </a:rPr>
                        <a:t>1. plant seeds and encourage seedlings to germinate</a:t>
                      </a:r>
                    </a:p>
                  </a:txBody>
                  <a:tcPr marL="64464" marR="64464" marT="32232" marB="3223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Summary sheet</a:t>
                      </a:r>
                    </a:p>
                  </a:txBody>
                  <a:tcPr marL="64464" marR="64464" marT="32232" marB="3223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754692780"/>
                  </a:ext>
                </a:extLst>
              </a:tr>
              <a:tr h="609724">
                <a:tc>
                  <a:txBody>
                    <a:bodyPr/>
                    <a:lstStyle/>
                    <a:p>
                      <a:pPr algn="l" fontAlgn="t">
                        <a:lnSpc>
                          <a:spcPts val="2400"/>
                        </a:lnSpc>
                        <a:buNone/>
                      </a:pPr>
                      <a:r>
                        <a:rPr lang="en-GB" sz="1300" b="1">
                          <a:effectLst/>
                        </a:rPr>
                        <a:t>shown knowledge of</a:t>
                      </a:r>
                    </a:p>
                    <a:p>
                      <a:pPr algn="l" fontAlgn="t">
                        <a:lnSpc>
                          <a:spcPts val="1800"/>
                        </a:lnSpc>
                        <a:buNone/>
                      </a:pPr>
                      <a:r>
                        <a:rPr lang="en-GB" sz="1300">
                          <a:effectLst/>
                        </a:rPr>
                        <a:t>2. three health and safety precautions when working on the garden</a:t>
                      </a:r>
                    </a:p>
                  </a:txBody>
                  <a:tcPr marL="64464" marR="64464" marT="32232" marB="3223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Summary sheet</a:t>
                      </a:r>
                    </a:p>
                  </a:txBody>
                  <a:tcPr marL="64464" marR="64464" marT="32232" marB="3223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674660950"/>
                  </a:ext>
                </a:extLst>
              </a:tr>
              <a:tr h="394844">
                <a:tc>
                  <a:txBody>
                    <a:bodyPr/>
                    <a:lstStyle/>
                    <a:p>
                      <a:pPr algn="l" fontAlgn="t">
                        <a:lnSpc>
                          <a:spcPts val="1800"/>
                        </a:lnSpc>
                        <a:buNone/>
                      </a:pPr>
                      <a:r>
                        <a:rPr lang="en-GB" sz="1300">
                          <a:effectLst/>
                        </a:rPr>
                        <a:t>3. three ways in which the student can protect the garden</a:t>
                      </a:r>
                    </a:p>
                  </a:txBody>
                  <a:tcPr marL="64464" marR="64464" marT="32232" marB="3223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Summary sheet</a:t>
                      </a:r>
                    </a:p>
                  </a:txBody>
                  <a:tcPr marL="64464" marR="64464" marT="32232" marB="3223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695932906"/>
                  </a:ext>
                </a:extLst>
              </a:tr>
              <a:tr h="394844">
                <a:tc>
                  <a:txBody>
                    <a:bodyPr/>
                    <a:lstStyle/>
                    <a:p>
                      <a:pPr algn="l" fontAlgn="t">
                        <a:lnSpc>
                          <a:spcPts val="1800"/>
                        </a:lnSpc>
                        <a:buNone/>
                      </a:pPr>
                      <a:r>
                        <a:rPr lang="en-GB" sz="1300">
                          <a:effectLst/>
                        </a:rPr>
                        <a:t>4. five resources a healthy plant needs to grow</a:t>
                      </a:r>
                    </a:p>
                  </a:txBody>
                  <a:tcPr marL="64464" marR="64464" marT="32232" marB="3223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Student completed work</a:t>
                      </a:r>
                    </a:p>
                  </a:txBody>
                  <a:tcPr marL="64464" marR="64464" marT="32232" marB="3223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713292593"/>
                  </a:ext>
                </a:extLst>
              </a:tr>
              <a:tr h="394844">
                <a:tc>
                  <a:txBody>
                    <a:bodyPr/>
                    <a:lstStyle/>
                    <a:p>
                      <a:pPr algn="l" fontAlgn="t">
                        <a:lnSpc>
                          <a:spcPts val="1800"/>
                        </a:lnSpc>
                        <a:buNone/>
                      </a:pPr>
                      <a:r>
                        <a:rPr lang="en-GB" sz="1300" dirty="0">
                          <a:effectLst/>
                        </a:rPr>
                        <a:t>5. how changing the amount of water and light available affects plant growth</a:t>
                      </a:r>
                    </a:p>
                  </a:txBody>
                  <a:tcPr marL="64464" marR="64464" marT="32232" marB="3223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Student completed work</a:t>
                      </a:r>
                    </a:p>
                  </a:txBody>
                  <a:tcPr marL="64464" marR="64464" marT="32232" marB="3223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11105988"/>
                  </a:ext>
                </a:extLst>
              </a:tr>
              <a:tr h="257857">
                <a:tc>
                  <a:txBody>
                    <a:bodyPr/>
                    <a:lstStyle/>
                    <a:p>
                      <a:pPr algn="l" fontAlgn="t">
                        <a:lnSpc>
                          <a:spcPts val="1800"/>
                        </a:lnSpc>
                        <a:buNone/>
                      </a:pPr>
                      <a:r>
                        <a:rPr lang="en-GB" sz="1300">
                          <a:effectLst/>
                        </a:rPr>
                        <a:t>6. how photosynthesis works</a:t>
                      </a:r>
                    </a:p>
                  </a:txBody>
                  <a:tcPr marL="64464" marR="64464" marT="32232" marB="3223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Summary sheet</a:t>
                      </a:r>
                    </a:p>
                  </a:txBody>
                  <a:tcPr marL="64464" marR="64464" marT="32232" marB="3223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236201469"/>
                  </a:ext>
                </a:extLst>
              </a:tr>
              <a:tr h="394844">
                <a:tc>
                  <a:txBody>
                    <a:bodyPr/>
                    <a:lstStyle/>
                    <a:p>
                      <a:pPr algn="l" fontAlgn="t">
                        <a:lnSpc>
                          <a:spcPts val="1800"/>
                        </a:lnSpc>
                        <a:buNone/>
                      </a:pPr>
                      <a:r>
                        <a:rPr lang="en-GB" sz="1300">
                          <a:effectLst/>
                        </a:rPr>
                        <a:t>7. how to thin plants and why this action is taken</a:t>
                      </a:r>
                    </a:p>
                  </a:txBody>
                  <a:tcPr marL="64464" marR="64464" marT="32232" marB="3223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Summary sheet</a:t>
                      </a:r>
                    </a:p>
                  </a:txBody>
                  <a:tcPr marL="64464" marR="64464" marT="32232" marB="3223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667133451"/>
                  </a:ext>
                </a:extLst>
              </a:tr>
              <a:tr h="394844">
                <a:tc>
                  <a:txBody>
                    <a:bodyPr/>
                    <a:lstStyle/>
                    <a:p>
                      <a:pPr algn="l" fontAlgn="t">
                        <a:lnSpc>
                          <a:spcPts val="1800"/>
                        </a:lnSpc>
                        <a:buNone/>
                      </a:pPr>
                      <a:r>
                        <a:rPr lang="en-GB" sz="1300">
                          <a:effectLst/>
                        </a:rPr>
                        <a:t>8. the plant lifecycle and how it corresponds to the seasons of the year</a:t>
                      </a:r>
                    </a:p>
                  </a:txBody>
                  <a:tcPr marL="64464" marR="64464" marT="32232" marB="3223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Summary sheet</a:t>
                      </a:r>
                    </a:p>
                  </a:txBody>
                  <a:tcPr marL="64464" marR="64464" marT="32232" marB="3223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467679379"/>
                  </a:ext>
                </a:extLst>
              </a:tr>
              <a:tr h="448564">
                <a:tc>
                  <a:txBody>
                    <a:bodyPr/>
                    <a:lstStyle/>
                    <a:p>
                      <a:pPr algn="l" fontAlgn="t">
                        <a:lnSpc>
                          <a:spcPts val="2400"/>
                        </a:lnSpc>
                        <a:buNone/>
                      </a:pPr>
                      <a:r>
                        <a:rPr lang="en-GB" sz="1300" b="1">
                          <a:effectLst/>
                        </a:rPr>
                        <a:t>acquired an understanding of</a:t>
                      </a:r>
                    </a:p>
                    <a:p>
                      <a:pPr algn="l" fontAlgn="t">
                        <a:lnSpc>
                          <a:spcPts val="1800"/>
                        </a:lnSpc>
                        <a:buNone/>
                      </a:pPr>
                      <a:r>
                        <a:rPr lang="en-GB" sz="1300">
                          <a:effectLst/>
                        </a:rPr>
                        <a:t>9. a garden scavenger hunt.</a:t>
                      </a:r>
                    </a:p>
                  </a:txBody>
                  <a:tcPr marL="64464" marR="64464" marT="32232" marB="3223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dirty="0">
                          <a:effectLst/>
                        </a:rPr>
                        <a:t>Summary sheet</a:t>
                      </a:r>
                    </a:p>
                  </a:txBody>
                  <a:tcPr marL="64464" marR="64464" marT="32232" marB="3223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773818996"/>
                  </a:ext>
                </a:extLst>
              </a:tr>
            </a:tbl>
          </a:graphicData>
        </a:graphic>
      </p:graphicFrame>
      <p:sp>
        <p:nvSpPr>
          <p:cNvPr id="5" name="Rectangle 1">
            <a:extLst>
              <a:ext uri="{FF2B5EF4-FFF2-40B4-BE49-F238E27FC236}">
                <a16:creationId xmlns:a16="http://schemas.microsoft.com/office/drawing/2014/main" id="{D17010EF-44D7-25C6-30A5-E273BE0585BC}"/>
              </a:ext>
            </a:extLst>
          </p:cNvPr>
          <p:cNvSpPr>
            <a:spLocks noChangeArrowheads="1"/>
          </p:cNvSpPr>
          <p:nvPr/>
        </p:nvSpPr>
        <p:spPr bwMode="auto">
          <a:xfrm>
            <a:off x="578816" y="406713"/>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The plant's lifecycle</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Level One</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94472823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FFFE8914-2221-D5FA-FD06-0E889DDF3763}"/>
              </a:ext>
            </a:extLst>
          </p:cNvPr>
          <p:cNvGraphicFramePr>
            <a:graphicFrameLocks noGrp="1"/>
          </p:cNvGraphicFramePr>
          <p:nvPr>
            <p:extLst>
              <p:ext uri="{D42A27DB-BD31-4B8C-83A1-F6EECF244321}">
                <p14:modId xmlns:p14="http://schemas.microsoft.com/office/powerpoint/2010/main" val="1762422532"/>
              </p:ext>
            </p:extLst>
          </p:nvPr>
        </p:nvGraphicFramePr>
        <p:xfrm>
          <a:off x="463983" y="1527321"/>
          <a:ext cx="11264034" cy="4503099"/>
        </p:xfrm>
        <a:graphic>
          <a:graphicData uri="http://schemas.openxmlformats.org/drawingml/2006/table">
            <a:tbl>
              <a:tblPr/>
              <a:tblGrid>
                <a:gridCol w="5632017">
                  <a:extLst>
                    <a:ext uri="{9D8B030D-6E8A-4147-A177-3AD203B41FA5}">
                      <a16:colId xmlns:a16="http://schemas.microsoft.com/office/drawing/2014/main" val="2771194721"/>
                    </a:ext>
                  </a:extLst>
                </a:gridCol>
                <a:gridCol w="5632017">
                  <a:extLst>
                    <a:ext uri="{9D8B030D-6E8A-4147-A177-3AD203B41FA5}">
                      <a16:colId xmlns:a16="http://schemas.microsoft.com/office/drawing/2014/main" val="3615554789"/>
                    </a:ext>
                  </a:extLst>
                </a:gridCol>
              </a:tblGrid>
              <a:tr h="391550">
                <a:tc>
                  <a:txBody>
                    <a:bodyPr/>
                    <a:lstStyle/>
                    <a:p>
                      <a:pPr algn="l" fontAlgn="t">
                        <a:buNone/>
                      </a:pPr>
                      <a:r>
                        <a:rPr lang="en-GB" sz="1100">
                          <a:effectLst/>
                        </a:rPr>
                        <a:t>In successfully completing this unit, the learner will have</a:t>
                      </a:r>
                    </a:p>
                  </a:txBody>
                  <a:tcPr marL="55936" marR="55936" marT="27968" marB="27968">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Evidence needed</a:t>
                      </a:r>
                    </a:p>
                  </a:txBody>
                  <a:tcPr marL="55936" marR="55936" marT="27968" marB="27968">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219984405"/>
                  </a:ext>
                </a:extLst>
              </a:tr>
              <a:tr h="668899">
                <a:tc>
                  <a:txBody>
                    <a:bodyPr/>
                    <a:lstStyle/>
                    <a:p>
                      <a:pPr algn="l" fontAlgn="t">
                        <a:lnSpc>
                          <a:spcPts val="2400"/>
                        </a:lnSpc>
                        <a:buNone/>
                      </a:pPr>
                      <a:r>
                        <a:rPr lang="en-GB" sz="1100" b="1">
                          <a:effectLst/>
                        </a:rPr>
                        <a:t>demonstrated the ability to</a:t>
                      </a:r>
                    </a:p>
                    <a:p>
                      <a:pPr algn="l" fontAlgn="t">
                        <a:lnSpc>
                          <a:spcPts val="1800"/>
                        </a:lnSpc>
                        <a:buNone/>
                      </a:pPr>
                      <a:r>
                        <a:rPr lang="en-GB" sz="1100">
                          <a:effectLst/>
                        </a:rPr>
                        <a:t>1. choose at least two flowers that work well together for a hanging basket composition</a:t>
                      </a:r>
                    </a:p>
                  </a:txBody>
                  <a:tcPr marL="55936" marR="55936" marT="27968" marB="2796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5936" marR="55936" marT="27968" marB="2796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024186548"/>
                  </a:ext>
                </a:extLst>
              </a:tr>
              <a:tr h="342607">
                <a:tc>
                  <a:txBody>
                    <a:bodyPr/>
                    <a:lstStyle/>
                    <a:p>
                      <a:pPr algn="l" fontAlgn="t">
                        <a:lnSpc>
                          <a:spcPts val="1800"/>
                        </a:lnSpc>
                        <a:buNone/>
                      </a:pPr>
                      <a:r>
                        <a:rPr lang="en-GB" sz="1100" dirty="0">
                          <a:effectLst/>
                        </a:rPr>
                        <a:t>2. choose flowers that are suitable for hanging baskets</a:t>
                      </a:r>
                    </a:p>
                  </a:txBody>
                  <a:tcPr marL="55936" marR="55936" marT="27968" marB="2796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5936" marR="55936" marT="27968" marB="2796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291442248"/>
                  </a:ext>
                </a:extLst>
              </a:tr>
              <a:tr h="342607">
                <a:tc>
                  <a:txBody>
                    <a:bodyPr/>
                    <a:lstStyle/>
                    <a:p>
                      <a:pPr algn="l" fontAlgn="t">
                        <a:lnSpc>
                          <a:spcPts val="1800"/>
                        </a:lnSpc>
                        <a:buNone/>
                      </a:pPr>
                      <a:r>
                        <a:rPr lang="en-GB" sz="1100">
                          <a:effectLst/>
                        </a:rPr>
                        <a:t>3. sow the seeds for their chosen flowers</a:t>
                      </a:r>
                    </a:p>
                  </a:txBody>
                  <a:tcPr marL="55936" marR="55936" marT="27968" marB="2796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5936" marR="55936" marT="27968" marB="2796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772187669"/>
                  </a:ext>
                </a:extLst>
              </a:tr>
              <a:tr h="223743">
                <a:tc>
                  <a:txBody>
                    <a:bodyPr/>
                    <a:lstStyle/>
                    <a:p>
                      <a:pPr algn="l" fontAlgn="t">
                        <a:lnSpc>
                          <a:spcPts val="1800"/>
                        </a:lnSpc>
                        <a:buNone/>
                      </a:pPr>
                      <a:r>
                        <a:rPr lang="en-GB" sz="1100">
                          <a:effectLst/>
                        </a:rPr>
                        <a:t>4. water the seeds when needed</a:t>
                      </a:r>
                    </a:p>
                  </a:txBody>
                  <a:tcPr marL="55936" marR="55936" marT="27968" marB="2796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5936" marR="55936" marT="27968" marB="2796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821346305"/>
                  </a:ext>
                </a:extLst>
              </a:tr>
              <a:tr h="342607">
                <a:tc>
                  <a:txBody>
                    <a:bodyPr/>
                    <a:lstStyle/>
                    <a:p>
                      <a:pPr algn="l" fontAlgn="t">
                        <a:lnSpc>
                          <a:spcPts val="1800"/>
                        </a:lnSpc>
                        <a:buNone/>
                      </a:pPr>
                      <a:r>
                        <a:rPr lang="en-GB" sz="1100">
                          <a:effectLst/>
                        </a:rPr>
                        <a:t>5. prick out the seedlings and place them into individual pots</a:t>
                      </a:r>
                    </a:p>
                  </a:txBody>
                  <a:tcPr marL="55936" marR="55936" marT="27968" marB="2796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5936" marR="55936" marT="27968" marB="2796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897178681"/>
                  </a:ext>
                </a:extLst>
              </a:tr>
              <a:tr h="342607">
                <a:tc>
                  <a:txBody>
                    <a:bodyPr/>
                    <a:lstStyle/>
                    <a:p>
                      <a:pPr algn="l" fontAlgn="t">
                        <a:lnSpc>
                          <a:spcPts val="1800"/>
                        </a:lnSpc>
                        <a:buNone/>
                      </a:pPr>
                      <a:r>
                        <a:rPr lang="en-GB" sz="1100">
                          <a:effectLst/>
                        </a:rPr>
                        <a:t>6. line their hanging basket with a suitable material</a:t>
                      </a:r>
                    </a:p>
                  </a:txBody>
                  <a:tcPr marL="55936" marR="55936" marT="27968" marB="2796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5936" marR="55936" marT="27968" marB="2796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993012889"/>
                  </a:ext>
                </a:extLst>
              </a:tr>
              <a:tr h="482446">
                <a:tc>
                  <a:txBody>
                    <a:bodyPr/>
                    <a:lstStyle/>
                    <a:p>
                      <a:pPr algn="l" fontAlgn="t">
                        <a:lnSpc>
                          <a:spcPts val="1800"/>
                        </a:lnSpc>
                        <a:buNone/>
                      </a:pPr>
                      <a:r>
                        <a:rPr lang="en-GB" sz="1100">
                          <a:effectLst/>
                        </a:rPr>
                        <a:t>7. plant it into their hanging basket when it is large enough and the weather is suitable for it to be outside</a:t>
                      </a:r>
                    </a:p>
                  </a:txBody>
                  <a:tcPr marL="55936" marR="55936" marT="27968" marB="2796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5936" marR="55936" marT="27968" marB="2796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007808850"/>
                  </a:ext>
                </a:extLst>
              </a:tr>
              <a:tr h="342607">
                <a:tc>
                  <a:txBody>
                    <a:bodyPr/>
                    <a:lstStyle/>
                    <a:p>
                      <a:pPr algn="l" fontAlgn="t">
                        <a:lnSpc>
                          <a:spcPts val="1800"/>
                        </a:lnSpc>
                        <a:buNone/>
                      </a:pPr>
                      <a:r>
                        <a:rPr lang="en-GB" sz="1100">
                          <a:effectLst/>
                        </a:rPr>
                        <a:t>8. maintain their flowers by watering and deadheading them when needed</a:t>
                      </a:r>
                    </a:p>
                  </a:txBody>
                  <a:tcPr marL="55936" marR="55936" marT="27968" marB="2796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5936" marR="55936" marT="27968" marB="2796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833237544"/>
                  </a:ext>
                </a:extLst>
              </a:tr>
              <a:tr h="529059">
                <a:tc>
                  <a:txBody>
                    <a:bodyPr/>
                    <a:lstStyle/>
                    <a:p>
                      <a:pPr algn="l" fontAlgn="t">
                        <a:lnSpc>
                          <a:spcPts val="2400"/>
                        </a:lnSpc>
                        <a:buNone/>
                      </a:pPr>
                      <a:r>
                        <a:rPr lang="en-GB" sz="1100" b="1">
                          <a:effectLst/>
                        </a:rPr>
                        <a:t>shown knowledge of</a:t>
                      </a:r>
                    </a:p>
                    <a:p>
                      <a:pPr algn="l" fontAlgn="t">
                        <a:lnSpc>
                          <a:spcPts val="1800"/>
                        </a:lnSpc>
                        <a:buNone/>
                      </a:pPr>
                      <a:r>
                        <a:rPr lang="en-GB" sz="1100">
                          <a:effectLst/>
                        </a:rPr>
                        <a:t>9. the key requirements seeds need in order to germinate</a:t>
                      </a:r>
                    </a:p>
                  </a:txBody>
                  <a:tcPr marL="55936" marR="55936" marT="27968" marB="2796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5936" marR="55936" marT="27968" marB="2796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912263164"/>
                  </a:ext>
                </a:extLst>
              </a:tr>
              <a:tr h="342607">
                <a:tc>
                  <a:txBody>
                    <a:bodyPr/>
                    <a:lstStyle/>
                    <a:p>
                      <a:pPr algn="l" fontAlgn="t">
                        <a:lnSpc>
                          <a:spcPts val="1800"/>
                        </a:lnSpc>
                        <a:buNone/>
                      </a:pPr>
                      <a:r>
                        <a:rPr lang="en-GB" sz="1100">
                          <a:effectLst/>
                        </a:rPr>
                        <a:t>10. the key reason why hanging baskets need more water than plant pots.</a:t>
                      </a:r>
                    </a:p>
                  </a:txBody>
                  <a:tcPr marL="55936" marR="55936" marT="27968" marB="2796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dirty="0">
                          <a:effectLst/>
                        </a:rPr>
                        <a:t>Summary sheet</a:t>
                      </a:r>
                    </a:p>
                  </a:txBody>
                  <a:tcPr marL="55936" marR="55936" marT="27968" marB="2796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731631587"/>
                  </a:ext>
                </a:extLst>
              </a:tr>
            </a:tbl>
          </a:graphicData>
        </a:graphic>
      </p:graphicFrame>
      <p:sp>
        <p:nvSpPr>
          <p:cNvPr id="5" name="Rectangle 1">
            <a:extLst>
              <a:ext uri="{FF2B5EF4-FFF2-40B4-BE49-F238E27FC236}">
                <a16:creationId xmlns:a16="http://schemas.microsoft.com/office/drawing/2014/main" id="{5D3E40C0-F441-2B6C-689E-784A14405CE5}"/>
              </a:ext>
            </a:extLst>
          </p:cNvPr>
          <p:cNvSpPr>
            <a:spLocks noChangeArrowheads="1"/>
          </p:cNvSpPr>
          <p:nvPr/>
        </p:nvSpPr>
        <p:spPr bwMode="auto">
          <a:xfrm>
            <a:off x="463983" y="592139"/>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Designing and planting a summer hanging basket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Level One</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60038714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A0FCFB05-EDAE-9A5E-4043-0AB4910D68D5}"/>
              </a:ext>
            </a:extLst>
          </p:cNvPr>
          <p:cNvGraphicFramePr>
            <a:graphicFrameLocks noGrp="1"/>
          </p:cNvGraphicFramePr>
          <p:nvPr>
            <p:extLst>
              <p:ext uri="{D42A27DB-BD31-4B8C-83A1-F6EECF244321}">
                <p14:modId xmlns:p14="http://schemas.microsoft.com/office/powerpoint/2010/main" val="673185012"/>
              </p:ext>
            </p:extLst>
          </p:nvPr>
        </p:nvGraphicFramePr>
        <p:xfrm>
          <a:off x="413371" y="1486505"/>
          <a:ext cx="11365258" cy="4782049"/>
        </p:xfrm>
        <a:graphic>
          <a:graphicData uri="http://schemas.openxmlformats.org/drawingml/2006/table">
            <a:tbl>
              <a:tblPr/>
              <a:tblGrid>
                <a:gridCol w="5682629">
                  <a:extLst>
                    <a:ext uri="{9D8B030D-6E8A-4147-A177-3AD203B41FA5}">
                      <a16:colId xmlns:a16="http://schemas.microsoft.com/office/drawing/2014/main" val="3188641647"/>
                    </a:ext>
                  </a:extLst>
                </a:gridCol>
                <a:gridCol w="5682629">
                  <a:extLst>
                    <a:ext uri="{9D8B030D-6E8A-4147-A177-3AD203B41FA5}">
                      <a16:colId xmlns:a16="http://schemas.microsoft.com/office/drawing/2014/main" val="1050047529"/>
                    </a:ext>
                  </a:extLst>
                </a:gridCol>
              </a:tblGrid>
              <a:tr h="302326">
                <a:tc>
                  <a:txBody>
                    <a:bodyPr/>
                    <a:lstStyle/>
                    <a:p>
                      <a:pPr algn="l" fontAlgn="t">
                        <a:buNone/>
                      </a:pPr>
                      <a:r>
                        <a:rPr lang="en-GB" sz="900" dirty="0">
                          <a:effectLst/>
                        </a:rPr>
                        <a:t>In successfully completing this unit, the learner will have</a:t>
                      </a:r>
                    </a:p>
                  </a:txBody>
                  <a:tcPr marL="43189" marR="43189" marT="21595" marB="21595">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Evidence needed</a:t>
                      </a:r>
                    </a:p>
                  </a:txBody>
                  <a:tcPr marL="43189" marR="43189" marT="21595" marB="21595">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986706989"/>
                  </a:ext>
                </a:extLst>
              </a:tr>
              <a:tr h="408500">
                <a:tc>
                  <a:txBody>
                    <a:bodyPr/>
                    <a:lstStyle/>
                    <a:p>
                      <a:pPr algn="l" fontAlgn="t">
                        <a:lnSpc>
                          <a:spcPts val="2400"/>
                        </a:lnSpc>
                        <a:buNone/>
                      </a:pPr>
                      <a:r>
                        <a:rPr lang="en-GB" sz="900" b="1">
                          <a:effectLst/>
                        </a:rPr>
                        <a:t>demonstrated the ability to</a:t>
                      </a:r>
                    </a:p>
                    <a:p>
                      <a:pPr algn="l" fontAlgn="t">
                        <a:lnSpc>
                          <a:spcPts val="1800"/>
                        </a:lnSpc>
                        <a:buNone/>
                      </a:pPr>
                      <a:r>
                        <a:rPr lang="en-GB" sz="900">
                          <a:effectLst/>
                        </a:rPr>
                        <a:t>1. correctly sow at least one type of seed</a:t>
                      </a:r>
                    </a:p>
                  </a:txBody>
                  <a:tcPr marL="43189" marR="43189" marT="21595" marB="2159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a:t>
                      </a:r>
                    </a:p>
                  </a:txBody>
                  <a:tcPr marL="43189" marR="43189" marT="21595" marB="2159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94558889"/>
                  </a:ext>
                </a:extLst>
              </a:tr>
              <a:tr h="264535">
                <a:tc>
                  <a:txBody>
                    <a:bodyPr/>
                    <a:lstStyle/>
                    <a:p>
                      <a:pPr algn="l" fontAlgn="t">
                        <a:lnSpc>
                          <a:spcPts val="1800"/>
                        </a:lnSpc>
                        <a:buNone/>
                      </a:pPr>
                      <a:r>
                        <a:rPr lang="en-GB" sz="900">
                          <a:effectLst/>
                        </a:rPr>
                        <a:t>2. identify when seedlings need to be transplanted</a:t>
                      </a:r>
                    </a:p>
                  </a:txBody>
                  <a:tcPr marL="43189" marR="43189" marT="21595" marB="2159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a:t>
                      </a:r>
                    </a:p>
                  </a:txBody>
                  <a:tcPr marL="43189" marR="43189" marT="21595" marB="2159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362475401"/>
                  </a:ext>
                </a:extLst>
              </a:tr>
              <a:tr h="372509">
                <a:tc>
                  <a:txBody>
                    <a:bodyPr/>
                    <a:lstStyle/>
                    <a:p>
                      <a:pPr algn="l" fontAlgn="t">
                        <a:lnSpc>
                          <a:spcPts val="1800"/>
                        </a:lnSpc>
                        <a:buNone/>
                      </a:pPr>
                      <a:r>
                        <a:rPr lang="en-GB" sz="900">
                          <a:effectLst/>
                        </a:rPr>
                        <a:t>3. undertake on-going care for seedlings or plants, through watering, weeding and pinching out</a:t>
                      </a:r>
                    </a:p>
                  </a:txBody>
                  <a:tcPr marL="43189" marR="43189" marT="21595" marB="2159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a:t>
                      </a:r>
                    </a:p>
                  </a:txBody>
                  <a:tcPr marL="43189" marR="43189" marT="21595" marB="2159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947083554"/>
                  </a:ext>
                </a:extLst>
              </a:tr>
              <a:tr h="588456">
                <a:tc>
                  <a:txBody>
                    <a:bodyPr/>
                    <a:lstStyle/>
                    <a:p>
                      <a:pPr algn="l" fontAlgn="t">
                        <a:lnSpc>
                          <a:spcPts val="1800"/>
                        </a:lnSpc>
                        <a:buNone/>
                      </a:pPr>
                      <a:r>
                        <a:rPr lang="en-GB" sz="900">
                          <a:effectLst/>
                        </a:rPr>
                        <a:t>4. harvest at least two different crops without causing them damage, using skills such as loosening the ground around carrots and gently twisting tomatoes off the vines</a:t>
                      </a:r>
                    </a:p>
                  </a:txBody>
                  <a:tcPr marL="43189" marR="43189" marT="21595" marB="2159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a:t>
                      </a:r>
                    </a:p>
                  </a:txBody>
                  <a:tcPr marL="43189" marR="43189" marT="21595" marB="2159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752197788"/>
                  </a:ext>
                </a:extLst>
              </a:tr>
              <a:tr h="516474">
                <a:tc>
                  <a:txBody>
                    <a:bodyPr/>
                    <a:lstStyle/>
                    <a:p>
                      <a:pPr algn="l" fontAlgn="t">
                        <a:lnSpc>
                          <a:spcPts val="2400"/>
                        </a:lnSpc>
                        <a:buNone/>
                      </a:pPr>
                      <a:r>
                        <a:rPr lang="en-GB" sz="900" b="1" dirty="0">
                          <a:effectLst/>
                        </a:rPr>
                        <a:t>shown knowledge of</a:t>
                      </a:r>
                    </a:p>
                    <a:p>
                      <a:pPr algn="l" fontAlgn="t">
                        <a:lnSpc>
                          <a:spcPts val="1800"/>
                        </a:lnSpc>
                        <a:buNone/>
                      </a:pPr>
                      <a:r>
                        <a:rPr lang="en-GB" sz="900" dirty="0">
                          <a:effectLst/>
                        </a:rPr>
                        <a:t>5. what seeds and plants to plant at different times of the year or where to find this information</a:t>
                      </a:r>
                    </a:p>
                  </a:txBody>
                  <a:tcPr marL="43189" marR="43189" marT="21595" marB="2159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a:t>
                      </a:r>
                    </a:p>
                  </a:txBody>
                  <a:tcPr marL="43189" marR="43189" marT="21595" marB="2159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424737941"/>
                  </a:ext>
                </a:extLst>
              </a:tr>
              <a:tr h="480483">
                <a:tc>
                  <a:txBody>
                    <a:bodyPr/>
                    <a:lstStyle/>
                    <a:p>
                      <a:pPr algn="l" fontAlgn="t">
                        <a:lnSpc>
                          <a:spcPts val="1800"/>
                        </a:lnSpc>
                        <a:buNone/>
                      </a:pPr>
                      <a:r>
                        <a:rPr lang="en-GB" sz="900">
                          <a:effectLst/>
                        </a:rPr>
                        <a:t>6. what seeds and seedlings need to be started in the polytunnel or directly outside and provide at least two examples</a:t>
                      </a:r>
                    </a:p>
                  </a:txBody>
                  <a:tcPr marL="43189" marR="43189" marT="21595" marB="2159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a:t>
                      </a:r>
                    </a:p>
                  </a:txBody>
                  <a:tcPr marL="43189" marR="43189" marT="21595" marB="2159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130496648"/>
                  </a:ext>
                </a:extLst>
              </a:tr>
              <a:tr h="264535">
                <a:tc>
                  <a:txBody>
                    <a:bodyPr/>
                    <a:lstStyle/>
                    <a:p>
                      <a:pPr algn="l" fontAlgn="t">
                        <a:lnSpc>
                          <a:spcPts val="1800"/>
                        </a:lnSpc>
                        <a:buNone/>
                      </a:pPr>
                      <a:r>
                        <a:rPr lang="en-GB" sz="900" dirty="0">
                          <a:effectLst/>
                        </a:rPr>
                        <a:t>7. at least two seedlings and plants that require support</a:t>
                      </a:r>
                    </a:p>
                  </a:txBody>
                  <a:tcPr marL="43189" marR="43189" marT="21595" marB="2159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a:t>
                      </a:r>
                    </a:p>
                  </a:txBody>
                  <a:tcPr marL="43189" marR="43189" marT="21595" marB="2159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927820278"/>
                  </a:ext>
                </a:extLst>
              </a:tr>
              <a:tr h="372509">
                <a:tc>
                  <a:txBody>
                    <a:bodyPr/>
                    <a:lstStyle/>
                    <a:p>
                      <a:pPr algn="l" fontAlgn="t">
                        <a:lnSpc>
                          <a:spcPts val="1800"/>
                        </a:lnSpc>
                        <a:buNone/>
                      </a:pPr>
                      <a:r>
                        <a:rPr lang="en-GB" sz="900">
                          <a:effectLst/>
                        </a:rPr>
                        <a:t>8. what support systems to use for a minimum of two plant types, eg tomoatoes, peas</a:t>
                      </a:r>
                    </a:p>
                  </a:txBody>
                  <a:tcPr marL="43189" marR="43189" marT="21595" marB="2159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a:t>
                      </a:r>
                    </a:p>
                  </a:txBody>
                  <a:tcPr marL="43189" marR="43189" marT="21595" marB="2159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428028564"/>
                  </a:ext>
                </a:extLst>
              </a:tr>
              <a:tr h="372509">
                <a:tc>
                  <a:txBody>
                    <a:bodyPr/>
                    <a:lstStyle/>
                    <a:p>
                      <a:pPr algn="l" fontAlgn="t">
                        <a:lnSpc>
                          <a:spcPts val="1800"/>
                        </a:lnSpc>
                        <a:buNone/>
                      </a:pPr>
                      <a:r>
                        <a:rPr lang="en-GB" sz="900">
                          <a:effectLst/>
                        </a:rPr>
                        <a:t>9. when crops need to be harvested and at what times throughout the year or where to find this information</a:t>
                      </a:r>
                    </a:p>
                  </a:txBody>
                  <a:tcPr marL="43189" marR="43189" marT="21595" marB="2159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a:t>
                      </a:r>
                    </a:p>
                  </a:txBody>
                  <a:tcPr marL="43189" marR="43189" marT="21595" marB="2159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010921976"/>
                  </a:ext>
                </a:extLst>
              </a:tr>
              <a:tr h="408500">
                <a:tc>
                  <a:txBody>
                    <a:bodyPr/>
                    <a:lstStyle/>
                    <a:p>
                      <a:pPr algn="l" fontAlgn="t">
                        <a:lnSpc>
                          <a:spcPts val="2400"/>
                        </a:lnSpc>
                        <a:buNone/>
                      </a:pPr>
                      <a:r>
                        <a:rPr lang="en-GB" sz="900" b="1">
                          <a:effectLst/>
                        </a:rPr>
                        <a:t>experienced</a:t>
                      </a:r>
                    </a:p>
                    <a:p>
                      <a:pPr algn="l" fontAlgn="t">
                        <a:lnSpc>
                          <a:spcPts val="1800"/>
                        </a:lnSpc>
                        <a:buNone/>
                      </a:pPr>
                      <a:r>
                        <a:rPr lang="en-GB" sz="900">
                          <a:effectLst/>
                        </a:rPr>
                        <a:t>10. working in a market garden environment.</a:t>
                      </a:r>
                    </a:p>
                  </a:txBody>
                  <a:tcPr marL="43189" marR="43189" marT="21595" marB="2159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dirty="0">
                          <a:effectLst/>
                        </a:rPr>
                        <a:t>Summary sheet</a:t>
                      </a:r>
                    </a:p>
                  </a:txBody>
                  <a:tcPr marL="43189" marR="43189" marT="21595" marB="2159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140016096"/>
                  </a:ext>
                </a:extLst>
              </a:tr>
            </a:tbl>
          </a:graphicData>
        </a:graphic>
      </p:graphicFrame>
      <p:sp>
        <p:nvSpPr>
          <p:cNvPr id="5" name="Rectangle 1">
            <a:extLst>
              <a:ext uri="{FF2B5EF4-FFF2-40B4-BE49-F238E27FC236}">
                <a16:creationId xmlns:a16="http://schemas.microsoft.com/office/drawing/2014/main" id="{3C4E96C5-1257-9D51-C0EC-7954D854480B}"/>
              </a:ext>
            </a:extLst>
          </p:cNvPr>
          <p:cNvSpPr>
            <a:spLocks noChangeArrowheads="1"/>
          </p:cNvSpPr>
          <p:nvPr/>
        </p:nvSpPr>
        <p:spPr bwMode="auto">
          <a:xfrm>
            <a:off x="413371" y="589446"/>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Market garden: From seed to harvest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Level One</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07510821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4049D047-B58C-339C-49FD-784B074E6501}"/>
              </a:ext>
            </a:extLst>
          </p:cNvPr>
          <p:cNvGraphicFramePr>
            <a:graphicFrameLocks noGrp="1"/>
          </p:cNvGraphicFramePr>
          <p:nvPr>
            <p:extLst>
              <p:ext uri="{D42A27DB-BD31-4B8C-83A1-F6EECF244321}">
                <p14:modId xmlns:p14="http://schemas.microsoft.com/office/powerpoint/2010/main" val="2409064502"/>
              </p:ext>
            </p:extLst>
          </p:nvPr>
        </p:nvGraphicFramePr>
        <p:xfrm>
          <a:off x="480391" y="2041788"/>
          <a:ext cx="11231218" cy="4541892"/>
        </p:xfrm>
        <a:graphic>
          <a:graphicData uri="http://schemas.openxmlformats.org/drawingml/2006/table">
            <a:tbl>
              <a:tblPr/>
              <a:tblGrid>
                <a:gridCol w="5615609">
                  <a:extLst>
                    <a:ext uri="{9D8B030D-6E8A-4147-A177-3AD203B41FA5}">
                      <a16:colId xmlns:a16="http://schemas.microsoft.com/office/drawing/2014/main" val="2731850102"/>
                    </a:ext>
                  </a:extLst>
                </a:gridCol>
                <a:gridCol w="5615609">
                  <a:extLst>
                    <a:ext uri="{9D8B030D-6E8A-4147-A177-3AD203B41FA5}">
                      <a16:colId xmlns:a16="http://schemas.microsoft.com/office/drawing/2014/main" val="467337961"/>
                    </a:ext>
                  </a:extLst>
                </a:gridCol>
              </a:tblGrid>
              <a:tr h="457176">
                <a:tc>
                  <a:txBody>
                    <a:bodyPr/>
                    <a:lstStyle/>
                    <a:p>
                      <a:pPr algn="l" fontAlgn="t">
                        <a:buNone/>
                      </a:pPr>
                      <a:r>
                        <a:rPr lang="en-GB" sz="1300" dirty="0">
                          <a:effectLst/>
                        </a:rPr>
                        <a:t>In successfully completing this unit, the learner will have</a:t>
                      </a:r>
                    </a:p>
                  </a:txBody>
                  <a:tcPr marL="65311" marR="65311" marT="32655" marB="32655">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Evidence needed</a:t>
                      </a:r>
                    </a:p>
                  </a:txBody>
                  <a:tcPr marL="65311" marR="65311" marT="32655" marB="32655">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425132680"/>
                  </a:ext>
                </a:extLst>
              </a:tr>
              <a:tr h="617732">
                <a:tc>
                  <a:txBody>
                    <a:bodyPr/>
                    <a:lstStyle/>
                    <a:p>
                      <a:pPr algn="l" fontAlgn="t">
                        <a:lnSpc>
                          <a:spcPts val="2400"/>
                        </a:lnSpc>
                        <a:buNone/>
                      </a:pPr>
                      <a:r>
                        <a:rPr lang="en-GB" sz="1300" b="1">
                          <a:effectLst/>
                        </a:rPr>
                        <a:t>shown knowledge of</a:t>
                      </a:r>
                    </a:p>
                    <a:p>
                      <a:pPr algn="l" fontAlgn="t">
                        <a:lnSpc>
                          <a:spcPts val="1800"/>
                        </a:lnSpc>
                        <a:buNone/>
                      </a:pPr>
                      <a:r>
                        <a:rPr lang="en-GB" sz="1300">
                          <a:effectLst/>
                        </a:rPr>
                        <a:t>1. the name of 10 common garden pests</a:t>
                      </a:r>
                    </a:p>
                  </a:txBody>
                  <a:tcPr marL="65311" marR="65311" marT="32655" marB="3265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Student completed work</a:t>
                      </a:r>
                    </a:p>
                  </a:txBody>
                  <a:tcPr marL="65311" marR="65311" marT="32655" marB="3265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33049349"/>
                  </a:ext>
                </a:extLst>
              </a:tr>
              <a:tr h="457176">
                <a:tc>
                  <a:txBody>
                    <a:bodyPr/>
                    <a:lstStyle/>
                    <a:p>
                      <a:pPr algn="l" fontAlgn="t">
                        <a:lnSpc>
                          <a:spcPts val="1800"/>
                        </a:lnSpc>
                        <a:buNone/>
                      </a:pPr>
                      <a:r>
                        <a:rPr lang="en-GB" sz="1300">
                          <a:effectLst/>
                        </a:rPr>
                        <a:t>2. the life cycle of a Black Vine weevil</a:t>
                      </a:r>
                    </a:p>
                  </a:txBody>
                  <a:tcPr marL="65311" marR="65311" marT="32655" marB="3265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Summary sheet and/or student completed work</a:t>
                      </a:r>
                    </a:p>
                  </a:txBody>
                  <a:tcPr marL="65311" marR="65311" marT="32655" marB="3265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837437367"/>
                  </a:ext>
                </a:extLst>
              </a:tr>
              <a:tr h="457176">
                <a:tc>
                  <a:txBody>
                    <a:bodyPr/>
                    <a:lstStyle/>
                    <a:p>
                      <a:pPr algn="l" fontAlgn="t">
                        <a:lnSpc>
                          <a:spcPts val="1800"/>
                        </a:lnSpc>
                        <a:buNone/>
                      </a:pPr>
                      <a:r>
                        <a:rPr lang="en-GB" sz="1300">
                          <a:effectLst/>
                        </a:rPr>
                        <a:t>3. the life cycle of a Cabbage White butterfly</a:t>
                      </a:r>
                    </a:p>
                  </a:txBody>
                  <a:tcPr marL="65311" marR="65311" marT="32655" marB="3265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Summary sheet and/or student completed work</a:t>
                      </a:r>
                    </a:p>
                  </a:txBody>
                  <a:tcPr marL="65311" marR="65311" marT="32655" marB="3265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077042246"/>
                  </a:ext>
                </a:extLst>
              </a:tr>
              <a:tr h="563306">
                <a:tc>
                  <a:txBody>
                    <a:bodyPr/>
                    <a:lstStyle/>
                    <a:p>
                      <a:pPr algn="l" fontAlgn="t">
                        <a:lnSpc>
                          <a:spcPts val="1800"/>
                        </a:lnSpc>
                        <a:buNone/>
                      </a:pPr>
                      <a:r>
                        <a:rPr lang="en-GB" sz="1300">
                          <a:effectLst/>
                        </a:rPr>
                        <a:t>4. at least two chemical control methods for managing pests in the garden</a:t>
                      </a:r>
                    </a:p>
                  </a:txBody>
                  <a:tcPr marL="65311" marR="65311" marT="32655" marB="3265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Summary sheet</a:t>
                      </a:r>
                    </a:p>
                  </a:txBody>
                  <a:tcPr marL="65311" marR="65311" marT="32655" marB="3265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486433621"/>
                  </a:ext>
                </a:extLst>
              </a:tr>
              <a:tr h="563306">
                <a:tc>
                  <a:txBody>
                    <a:bodyPr/>
                    <a:lstStyle/>
                    <a:p>
                      <a:pPr algn="l" fontAlgn="t">
                        <a:lnSpc>
                          <a:spcPts val="1800"/>
                        </a:lnSpc>
                        <a:buNone/>
                      </a:pPr>
                      <a:r>
                        <a:rPr lang="en-GB" sz="1300">
                          <a:effectLst/>
                        </a:rPr>
                        <a:t>5. at least two biological control methods for managing pests in the garden</a:t>
                      </a:r>
                    </a:p>
                  </a:txBody>
                  <a:tcPr marL="65311" marR="65311" marT="32655" marB="3265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Summary sheet</a:t>
                      </a:r>
                    </a:p>
                  </a:txBody>
                  <a:tcPr marL="65311" marR="65311" marT="32655" marB="3265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159124005"/>
                  </a:ext>
                </a:extLst>
              </a:tr>
              <a:tr h="454455">
                <a:tc>
                  <a:txBody>
                    <a:bodyPr/>
                    <a:lstStyle/>
                    <a:p>
                      <a:pPr algn="l" fontAlgn="t">
                        <a:lnSpc>
                          <a:spcPts val="2400"/>
                        </a:lnSpc>
                        <a:buNone/>
                      </a:pPr>
                      <a:r>
                        <a:rPr lang="en-GB" sz="1300" b="1">
                          <a:effectLst/>
                        </a:rPr>
                        <a:t>acquired an understanding of</a:t>
                      </a:r>
                    </a:p>
                    <a:p>
                      <a:pPr algn="l" fontAlgn="t">
                        <a:lnSpc>
                          <a:spcPts val="1800"/>
                        </a:lnSpc>
                        <a:buNone/>
                      </a:pPr>
                      <a:r>
                        <a:rPr lang="en-GB" sz="1300">
                          <a:effectLst/>
                        </a:rPr>
                        <a:t>6. identify five garden pests</a:t>
                      </a:r>
                    </a:p>
                  </a:txBody>
                  <a:tcPr marL="65311" marR="65311" marT="32655" marB="3265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Student completed work</a:t>
                      </a:r>
                    </a:p>
                  </a:txBody>
                  <a:tcPr marL="65311" marR="65311" marT="32655" marB="3265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290288814"/>
                  </a:ext>
                </a:extLst>
              </a:tr>
              <a:tr h="781009">
                <a:tc>
                  <a:txBody>
                    <a:bodyPr/>
                    <a:lstStyle/>
                    <a:p>
                      <a:pPr algn="l" fontAlgn="t">
                        <a:lnSpc>
                          <a:spcPts val="2400"/>
                        </a:lnSpc>
                        <a:buNone/>
                      </a:pPr>
                      <a:r>
                        <a:rPr lang="en-GB" sz="1300" b="1">
                          <a:effectLst/>
                        </a:rPr>
                        <a:t>experienced</a:t>
                      </a:r>
                    </a:p>
                    <a:p>
                      <a:pPr algn="l" fontAlgn="t">
                        <a:lnSpc>
                          <a:spcPts val="1800"/>
                        </a:lnSpc>
                        <a:buNone/>
                      </a:pPr>
                      <a:r>
                        <a:rPr lang="en-GB" sz="1300">
                          <a:effectLst/>
                        </a:rPr>
                        <a:t>7. finding out about physical control methods for managing pests in the garden.</a:t>
                      </a:r>
                    </a:p>
                  </a:txBody>
                  <a:tcPr marL="65311" marR="65311" marT="32655" marB="3265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dirty="0">
                          <a:effectLst/>
                        </a:rPr>
                        <a:t>Summary sheet</a:t>
                      </a:r>
                    </a:p>
                  </a:txBody>
                  <a:tcPr marL="65311" marR="65311" marT="32655" marB="3265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097642700"/>
                  </a:ext>
                </a:extLst>
              </a:tr>
            </a:tbl>
          </a:graphicData>
        </a:graphic>
      </p:graphicFrame>
      <p:sp>
        <p:nvSpPr>
          <p:cNvPr id="5" name="Rectangle 1">
            <a:extLst>
              <a:ext uri="{FF2B5EF4-FFF2-40B4-BE49-F238E27FC236}">
                <a16:creationId xmlns:a16="http://schemas.microsoft.com/office/drawing/2014/main" id="{90346F61-A456-2F25-3E5D-D12D1411D6A0}"/>
              </a:ext>
            </a:extLst>
          </p:cNvPr>
          <p:cNvSpPr>
            <a:spLocks noChangeArrowheads="1"/>
          </p:cNvSpPr>
          <p:nvPr/>
        </p:nvSpPr>
        <p:spPr bwMode="auto">
          <a:xfrm>
            <a:off x="838890" y="450988"/>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Garden pests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Level One</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94001006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545E0A3B-8961-EF6A-2867-0FAB8B733D0A}"/>
              </a:ext>
            </a:extLst>
          </p:cNvPr>
          <p:cNvGraphicFramePr>
            <a:graphicFrameLocks noGrp="1"/>
          </p:cNvGraphicFramePr>
          <p:nvPr>
            <p:extLst>
              <p:ext uri="{D42A27DB-BD31-4B8C-83A1-F6EECF244321}">
                <p14:modId xmlns:p14="http://schemas.microsoft.com/office/powerpoint/2010/main" val="1212687090"/>
              </p:ext>
            </p:extLst>
          </p:nvPr>
        </p:nvGraphicFramePr>
        <p:xfrm>
          <a:off x="159026" y="1719785"/>
          <a:ext cx="11569148" cy="4754606"/>
        </p:xfrm>
        <a:graphic>
          <a:graphicData uri="http://schemas.openxmlformats.org/drawingml/2006/table">
            <a:tbl>
              <a:tblPr/>
              <a:tblGrid>
                <a:gridCol w="5784574">
                  <a:extLst>
                    <a:ext uri="{9D8B030D-6E8A-4147-A177-3AD203B41FA5}">
                      <a16:colId xmlns:a16="http://schemas.microsoft.com/office/drawing/2014/main" val="1050798326"/>
                    </a:ext>
                  </a:extLst>
                </a:gridCol>
                <a:gridCol w="5784574">
                  <a:extLst>
                    <a:ext uri="{9D8B030D-6E8A-4147-A177-3AD203B41FA5}">
                      <a16:colId xmlns:a16="http://schemas.microsoft.com/office/drawing/2014/main" val="1699194556"/>
                    </a:ext>
                  </a:extLst>
                </a:gridCol>
              </a:tblGrid>
              <a:tr h="375462">
                <a:tc>
                  <a:txBody>
                    <a:bodyPr/>
                    <a:lstStyle/>
                    <a:p>
                      <a:pPr algn="l" fontAlgn="t">
                        <a:buNone/>
                      </a:pPr>
                      <a:r>
                        <a:rPr lang="en-GB" sz="1100">
                          <a:effectLst/>
                        </a:rPr>
                        <a:t>In successfully completing this unit, the learner will have</a:t>
                      </a:r>
                    </a:p>
                  </a:txBody>
                  <a:tcPr marL="53637" marR="53637" marT="26819" marB="26819">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Evidence needed</a:t>
                      </a:r>
                    </a:p>
                  </a:txBody>
                  <a:tcPr marL="53637" marR="53637" marT="26819" marB="26819">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603757881"/>
                  </a:ext>
                </a:extLst>
              </a:tr>
              <a:tr h="507321">
                <a:tc>
                  <a:txBody>
                    <a:bodyPr/>
                    <a:lstStyle/>
                    <a:p>
                      <a:pPr algn="l" fontAlgn="t">
                        <a:lnSpc>
                          <a:spcPts val="2400"/>
                        </a:lnSpc>
                        <a:buNone/>
                      </a:pPr>
                      <a:r>
                        <a:rPr lang="en-GB" sz="1100" b="1">
                          <a:effectLst/>
                        </a:rPr>
                        <a:t>demonstrated the ability to</a:t>
                      </a:r>
                    </a:p>
                    <a:p>
                      <a:pPr algn="l" fontAlgn="t">
                        <a:lnSpc>
                          <a:spcPts val="1800"/>
                        </a:lnSpc>
                        <a:buNone/>
                      </a:pPr>
                      <a:r>
                        <a:rPr lang="en-GB" sz="1100">
                          <a:effectLst/>
                        </a:rPr>
                        <a:t>1. grow at least two vegetable plants in a safe and sustainable way</a:t>
                      </a:r>
                    </a:p>
                  </a:txBody>
                  <a:tcPr marL="53637" marR="53637" marT="26819" marB="2681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3637" marR="53637" marT="26819" marB="2681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195495614"/>
                  </a:ext>
                </a:extLst>
              </a:tr>
              <a:tr h="328529">
                <a:tc>
                  <a:txBody>
                    <a:bodyPr/>
                    <a:lstStyle/>
                    <a:p>
                      <a:pPr algn="l" fontAlgn="t">
                        <a:lnSpc>
                          <a:spcPts val="1800"/>
                        </a:lnSpc>
                        <a:buNone/>
                      </a:pPr>
                      <a:r>
                        <a:rPr lang="en-GB" sz="1100">
                          <a:effectLst/>
                        </a:rPr>
                        <a:t>2. select and use safely a minimum of two different gardening tools</a:t>
                      </a:r>
                    </a:p>
                  </a:txBody>
                  <a:tcPr marL="53637" marR="53637" marT="26819" marB="2681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3637" marR="53637" marT="26819" marB="2681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637888499"/>
                  </a:ext>
                </a:extLst>
              </a:tr>
              <a:tr h="328529">
                <a:tc>
                  <a:txBody>
                    <a:bodyPr/>
                    <a:lstStyle/>
                    <a:p>
                      <a:pPr algn="l" fontAlgn="t">
                        <a:lnSpc>
                          <a:spcPts val="1800"/>
                        </a:lnSpc>
                        <a:buNone/>
                      </a:pPr>
                      <a:r>
                        <a:rPr lang="en-GB" sz="1100">
                          <a:effectLst/>
                        </a:rPr>
                        <a:t>3. select and use the appropriate materials for a gardening task</a:t>
                      </a:r>
                    </a:p>
                  </a:txBody>
                  <a:tcPr marL="53637" marR="53637" marT="26819" marB="2681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3637" marR="53637" marT="26819" marB="2681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882342373"/>
                  </a:ext>
                </a:extLst>
              </a:tr>
              <a:tr h="462623">
                <a:tc>
                  <a:txBody>
                    <a:bodyPr/>
                    <a:lstStyle/>
                    <a:p>
                      <a:pPr algn="l" fontAlgn="t">
                        <a:lnSpc>
                          <a:spcPts val="1800"/>
                        </a:lnSpc>
                        <a:buNone/>
                      </a:pPr>
                      <a:r>
                        <a:rPr lang="en-GB" sz="1100">
                          <a:effectLst/>
                        </a:rPr>
                        <a:t>4. nurture plant growth over a given period, eg through regular watering, weeding, feeding and protecting</a:t>
                      </a:r>
                    </a:p>
                  </a:txBody>
                  <a:tcPr marL="53637" marR="53637" marT="26819" marB="2681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3637" marR="53637" marT="26819" marB="2681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970466856"/>
                  </a:ext>
                </a:extLst>
              </a:tr>
              <a:tr h="462623">
                <a:tc>
                  <a:txBody>
                    <a:bodyPr/>
                    <a:lstStyle/>
                    <a:p>
                      <a:pPr algn="l" fontAlgn="t">
                        <a:lnSpc>
                          <a:spcPts val="1800"/>
                        </a:lnSpc>
                        <a:buNone/>
                      </a:pPr>
                      <a:r>
                        <a:rPr lang="en-GB" sz="1100" dirty="0">
                          <a:effectLst/>
                        </a:rPr>
                        <a:t>5. maintain a garden for a given period, </a:t>
                      </a:r>
                      <a:r>
                        <a:rPr lang="en-GB" sz="1100" dirty="0" err="1">
                          <a:effectLst/>
                        </a:rPr>
                        <a:t>eg</a:t>
                      </a:r>
                      <a:r>
                        <a:rPr lang="en-GB" sz="1100" dirty="0">
                          <a:effectLst/>
                        </a:rPr>
                        <a:t> raking leaves, cleaning the greenhouse, mulching raised beds</a:t>
                      </a:r>
                    </a:p>
                  </a:txBody>
                  <a:tcPr marL="53637" marR="53637" marT="26819" marB="2681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3637" marR="53637" marT="26819" marB="2681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503749794"/>
                  </a:ext>
                </a:extLst>
              </a:tr>
              <a:tr h="507321">
                <a:tc>
                  <a:txBody>
                    <a:bodyPr/>
                    <a:lstStyle/>
                    <a:p>
                      <a:pPr algn="l" fontAlgn="t">
                        <a:lnSpc>
                          <a:spcPts val="2400"/>
                        </a:lnSpc>
                        <a:buNone/>
                      </a:pPr>
                      <a:r>
                        <a:rPr lang="en-GB" sz="1100" b="1">
                          <a:effectLst/>
                        </a:rPr>
                        <a:t>shown knowledge of</a:t>
                      </a:r>
                    </a:p>
                    <a:p>
                      <a:pPr algn="l" fontAlgn="t">
                        <a:lnSpc>
                          <a:spcPts val="1800"/>
                        </a:lnSpc>
                        <a:buNone/>
                      </a:pPr>
                      <a:r>
                        <a:rPr lang="en-GB" sz="1100">
                          <a:effectLst/>
                        </a:rPr>
                        <a:t>6. what the ‘no dig’ technique is in gardening</a:t>
                      </a:r>
                    </a:p>
                  </a:txBody>
                  <a:tcPr marL="53637" marR="53637" marT="26819" marB="2681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3637" marR="53637" marT="26819" marB="2681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368003046"/>
                  </a:ext>
                </a:extLst>
              </a:tr>
              <a:tr h="214550">
                <a:tc>
                  <a:txBody>
                    <a:bodyPr/>
                    <a:lstStyle/>
                    <a:p>
                      <a:pPr algn="l" fontAlgn="t">
                        <a:lnSpc>
                          <a:spcPts val="1800"/>
                        </a:lnSpc>
                        <a:buNone/>
                      </a:pPr>
                      <a:r>
                        <a:rPr lang="en-GB" sz="1100">
                          <a:effectLst/>
                        </a:rPr>
                        <a:t>7. the benefit of companion planting</a:t>
                      </a:r>
                    </a:p>
                  </a:txBody>
                  <a:tcPr marL="53637" marR="53637" marT="26819" marB="2681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3637" marR="53637" marT="26819" marB="2681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843631255"/>
                  </a:ext>
                </a:extLst>
              </a:tr>
              <a:tr h="328529">
                <a:tc>
                  <a:txBody>
                    <a:bodyPr/>
                    <a:lstStyle/>
                    <a:p>
                      <a:pPr algn="l" fontAlgn="t">
                        <a:lnSpc>
                          <a:spcPts val="1800"/>
                        </a:lnSpc>
                        <a:buNone/>
                      </a:pPr>
                      <a:r>
                        <a:rPr lang="en-GB" sz="1100">
                          <a:effectLst/>
                        </a:rPr>
                        <a:t>8. the benefit of encouraging pollinators to the garden</a:t>
                      </a:r>
                    </a:p>
                  </a:txBody>
                  <a:tcPr marL="53637" marR="53637" marT="26819" marB="2681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3637" marR="53637" marT="26819" marB="2681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838598738"/>
                  </a:ext>
                </a:extLst>
              </a:tr>
              <a:tr h="328529">
                <a:tc>
                  <a:txBody>
                    <a:bodyPr/>
                    <a:lstStyle/>
                    <a:p>
                      <a:pPr algn="l" fontAlgn="t">
                        <a:lnSpc>
                          <a:spcPts val="1800"/>
                        </a:lnSpc>
                        <a:buNone/>
                      </a:pPr>
                      <a:r>
                        <a:rPr lang="en-GB" sz="1100">
                          <a:effectLst/>
                        </a:rPr>
                        <a:t>9. the meaning of growing 'organically' and its benefit to the environment</a:t>
                      </a:r>
                    </a:p>
                  </a:txBody>
                  <a:tcPr marL="53637" marR="53637" marT="26819" marB="2681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3637" marR="53637" marT="26819" marB="2681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795005925"/>
                  </a:ext>
                </a:extLst>
              </a:tr>
              <a:tr h="507321">
                <a:tc>
                  <a:txBody>
                    <a:bodyPr/>
                    <a:lstStyle/>
                    <a:p>
                      <a:pPr algn="l" fontAlgn="t">
                        <a:lnSpc>
                          <a:spcPts val="2400"/>
                        </a:lnSpc>
                        <a:buNone/>
                      </a:pPr>
                      <a:r>
                        <a:rPr lang="en-GB" sz="1100" b="1">
                          <a:effectLst/>
                        </a:rPr>
                        <a:t>experienced</a:t>
                      </a:r>
                    </a:p>
                    <a:p>
                      <a:pPr algn="l" fontAlgn="t">
                        <a:lnSpc>
                          <a:spcPts val="1800"/>
                        </a:lnSpc>
                        <a:buNone/>
                      </a:pPr>
                      <a:r>
                        <a:rPr lang="en-GB" sz="1100">
                          <a:effectLst/>
                        </a:rPr>
                        <a:t>10. using food waste for the creation of compost for the garden.</a:t>
                      </a:r>
                    </a:p>
                  </a:txBody>
                  <a:tcPr marL="53637" marR="53637" marT="26819" marB="2681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dirty="0">
                          <a:effectLst/>
                        </a:rPr>
                        <a:t>Summary sheet</a:t>
                      </a:r>
                    </a:p>
                  </a:txBody>
                  <a:tcPr marL="53637" marR="53637" marT="26819" marB="2681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085856235"/>
                  </a:ext>
                </a:extLst>
              </a:tr>
            </a:tbl>
          </a:graphicData>
        </a:graphic>
      </p:graphicFrame>
      <p:sp>
        <p:nvSpPr>
          <p:cNvPr id="5" name="Rectangle 1">
            <a:extLst>
              <a:ext uri="{FF2B5EF4-FFF2-40B4-BE49-F238E27FC236}">
                <a16:creationId xmlns:a16="http://schemas.microsoft.com/office/drawing/2014/main" id="{0F9042F5-BD84-69B4-D9D9-D92536B5AA42}"/>
              </a:ext>
            </a:extLst>
          </p:cNvPr>
          <p:cNvSpPr>
            <a:spLocks noChangeArrowheads="1"/>
          </p:cNvSpPr>
          <p:nvPr/>
        </p:nvSpPr>
        <p:spPr bwMode="auto">
          <a:xfrm>
            <a:off x="564460" y="566738"/>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Sustainable gardening</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Level One</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1920755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4DABEAE0-32ED-0FA8-F525-878310B9D4BA}"/>
              </a:ext>
            </a:extLst>
          </p:cNvPr>
          <p:cNvGraphicFramePr>
            <a:graphicFrameLocks noGrp="1"/>
          </p:cNvGraphicFramePr>
          <p:nvPr/>
        </p:nvGraphicFramePr>
        <p:xfrm>
          <a:off x="372313" y="1864733"/>
          <a:ext cx="11591714" cy="4578392"/>
        </p:xfrm>
        <a:graphic>
          <a:graphicData uri="http://schemas.openxmlformats.org/drawingml/2006/table">
            <a:tbl>
              <a:tblPr/>
              <a:tblGrid>
                <a:gridCol w="5795857">
                  <a:extLst>
                    <a:ext uri="{9D8B030D-6E8A-4147-A177-3AD203B41FA5}">
                      <a16:colId xmlns:a16="http://schemas.microsoft.com/office/drawing/2014/main" val="1923566893"/>
                    </a:ext>
                  </a:extLst>
                </a:gridCol>
                <a:gridCol w="5795857">
                  <a:extLst>
                    <a:ext uri="{9D8B030D-6E8A-4147-A177-3AD203B41FA5}">
                      <a16:colId xmlns:a16="http://schemas.microsoft.com/office/drawing/2014/main" val="3694969749"/>
                    </a:ext>
                  </a:extLst>
                </a:gridCol>
              </a:tblGrid>
              <a:tr h="439846">
                <a:tc>
                  <a:txBody>
                    <a:bodyPr/>
                    <a:lstStyle/>
                    <a:p>
                      <a:pPr algn="l" fontAlgn="t">
                        <a:buNone/>
                      </a:pPr>
                      <a:r>
                        <a:rPr lang="en-GB" sz="1200">
                          <a:effectLst/>
                        </a:rPr>
                        <a:t>In successfully completing this unit, the learner will have</a:t>
                      </a:r>
                    </a:p>
                  </a:txBody>
                  <a:tcPr marL="62835" marR="62835" marT="31418" marB="31418">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Evidence needed</a:t>
                      </a:r>
                    </a:p>
                  </a:txBody>
                  <a:tcPr marL="62835" marR="62835" marT="31418" marB="31418">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411017856"/>
                  </a:ext>
                </a:extLst>
              </a:tr>
              <a:tr h="751404">
                <a:tc>
                  <a:txBody>
                    <a:bodyPr/>
                    <a:lstStyle/>
                    <a:p>
                      <a:pPr algn="l" fontAlgn="t">
                        <a:lnSpc>
                          <a:spcPts val="2400"/>
                        </a:lnSpc>
                        <a:buNone/>
                      </a:pPr>
                      <a:r>
                        <a:rPr lang="en-GB" sz="1200" b="1">
                          <a:effectLst/>
                        </a:rPr>
                        <a:t>experienced</a:t>
                      </a:r>
                    </a:p>
                    <a:p>
                      <a:pPr algn="l" fontAlgn="t">
                        <a:lnSpc>
                          <a:spcPts val="1800"/>
                        </a:lnSpc>
                        <a:buNone/>
                      </a:pPr>
                      <a:r>
                        <a:rPr lang="en-GB" sz="1200">
                          <a:effectLst/>
                        </a:rPr>
                        <a:t>1. feeding at least five animals including pigs, sheep, goats, cattle and poultry</a:t>
                      </a:r>
                    </a:p>
                  </a:txBody>
                  <a:tcPr marL="62835" marR="62835" marT="31418" marB="3141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Summary sheet</a:t>
                      </a:r>
                    </a:p>
                  </a:txBody>
                  <a:tcPr marL="62835" marR="62835" marT="31418" marB="3141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254623050"/>
                  </a:ext>
                </a:extLst>
              </a:tr>
              <a:tr h="751404">
                <a:tc>
                  <a:txBody>
                    <a:bodyPr/>
                    <a:lstStyle/>
                    <a:p>
                      <a:pPr algn="l" fontAlgn="t">
                        <a:lnSpc>
                          <a:spcPts val="2400"/>
                        </a:lnSpc>
                        <a:buNone/>
                      </a:pPr>
                      <a:r>
                        <a:rPr lang="en-GB" sz="1200" b="1">
                          <a:effectLst/>
                        </a:rPr>
                        <a:t>demonstrated the ability to</a:t>
                      </a:r>
                    </a:p>
                    <a:p>
                      <a:pPr algn="l" fontAlgn="t">
                        <a:lnSpc>
                          <a:spcPts val="1800"/>
                        </a:lnSpc>
                        <a:buNone/>
                      </a:pPr>
                      <a:r>
                        <a:rPr lang="en-GB" sz="1200">
                          <a:effectLst/>
                        </a:rPr>
                        <a:t>2. identify and prepare the correct animal feed into a labelled food bucket for at least one animal</a:t>
                      </a:r>
                    </a:p>
                  </a:txBody>
                  <a:tcPr marL="62835" marR="62835" marT="31418" marB="3141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dirty="0">
                          <a:effectLst/>
                        </a:rPr>
                        <a:t>Summary sheet</a:t>
                      </a:r>
                    </a:p>
                  </a:txBody>
                  <a:tcPr marL="62835" marR="62835" marT="31418" marB="3141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031713406"/>
                  </a:ext>
                </a:extLst>
              </a:tr>
              <a:tr h="251341">
                <a:tc>
                  <a:txBody>
                    <a:bodyPr/>
                    <a:lstStyle/>
                    <a:p>
                      <a:pPr algn="l" fontAlgn="t">
                        <a:lnSpc>
                          <a:spcPts val="1800"/>
                        </a:lnSpc>
                        <a:buNone/>
                      </a:pPr>
                      <a:r>
                        <a:rPr lang="en-GB" sz="1200">
                          <a:effectLst/>
                        </a:rPr>
                        <a:t>3. enter and exit an animal pen safely</a:t>
                      </a:r>
                    </a:p>
                  </a:txBody>
                  <a:tcPr marL="62835" marR="62835" marT="31418" marB="3141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Summary sheet</a:t>
                      </a:r>
                    </a:p>
                  </a:txBody>
                  <a:tcPr marL="62835" marR="62835" marT="31418" marB="3141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587654061"/>
                  </a:ext>
                </a:extLst>
              </a:tr>
              <a:tr h="384866">
                <a:tc>
                  <a:txBody>
                    <a:bodyPr/>
                    <a:lstStyle/>
                    <a:p>
                      <a:pPr algn="l" fontAlgn="t">
                        <a:lnSpc>
                          <a:spcPts val="1800"/>
                        </a:lnSpc>
                        <a:buNone/>
                      </a:pPr>
                      <a:r>
                        <a:rPr lang="en-GB" sz="1200">
                          <a:effectLst/>
                        </a:rPr>
                        <a:t>4. distribute food to at least two animals safely</a:t>
                      </a:r>
                    </a:p>
                  </a:txBody>
                  <a:tcPr marL="62835" marR="62835" marT="31418" marB="3141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Summary sheet</a:t>
                      </a:r>
                    </a:p>
                  </a:txBody>
                  <a:tcPr marL="62835" marR="62835" marT="31418" marB="3141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495493290"/>
                  </a:ext>
                </a:extLst>
              </a:tr>
              <a:tr h="384866">
                <a:tc>
                  <a:txBody>
                    <a:bodyPr/>
                    <a:lstStyle/>
                    <a:p>
                      <a:pPr algn="l" fontAlgn="t">
                        <a:lnSpc>
                          <a:spcPts val="1800"/>
                        </a:lnSpc>
                        <a:buNone/>
                      </a:pPr>
                      <a:r>
                        <a:rPr lang="en-GB" sz="1200">
                          <a:effectLst/>
                        </a:rPr>
                        <a:t>5. ensure three animals have access to water for drinking</a:t>
                      </a:r>
                    </a:p>
                  </a:txBody>
                  <a:tcPr marL="62835" marR="62835" marT="31418" marB="3141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Summary sheet</a:t>
                      </a:r>
                    </a:p>
                  </a:txBody>
                  <a:tcPr marL="62835" marR="62835" marT="31418" marB="3141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965783621"/>
                  </a:ext>
                </a:extLst>
              </a:tr>
              <a:tr h="384866">
                <a:tc>
                  <a:txBody>
                    <a:bodyPr/>
                    <a:lstStyle/>
                    <a:p>
                      <a:pPr algn="l" fontAlgn="t">
                        <a:lnSpc>
                          <a:spcPts val="1800"/>
                        </a:lnSpc>
                        <a:buNone/>
                      </a:pPr>
                      <a:r>
                        <a:rPr lang="en-GB" sz="1200">
                          <a:effectLst/>
                        </a:rPr>
                        <a:t>6. ensure three animal pens are secure and safe</a:t>
                      </a:r>
                    </a:p>
                  </a:txBody>
                  <a:tcPr marL="62835" marR="62835" marT="31418" marB="3141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Summary sheet</a:t>
                      </a:r>
                    </a:p>
                  </a:txBody>
                  <a:tcPr marL="62835" marR="62835" marT="31418" marB="3141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209349269"/>
                  </a:ext>
                </a:extLst>
              </a:tr>
              <a:tr h="751404">
                <a:tc>
                  <a:txBody>
                    <a:bodyPr/>
                    <a:lstStyle/>
                    <a:p>
                      <a:pPr algn="l" fontAlgn="t">
                        <a:lnSpc>
                          <a:spcPts val="2400"/>
                        </a:lnSpc>
                        <a:buNone/>
                      </a:pPr>
                      <a:r>
                        <a:rPr lang="en-GB" sz="1200" b="1">
                          <a:effectLst/>
                        </a:rPr>
                        <a:t>shown knowledge of</a:t>
                      </a:r>
                    </a:p>
                    <a:p>
                      <a:pPr algn="l" fontAlgn="t">
                        <a:lnSpc>
                          <a:spcPts val="1800"/>
                        </a:lnSpc>
                        <a:buNone/>
                      </a:pPr>
                      <a:r>
                        <a:rPr lang="en-GB" sz="1200">
                          <a:effectLst/>
                        </a:rPr>
                        <a:t>7. the key changes in animal behaviour and how to react to them in a safe and appropriate manner</a:t>
                      </a:r>
                    </a:p>
                  </a:txBody>
                  <a:tcPr marL="62835" marR="62835" marT="31418" marB="3141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Summary sheet</a:t>
                      </a:r>
                    </a:p>
                  </a:txBody>
                  <a:tcPr marL="62835" marR="62835" marT="31418" marB="3141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147155921"/>
                  </a:ext>
                </a:extLst>
              </a:tr>
              <a:tr h="251341">
                <a:tc>
                  <a:txBody>
                    <a:bodyPr/>
                    <a:lstStyle/>
                    <a:p>
                      <a:pPr algn="l" fontAlgn="t">
                        <a:lnSpc>
                          <a:spcPts val="1800"/>
                        </a:lnSpc>
                        <a:buNone/>
                      </a:pPr>
                      <a:r>
                        <a:rPr lang="en-GB" sz="1200">
                          <a:effectLst/>
                        </a:rPr>
                        <a:t>8. the five freedoms of animal welfare.</a:t>
                      </a:r>
                    </a:p>
                  </a:txBody>
                  <a:tcPr marL="62835" marR="62835" marT="31418" marB="3141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dirty="0">
                          <a:effectLst/>
                        </a:rPr>
                        <a:t>Summary sheet</a:t>
                      </a:r>
                    </a:p>
                  </a:txBody>
                  <a:tcPr marL="62835" marR="62835" marT="31418" marB="3141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021412922"/>
                  </a:ext>
                </a:extLst>
              </a:tr>
            </a:tbl>
          </a:graphicData>
        </a:graphic>
      </p:graphicFrame>
      <p:sp>
        <p:nvSpPr>
          <p:cNvPr id="5" name="Rectangle 1">
            <a:extLst>
              <a:ext uri="{FF2B5EF4-FFF2-40B4-BE49-F238E27FC236}">
                <a16:creationId xmlns:a16="http://schemas.microsoft.com/office/drawing/2014/main" id="{D0F0624E-8680-C105-54CC-592332283B04}"/>
              </a:ext>
            </a:extLst>
          </p:cNvPr>
          <p:cNvSpPr>
            <a:spLocks noChangeArrowheads="1"/>
          </p:cNvSpPr>
          <p:nvPr/>
        </p:nvSpPr>
        <p:spPr bwMode="auto">
          <a:xfrm>
            <a:off x="-372313" y="1636133"/>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a:ln>
                  <a:noFill/>
                </a:ln>
                <a:solidFill>
                  <a:srgbClr val="371376"/>
                </a:solidFill>
                <a:effectLst/>
                <a:latin typeface="Open Sans" panose="020B0606030504020204" pitchFamily="34" charset="0"/>
                <a:cs typeface="Open Sans" panose="020B0606030504020204" pitchFamily="34" charset="0"/>
              </a:rPr>
              <a:t>e</a:t>
            </a:r>
            <a:endParaRPr kumimoji="0" lang="en-US" altLang="en-US" sz="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7" name="TextBox 6">
            <a:extLst>
              <a:ext uri="{FF2B5EF4-FFF2-40B4-BE49-F238E27FC236}">
                <a16:creationId xmlns:a16="http://schemas.microsoft.com/office/drawing/2014/main" id="{C37B2699-D4AE-A38E-C10D-8EA5138B2102}"/>
              </a:ext>
            </a:extLst>
          </p:cNvPr>
          <p:cNvSpPr txBox="1"/>
          <p:nvPr/>
        </p:nvSpPr>
        <p:spPr>
          <a:xfrm>
            <a:off x="372313" y="344588"/>
            <a:ext cx="6339016" cy="784830"/>
          </a:xfrm>
          <a:prstGeom prst="rect">
            <a:avLst/>
          </a:prstGeom>
          <a:noFill/>
        </p:spPr>
        <p:txBody>
          <a:bodyPr wrap="square">
            <a:spAutoFit/>
          </a:bodyPr>
          <a:lstStyle/>
          <a:p>
            <a:pPr algn="l">
              <a:lnSpc>
                <a:spcPts val="3300"/>
              </a:lnSpc>
              <a:buNone/>
            </a:pPr>
            <a:r>
              <a:rPr lang="en-GB" b="1" i="0" dirty="0">
                <a:solidFill>
                  <a:srgbClr val="371376"/>
                </a:solidFill>
                <a:effectLst/>
                <a:latin typeface="Open Sans" panose="020B0606030504020204" pitchFamily="34" charset="0"/>
              </a:rPr>
              <a:t>Basic introduction to caring for farm animals</a:t>
            </a:r>
          </a:p>
          <a:p>
            <a:pPr algn="l">
              <a:lnSpc>
                <a:spcPts val="2100"/>
              </a:lnSpc>
              <a:buNone/>
            </a:pPr>
            <a:r>
              <a:rPr lang="en-GB" b="1" i="0" dirty="0">
                <a:solidFill>
                  <a:srgbClr val="371376"/>
                </a:solidFill>
                <a:effectLst/>
                <a:latin typeface="Open Sans" panose="020B0606030504020204" pitchFamily="34" charset="0"/>
              </a:rPr>
              <a:t>Level: Level One</a:t>
            </a:r>
          </a:p>
        </p:txBody>
      </p:sp>
    </p:spTree>
    <p:extLst>
      <p:ext uri="{BB962C8B-B14F-4D97-AF65-F5344CB8AC3E}">
        <p14:creationId xmlns:p14="http://schemas.microsoft.com/office/powerpoint/2010/main" val="80288201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B88EEB9B-E469-6D5E-229A-3BF1D7560C52}"/>
              </a:ext>
            </a:extLst>
          </p:cNvPr>
          <p:cNvGraphicFramePr>
            <a:graphicFrameLocks noGrp="1"/>
          </p:cNvGraphicFramePr>
          <p:nvPr>
            <p:extLst>
              <p:ext uri="{D42A27DB-BD31-4B8C-83A1-F6EECF244321}">
                <p14:modId xmlns:p14="http://schemas.microsoft.com/office/powerpoint/2010/main" val="2231874425"/>
              </p:ext>
            </p:extLst>
          </p:nvPr>
        </p:nvGraphicFramePr>
        <p:xfrm>
          <a:off x="415636" y="1200393"/>
          <a:ext cx="11547764" cy="4798650"/>
        </p:xfrm>
        <a:graphic>
          <a:graphicData uri="http://schemas.openxmlformats.org/drawingml/2006/table">
            <a:tbl>
              <a:tblPr/>
              <a:tblGrid>
                <a:gridCol w="5773882">
                  <a:extLst>
                    <a:ext uri="{9D8B030D-6E8A-4147-A177-3AD203B41FA5}">
                      <a16:colId xmlns:a16="http://schemas.microsoft.com/office/drawing/2014/main" val="1327557954"/>
                    </a:ext>
                  </a:extLst>
                </a:gridCol>
                <a:gridCol w="5773882">
                  <a:extLst>
                    <a:ext uri="{9D8B030D-6E8A-4147-A177-3AD203B41FA5}">
                      <a16:colId xmlns:a16="http://schemas.microsoft.com/office/drawing/2014/main" val="2116030583"/>
                    </a:ext>
                  </a:extLst>
                </a:gridCol>
              </a:tblGrid>
              <a:tr h="383942">
                <a:tc>
                  <a:txBody>
                    <a:bodyPr/>
                    <a:lstStyle/>
                    <a:p>
                      <a:pPr algn="l" fontAlgn="t">
                        <a:buNone/>
                      </a:pPr>
                      <a:r>
                        <a:rPr lang="en-GB" sz="1100">
                          <a:effectLst/>
                        </a:rPr>
                        <a:t>In successfully completing this unit, the learner will have</a:t>
                      </a:r>
                    </a:p>
                  </a:txBody>
                  <a:tcPr marL="54849" marR="54849" marT="27424" marB="27424">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Evidence needed</a:t>
                      </a:r>
                    </a:p>
                  </a:txBody>
                  <a:tcPr marL="54849" marR="54849" marT="27424" marB="27424">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088125429"/>
                  </a:ext>
                </a:extLst>
              </a:tr>
              <a:tr h="518778">
                <a:tc>
                  <a:txBody>
                    <a:bodyPr/>
                    <a:lstStyle/>
                    <a:p>
                      <a:pPr algn="l" fontAlgn="t">
                        <a:lnSpc>
                          <a:spcPts val="2400"/>
                        </a:lnSpc>
                        <a:buNone/>
                      </a:pPr>
                      <a:r>
                        <a:rPr lang="en-GB" sz="1100" b="1" dirty="0">
                          <a:effectLst/>
                        </a:rPr>
                        <a:t>acquired an understanding of</a:t>
                      </a:r>
                    </a:p>
                    <a:p>
                      <a:pPr algn="l" fontAlgn="t">
                        <a:lnSpc>
                          <a:spcPts val="1800"/>
                        </a:lnSpc>
                        <a:buNone/>
                      </a:pPr>
                      <a:r>
                        <a:rPr lang="en-GB" sz="1100" dirty="0">
                          <a:effectLst/>
                        </a:rPr>
                        <a:t>1. how willow can be used to create living structures of different forms</a:t>
                      </a:r>
                    </a:p>
                  </a:txBody>
                  <a:tcPr marL="54849" marR="54849" marT="27424" marB="2742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4849" marR="54849" marT="27424" marB="2742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945783305"/>
                  </a:ext>
                </a:extLst>
              </a:tr>
              <a:tr h="335949">
                <a:tc>
                  <a:txBody>
                    <a:bodyPr/>
                    <a:lstStyle/>
                    <a:p>
                      <a:pPr algn="l" fontAlgn="t">
                        <a:lnSpc>
                          <a:spcPts val="1800"/>
                        </a:lnSpc>
                        <a:buNone/>
                      </a:pPr>
                      <a:r>
                        <a:rPr lang="en-GB" sz="1100">
                          <a:effectLst/>
                        </a:rPr>
                        <a:t>2. the main requirements of willow for remaining healthy in a living structure</a:t>
                      </a:r>
                    </a:p>
                  </a:txBody>
                  <a:tcPr marL="54849" marR="54849" marT="27424" marB="2742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4849" marR="54849" marT="27424" marB="2742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261478563"/>
                  </a:ext>
                </a:extLst>
              </a:tr>
              <a:tr h="518778">
                <a:tc>
                  <a:txBody>
                    <a:bodyPr/>
                    <a:lstStyle/>
                    <a:p>
                      <a:pPr algn="l" fontAlgn="t">
                        <a:lnSpc>
                          <a:spcPts val="2400"/>
                        </a:lnSpc>
                        <a:buNone/>
                      </a:pPr>
                      <a:r>
                        <a:rPr lang="en-GB" sz="1100" b="1">
                          <a:effectLst/>
                        </a:rPr>
                        <a:t>demonstrated the ability to</a:t>
                      </a:r>
                    </a:p>
                    <a:p>
                      <a:pPr algn="l" fontAlgn="t">
                        <a:lnSpc>
                          <a:spcPts val="1800"/>
                        </a:lnSpc>
                        <a:buNone/>
                      </a:pPr>
                      <a:r>
                        <a:rPr lang="en-GB" sz="1100">
                          <a:effectLst/>
                        </a:rPr>
                        <a:t>3. create a living willow structure in a garden environment</a:t>
                      </a:r>
                    </a:p>
                  </a:txBody>
                  <a:tcPr marL="54849" marR="54849" marT="27424" marB="2742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4849" marR="54849" marT="27424" marB="2742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609278305"/>
                  </a:ext>
                </a:extLst>
              </a:tr>
              <a:tr h="473071">
                <a:tc>
                  <a:txBody>
                    <a:bodyPr/>
                    <a:lstStyle/>
                    <a:p>
                      <a:pPr algn="l" fontAlgn="t">
                        <a:lnSpc>
                          <a:spcPts val="1800"/>
                        </a:lnSpc>
                        <a:buNone/>
                      </a:pPr>
                      <a:r>
                        <a:rPr lang="en-GB" sz="1100">
                          <a:effectLst/>
                        </a:rPr>
                        <a:t>4. form willow rods into arches, lattices, and supporting a framework as part of a wider structure</a:t>
                      </a:r>
                    </a:p>
                  </a:txBody>
                  <a:tcPr marL="54849" marR="54849" marT="27424" marB="2742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4849" marR="54849" marT="27424" marB="2742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07062292"/>
                  </a:ext>
                </a:extLst>
              </a:tr>
              <a:tr h="655900">
                <a:tc>
                  <a:txBody>
                    <a:bodyPr/>
                    <a:lstStyle/>
                    <a:p>
                      <a:pPr algn="l" fontAlgn="t">
                        <a:lnSpc>
                          <a:spcPts val="2400"/>
                        </a:lnSpc>
                        <a:buNone/>
                      </a:pPr>
                      <a:r>
                        <a:rPr lang="en-GB" sz="1100" b="1">
                          <a:effectLst/>
                        </a:rPr>
                        <a:t>shown knowledge of</a:t>
                      </a:r>
                    </a:p>
                    <a:p>
                      <a:pPr algn="l" fontAlgn="t">
                        <a:lnSpc>
                          <a:spcPts val="1800"/>
                        </a:lnSpc>
                        <a:buNone/>
                      </a:pPr>
                      <a:r>
                        <a:rPr lang="en-GB" sz="1100">
                          <a:effectLst/>
                        </a:rPr>
                        <a:t>5. at least two different natural materials that can be used for binding when working with willow</a:t>
                      </a:r>
                    </a:p>
                  </a:txBody>
                  <a:tcPr marL="54849" marR="54849" marT="27424" marB="2742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4849" marR="54849" marT="27424" marB="2742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714028470"/>
                  </a:ext>
                </a:extLst>
              </a:tr>
              <a:tr h="473071">
                <a:tc>
                  <a:txBody>
                    <a:bodyPr/>
                    <a:lstStyle/>
                    <a:p>
                      <a:pPr algn="l" fontAlgn="t">
                        <a:lnSpc>
                          <a:spcPts val="1800"/>
                        </a:lnSpc>
                        <a:buNone/>
                      </a:pPr>
                      <a:r>
                        <a:rPr lang="en-GB" sz="1100">
                          <a:effectLst/>
                        </a:rPr>
                        <a:t>6. at least two places to source living willow from for use within projects in the UK</a:t>
                      </a:r>
                    </a:p>
                  </a:txBody>
                  <a:tcPr marL="54849" marR="54849" marT="27424" marB="2742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4849" marR="54849" marT="27424" marB="2742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261099599"/>
                  </a:ext>
                </a:extLst>
              </a:tr>
              <a:tr h="518778">
                <a:tc>
                  <a:txBody>
                    <a:bodyPr/>
                    <a:lstStyle/>
                    <a:p>
                      <a:pPr algn="l" fontAlgn="t">
                        <a:lnSpc>
                          <a:spcPts val="2400"/>
                        </a:lnSpc>
                        <a:buNone/>
                      </a:pPr>
                      <a:r>
                        <a:rPr lang="en-GB" sz="1100" b="1">
                          <a:effectLst/>
                        </a:rPr>
                        <a:t>experienced</a:t>
                      </a:r>
                    </a:p>
                    <a:p>
                      <a:pPr algn="l" fontAlgn="t">
                        <a:lnSpc>
                          <a:spcPts val="1800"/>
                        </a:lnSpc>
                        <a:buNone/>
                      </a:pPr>
                      <a:r>
                        <a:rPr lang="en-GB" sz="1100">
                          <a:effectLst/>
                        </a:rPr>
                        <a:t>7. weaving living willow into a structure, such as a tunnel, dome or arbour</a:t>
                      </a:r>
                    </a:p>
                  </a:txBody>
                  <a:tcPr marL="54849" marR="54849" marT="27424" marB="2742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4849" marR="54849" marT="27424" marB="2742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855887484"/>
                  </a:ext>
                </a:extLst>
              </a:tr>
              <a:tr h="473071">
                <a:tc>
                  <a:txBody>
                    <a:bodyPr/>
                    <a:lstStyle/>
                    <a:p>
                      <a:pPr algn="l" fontAlgn="t">
                        <a:lnSpc>
                          <a:spcPts val="1800"/>
                        </a:lnSpc>
                        <a:buNone/>
                      </a:pPr>
                      <a:r>
                        <a:rPr lang="en-GB" sz="1100">
                          <a:effectLst/>
                        </a:rPr>
                        <a:t>8. safely using at least three different tools to aid in the construction of a living willow structure.</a:t>
                      </a:r>
                    </a:p>
                  </a:txBody>
                  <a:tcPr marL="54849" marR="54849" marT="27424" marB="2742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dirty="0">
                          <a:effectLst/>
                        </a:rPr>
                        <a:t>Summary sheet</a:t>
                      </a:r>
                    </a:p>
                  </a:txBody>
                  <a:tcPr marL="54849" marR="54849" marT="27424" marB="2742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372497912"/>
                  </a:ext>
                </a:extLst>
              </a:tr>
            </a:tbl>
          </a:graphicData>
        </a:graphic>
      </p:graphicFrame>
      <p:sp>
        <p:nvSpPr>
          <p:cNvPr id="5" name="Rectangle 1">
            <a:extLst>
              <a:ext uri="{FF2B5EF4-FFF2-40B4-BE49-F238E27FC236}">
                <a16:creationId xmlns:a16="http://schemas.microsoft.com/office/drawing/2014/main" id="{ED8E9A96-F787-4286-FDB0-6B021E2D983A}"/>
              </a:ext>
            </a:extLst>
          </p:cNvPr>
          <p:cNvSpPr>
            <a:spLocks noChangeArrowheads="1"/>
          </p:cNvSpPr>
          <p:nvPr/>
        </p:nvSpPr>
        <p:spPr bwMode="auto">
          <a:xfrm>
            <a:off x="415636" y="348338"/>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Creating living willow structures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Level One</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60359564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F75262-D0B9-E495-634D-5B4A428139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86DEED8-2495-EF9C-AFC3-82BA5F64A41A}"/>
              </a:ext>
            </a:extLst>
          </p:cNvPr>
          <p:cNvSpPr>
            <a:spLocks noGrp="1"/>
          </p:cNvSpPr>
          <p:nvPr>
            <p:ph type="title"/>
          </p:nvPr>
        </p:nvSpPr>
        <p:spPr>
          <a:xfrm>
            <a:off x="838200" y="365126"/>
            <a:ext cx="10515600" cy="1325563"/>
          </a:xfrm>
        </p:spPr>
        <p:txBody>
          <a:bodyPr/>
          <a:lstStyle/>
          <a:p>
            <a:pPr algn="ctr"/>
            <a:r>
              <a:rPr lang="en-GB" dirty="0">
                <a:solidFill>
                  <a:schemeClr val="accent6">
                    <a:lumMod val="75000"/>
                  </a:schemeClr>
                </a:solidFill>
              </a:rPr>
              <a:t>Level 2 &amp; 3 courses</a:t>
            </a:r>
          </a:p>
        </p:txBody>
      </p:sp>
      <p:sp>
        <p:nvSpPr>
          <p:cNvPr id="3" name="Content Placeholder 2">
            <a:extLst>
              <a:ext uri="{FF2B5EF4-FFF2-40B4-BE49-F238E27FC236}">
                <a16:creationId xmlns:a16="http://schemas.microsoft.com/office/drawing/2014/main" id="{7609CC85-1DA6-389B-6465-7283B4D95E10}"/>
              </a:ext>
            </a:extLst>
          </p:cNvPr>
          <p:cNvSpPr>
            <a:spLocks noGrp="1"/>
          </p:cNvSpPr>
          <p:nvPr>
            <p:ph idx="1"/>
          </p:nvPr>
        </p:nvSpPr>
        <p:spPr/>
        <p:txBody>
          <a:bodyPr>
            <a:normAutofit/>
          </a:bodyPr>
          <a:lstStyle/>
          <a:p>
            <a:pPr marL="0" indent="0" algn="ctr">
              <a:buNone/>
            </a:pPr>
            <a:r>
              <a:rPr lang="en-GB" sz="8800" dirty="0">
                <a:solidFill>
                  <a:schemeClr val="accent6">
                    <a:lumMod val="75000"/>
                  </a:schemeClr>
                </a:solidFill>
              </a:rPr>
              <a:t>Horticulture</a:t>
            </a:r>
          </a:p>
        </p:txBody>
      </p:sp>
      <p:sp>
        <p:nvSpPr>
          <p:cNvPr id="7" name="Rectangle 6">
            <a:extLst>
              <a:ext uri="{FF2B5EF4-FFF2-40B4-BE49-F238E27FC236}">
                <a16:creationId xmlns:a16="http://schemas.microsoft.com/office/drawing/2014/main" id="{D3E3406D-0D47-EF95-92FD-EA786E370708}"/>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pic>
        <p:nvPicPr>
          <p:cNvPr id="11" name="Picture 10">
            <a:extLst>
              <a:ext uri="{FF2B5EF4-FFF2-40B4-BE49-F238E27FC236}">
                <a16:creationId xmlns:a16="http://schemas.microsoft.com/office/drawing/2014/main" id="{3B14ED80-5561-EBB6-D668-903AE6ADFC4B}"/>
              </a:ext>
            </a:extLst>
          </p:cNvPr>
          <p:cNvPicPr>
            <a:picLocks noChangeAspect="1"/>
          </p:cNvPicPr>
          <p:nvPr/>
        </p:nvPicPr>
        <p:blipFill>
          <a:blip r:embed="rId2"/>
          <a:srcRect b="5957"/>
          <a:stretch>
            <a:fillRect/>
          </a:stretch>
        </p:blipFill>
        <p:spPr>
          <a:xfrm>
            <a:off x="5179543" y="3511165"/>
            <a:ext cx="1832914" cy="2062322"/>
          </a:xfrm>
          <a:prstGeom prst="rect">
            <a:avLst/>
          </a:prstGeom>
        </p:spPr>
      </p:pic>
    </p:spTree>
    <p:extLst>
      <p:ext uri="{BB962C8B-B14F-4D97-AF65-F5344CB8AC3E}">
        <p14:creationId xmlns:p14="http://schemas.microsoft.com/office/powerpoint/2010/main" val="72645998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81305DA9-0377-0DDA-A888-19BB2145138D}"/>
              </a:ext>
            </a:extLst>
          </p:cNvPr>
          <p:cNvGraphicFramePr>
            <a:graphicFrameLocks noGrp="1"/>
          </p:cNvGraphicFramePr>
          <p:nvPr>
            <p:extLst>
              <p:ext uri="{D42A27DB-BD31-4B8C-83A1-F6EECF244321}">
                <p14:modId xmlns:p14="http://schemas.microsoft.com/office/powerpoint/2010/main" val="2575218460"/>
              </p:ext>
            </p:extLst>
          </p:nvPr>
        </p:nvGraphicFramePr>
        <p:xfrm>
          <a:off x="660400" y="1171202"/>
          <a:ext cx="10871200" cy="5370885"/>
        </p:xfrm>
        <a:graphic>
          <a:graphicData uri="http://schemas.openxmlformats.org/drawingml/2006/table">
            <a:tbl>
              <a:tblPr/>
              <a:tblGrid>
                <a:gridCol w="5435600">
                  <a:extLst>
                    <a:ext uri="{9D8B030D-6E8A-4147-A177-3AD203B41FA5}">
                      <a16:colId xmlns:a16="http://schemas.microsoft.com/office/drawing/2014/main" val="2099363897"/>
                    </a:ext>
                  </a:extLst>
                </a:gridCol>
                <a:gridCol w="5435600">
                  <a:extLst>
                    <a:ext uri="{9D8B030D-6E8A-4147-A177-3AD203B41FA5}">
                      <a16:colId xmlns:a16="http://schemas.microsoft.com/office/drawing/2014/main" val="3457195131"/>
                    </a:ext>
                  </a:extLst>
                </a:gridCol>
              </a:tblGrid>
              <a:tr h="329439">
                <a:tc>
                  <a:txBody>
                    <a:bodyPr/>
                    <a:lstStyle/>
                    <a:p>
                      <a:pPr algn="l" fontAlgn="t">
                        <a:buNone/>
                      </a:pPr>
                      <a:r>
                        <a:rPr lang="en-GB" sz="900" dirty="0">
                          <a:effectLst/>
                        </a:rPr>
                        <a:t>In successfully completing this unit, the learner will have</a:t>
                      </a:r>
                    </a:p>
                  </a:txBody>
                  <a:tcPr marL="47063" marR="47063" marT="23531" marB="23531">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Evidence needed</a:t>
                      </a:r>
                    </a:p>
                  </a:txBody>
                  <a:tcPr marL="47063" marR="47063" marT="23531" marB="23531">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113729846"/>
                  </a:ext>
                </a:extLst>
              </a:tr>
              <a:tr h="445135">
                <a:tc>
                  <a:txBody>
                    <a:bodyPr/>
                    <a:lstStyle/>
                    <a:p>
                      <a:pPr algn="l" fontAlgn="t">
                        <a:lnSpc>
                          <a:spcPts val="2400"/>
                        </a:lnSpc>
                        <a:buNone/>
                      </a:pPr>
                      <a:r>
                        <a:rPr lang="en-GB" sz="900" b="1">
                          <a:effectLst/>
                        </a:rPr>
                        <a:t>demonstrated the ability to</a:t>
                      </a:r>
                    </a:p>
                    <a:p>
                      <a:pPr algn="l" fontAlgn="t">
                        <a:lnSpc>
                          <a:spcPts val="1800"/>
                        </a:lnSpc>
                        <a:buNone/>
                      </a:pPr>
                      <a:r>
                        <a:rPr lang="en-GB" sz="900">
                          <a:effectLst/>
                        </a:rPr>
                        <a:t>1. identify three different herbs using smell, taste and touch</a:t>
                      </a:r>
                    </a:p>
                  </a:txBody>
                  <a:tcPr marL="47063" marR="47063" marT="23531" marB="2353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a:t>
                      </a:r>
                    </a:p>
                  </a:txBody>
                  <a:tcPr marL="47063" marR="47063" marT="23531" marB="2353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680620821"/>
                  </a:ext>
                </a:extLst>
              </a:tr>
              <a:tr h="188251">
                <a:tc>
                  <a:txBody>
                    <a:bodyPr/>
                    <a:lstStyle/>
                    <a:p>
                      <a:pPr algn="l" fontAlgn="t">
                        <a:lnSpc>
                          <a:spcPts val="1800"/>
                        </a:lnSpc>
                        <a:buNone/>
                      </a:pPr>
                      <a:r>
                        <a:rPr lang="en-GB" sz="900">
                          <a:effectLst/>
                        </a:rPr>
                        <a:t>2. create a small outdoor herb garden</a:t>
                      </a:r>
                    </a:p>
                  </a:txBody>
                  <a:tcPr marL="47063" marR="47063" marT="23531" marB="2353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a:t>
                      </a:r>
                    </a:p>
                  </a:txBody>
                  <a:tcPr marL="47063" marR="47063" marT="23531" marB="2353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664118159"/>
                  </a:ext>
                </a:extLst>
              </a:tr>
              <a:tr h="327478">
                <a:tc>
                  <a:txBody>
                    <a:bodyPr/>
                    <a:lstStyle/>
                    <a:p>
                      <a:pPr algn="l" fontAlgn="t">
                        <a:lnSpc>
                          <a:spcPts val="2400"/>
                        </a:lnSpc>
                        <a:buNone/>
                      </a:pPr>
                      <a:r>
                        <a:rPr lang="en-GB" sz="900" b="1">
                          <a:effectLst/>
                        </a:rPr>
                        <a:t>shown knowledge of</a:t>
                      </a:r>
                    </a:p>
                    <a:p>
                      <a:pPr algn="l" fontAlgn="t">
                        <a:lnSpc>
                          <a:spcPts val="1800"/>
                        </a:lnSpc>
                        <a:buNone/>
                      </a:pPr>
                      <a:r>
                        <a:rPr lang="en-GB" sz="900">
                          <a:effectLst/>
                        </a:rPr>
                        <a:t>3. how to work safely in the garden</a:t>
                      </a:r>
                    </a:p>
                  </a:txBody>
                  <a:tcPr marL="47063" marR="47063" marT="23531" marB="2353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a:t>
                      </a:r>
                    </a:p>
                  </a:txBody>
                  <a:tcPr marL="47063" marR="47063" marT="23531" marB="2353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139336915"/>
                  </a:ext>
                </a:extLst>
              </a:tr>
              <a:tr h="405916">
                <a:tc>
                  <a:txBody>
                    <a:bodyPr/>
                    <a:lstStyle/>
                    <a:p>
                      <a:pPr algn="l" fontAlgn="t">
                        <a:lnSpc>
                          <a:spcPts val="1800"/>
                        </a:lnSpc>
                        <a:buNone/>
                      </a:pPr>
                      <a:r>
                        <a:rPr lang="en-GB" sz="900">
                          <a:effectLst/>
                        </a:rPr>
                        <a:t>4. five resources healthy plants need to grow, eg light, oxygen (or air), water, correct temperature and nutrients</a:t>
                      </a:r>
                    </a:p>
                  </a:txBody>
                  <a:tcPr marL="47063" marR="47063" marT="23531" marB="2353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Student completed work</a:t>
                      </a:r>
                    </a:p>
                  </a:txBody>
                  <a:tcPr marL="47063" marR="47063" marT="23531" marB="2353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962445568"/>
                  </a:ext>
                </a:extLst>
              </a:tr>
              <a:tr h="445135">
                <a:tc>
                  <a:txBody>
                    <a:bodyPr/>
                    <a:lstStyle/>
                    <a:p>
                      <a:pPr algn="l" fontAlgn="t">
                        <a:lnSpc>
                          <a:spcPts val="2400"/>
                        </a:lnSpc>
                        <a:buNone/>
                      </a:pPr>
                      <a:r>
                        <a:rPr lang="en-GB" sz="900" b="1" dirty="0">
                          <a:effectLst/>
                        </a:rPr>
                        <a:t>acquired an understanding of</a:t>
                      </a:r>
                    </a:p>
                    <a:p>
                      <a:pPr algn="l" fontAlgn="t">
                        <a:lnSpc>
                          <a:spcPts val="1800"/>
                        </a:lnSpc>
                        <a:buNone/>
                      </a:pPr>
                      <a:r>
                        <a:rPr lang="en-GB" sz="900" dirty="0">
                          <a:effectLst/>
                        </a:rPr>
                        <a:t>5. how changing the amount of water and light available affects plant growth</a:t>
                      </a:r>
                    </a:p>
                  </a:txBody>
                  <a:tcPr marL="47063" marR="47063" marT="23531" marB="2353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a:t>
                      </a:r>
                    </a:p>
                  </a:txBody>
                  <a:tcPr marL="47063" marR="47063" marT="23531" marB="2353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083179855"/>
                  </a:ext>
                </a:extLst>
              </a:tr>
              <a:tr h="288259">
                <a:tc>
                  <a:txBody>
                    <a:bodyPr/>
                    <a:lstStyle/>
                    <a:p>
                      <a:pPr algn="l" fontAlgn="t">
                        <a:lnSpc>
                          <a:spcPts val="1800"/>
                        </a:lnSpc>
                        <a:buNone/>
                      </a:pPr>
                      <a:r>
                        <a:rPr lang="en-GB" sz="900">
                          <a:effectLst/>
                        </a:rPr>
                        <a:t>6. the process involved in photosynthesis</a:t>
                      </a:r>
                    </a:p>
                  </a:txBody>
                  <a:tcPr marL="47063" marR="47063" marT="23531" marB="2353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dirty="0">
                          <a:effectLst/>
                        </a:rPr>
                        <a:t>Summary sheet</a:t>
                      </a:r>
                    </a:p>
                  </a:txBody>
                  <a:tcPr marL="47063" marR="47063" marT="23531" marB="2353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790191918"/>
                  </a:ext>
                </a:extLst>
              </a:tr>
              <a:tr h="288259">
                <a:tc>
                  <a:txBody>
                    <a:bodyPr/>
                    <a:lstStyle/>
                    <a:p>
                      <a:pPr algn="l" fontAlgn="t">
                        <a:lnSpc>
                          <a:spcPts val="1800"/>
                        </a:lnSpc>
                        <a:buNone/>
                      </a:pPr>
                      <a:r>
                        <a:rPr lang="en-GB" sz="900">
                          <a:effectLst/>
                        </a:rPr>
                        <a:t>7. the plant lifecycle and how it corresponds to the seasons of the year</a:t>
                      </a:r>
                    </a:p>
                  </a:txBody>
                  <a:tcPr marL="47063" marR="47063" marT="23531" marB="2353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a:t>
                      </a:r>
                    </a:p>
                  </a:txBody>
                  <a:tcPr marL="47063" marR="47063" marT="23531" marB="2353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757834973"/>
                  </a:ext>
                </a:extLst>
              </a:tr>
              <a:tr h="405916">
                <a:tc>
                  <a:txBody>
                    <a:bodyPr/>
                    <a:lstStyle/>
                    <a:p>
                      <a:pPr algn="l" fontAlgn="t">
                        <a:lnSpc>
                          <a:spcPts val="1800"/>
                        </a:lnSpc>
                        <a:buNone/>
                      </a:pPr>
                      <a:r>
                        <a:rPr lang="en-GB" sz="900">
                          <a:effectLst/>
                        </a:rPr>
                        <a:t>8. at least three indications a plant is deprived of water or light or whether it is healthy</a:t>
                      </a:r>
                    </a:p>
                  </a:txBody>
                  <a:tcPr marL="47063" marR="47063" marT="23531" marB="2353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a:t>
                      </a:r>
                    </a:p>
                  </a:txBody>
                  <a:tcPr marL="47063" marR="47063" marT="23531" marB="2353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301309688"/>
                  </a:ext>
                </a:extLst>
              </a:tr>
              <a:tr h="405916">
                <a:tc>
                  <a:txBody>
                    <a:bodyPr/>
                    <a:lstStyle/>
                    <a:p>
                      <a:pPr algn="l" fontAlgn="t">
                        <a:lnSpc>
                          <a:spcPts val="1800"/>
                        </a:lnSpc>
                        <a:buNone/>
                      </a:pPr>
                      <a:r>
                        <a:rPr lang="en-GB" sz="900">
                          <a:effectLst/>
                        </a:rPr>
                        <a:t>9. the three conditions necessary for a seed to germinate, eg warmth, water and oxygen</a:t>
                      </a:r>
                    </a:p>
                  </a:txBody>
                  <a:tcPr marL="47063" marR="47063" marT="23531" marB="2353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Student completed work</a:t>
                      </a:r>
                    </a:p>
                  </a:txBody>
                  <a:tcPr marL="47063" marR="47063" marT="23531" marB="2353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391671303"/>
                  </a:ext>
                </a:extLst>
              </a:tr>
              <a:tr h="188251">
                <a:tc>
                  <a:txBody>
                    <a:bodyPr/>
                    <a:lstStyle/>
                    <a:p>
                      <a:pPr algn="l" fontAlgn="t">
                        <a:lnSpc>
                          <a:spcPts val="1800"/>
                        </a:lnSpc>
                        <a:buNone/>
                      </a:pPr>
                      <a:r>
                        <a:rPr lang="en-GB" sz="900">
                          <a:effectLst/>
                        </a:rPr>
                        <a:t>10. how to harvest a herb</a:t>
                      </a:r>
                    </a:p>
                  </a:txBody>
                  <a:tcPr marL="47063" marR="47063" marT="23531" marB="2353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a:t>
                      </a:r>
                    </a:p>
                  </a:txBody>
                  <a:tcPr marL="47063" marR="47063" marT="23531" marB="2353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220969748"/>
                  </a:ext>
                </a:extLst>
              </a:tr>
              <a:tr h="445135">
                <a:tc>
                  <a:txBody>
                    <a:bodyPr/>
                    <a:lstStyle/>
                    <a:p>
                      <a:pPr algn="l" fontAlgn="t">
                        <a:lnSpc>
                          <a:spcPts val="2400"/>
                        </a:lnSpc>
                        <a:buNone/>
                      </a:pPr>
                      <a:r>
                        <a:rPr lang="en-GB" sz="900" b="1">
                          <a:effectLst/>
                        </a:rPr>
                        <a:t>experienced</a:t>
                      </a:r>
                    </a:p>
                    <a:p>
                      <a:pPr algn="l" fontAlgn="t">
                        <a:lnSpc>
                          <a:spcPts val="1800"/>
                        </a:lnSpc>
                        <a:buNone/>
                      </a:pPr>
                      <a:r>
                        <a:rPr lang="en-GB" sz="900">
                          <a:effectLst/>
                        </a:rPr>
                        <a:t>11. taking part in a garden scavenger hunt</a:t>
                      </a:r>
                    </a:p>
                  </a:txBody>
                  <a:tcPr marL="47063" marR="47063" marT="23531" marB="2353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a:t>
                      </a:r>
                    </a:p>
                  </a:txBody>
                  <a:tcPr marL="47063" marR="47063" marT="23531" marB="2353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549324939"/>
                  </a:ext>
                </a:extLst>
              </a:tr>
              <a:tr h="188251">
                <a:tc>
                  <a:txBody>
                    <a:bodyPr/>
                    <a:lstStyle/>
                    <a:p>
                      <a:pPr algn="l" fontAlgn="t">
                        <a:lnSpc>
                          <a:spcPts val="1800"/>
                        </a:lnSpc>
                        <a:buNone/>
                      </a:pPr>
                      <a:r>
                        <a:rPr lang="en-GB" sz="900">
                          <a:effectLst/>
                        </a:rPr>
                        <a:t>12. tasting three different herbs.</a:t>
                      </a:r>
                    </a:p>
                  </a:txBody>
                  <a:tcPr marL="47063" marR="47063" marT="23531" marB="2353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dirty="0">
                          <a:effectLst/>
                        </a:rPr>
                        <a:t>Summary sheet</a:t>
                      </a:r>
                    </a:p>
                  </a:txBody>
                  <a:tcPr marL="47063" marR="47063" marT="23531" marB="2353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099766563"/>
                  </a:ext>
                </a:extLst>
              </a:tr>
            </a:tbl>
          </a:graphicData>
        </a:graphic>
      </p:graphicFrame>
      <p:sp>
        <p:nvSpPr>
          <p:cNvPr id="5" name="Rectangle 1">
            <a:extLst>
              <a:ext uri="{FF2B5EF4-FFF2-40B4-BE49-F238E27FC236}">
                <a16:creationId xmlns:a16="http://schemas.microsoft.com/office/drawing/2014/main" id="{A855FA40-D572-45AD-4F4B-87D3D79A498B}"/>
              </a:ext>
            </a:extLst>
          </p:cNvPr>
          <p:cNvSpPr>
            <a:spLocks noChangeArrowheads="1"/>
          </p:cNvSpPr>
          <p:nvPr/>
        </p:nvSpPr>
        <p:spPr bwMode="auto">
          <a:xfrm>
            <a:off x="660400" y="315913"/>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Planting seeds and growing herbs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Level Two</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62483466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CD3A9F93-8783-A01E-5D6A-9DF252A7AC59}"/>
              </a:ext>
            </a:extLst>
          </p:cNvPr>
          <p:cNvGraphicFramePr>
            <a:graphicFrameLocks noGrp="1"/>
          </p:cNvGraphicFramePr>
          <p:nvPr>
            <p:extLst>
              <p:ext uri="{D42A27DB-BD31-4B8C-83A1-F6EECF244321}">
                <p14:modId xmlns:p14="http://schemas.microsoft.com/office/powerpoint/2010/main" val="3268092185"/>
              </p:ext>
            </p:extLst>
          </p:nvPr>
        </p:nvGraphicFramePr>
        <p:xfrm>
          <a:off x="1053549" y="1967512"/>
          <a:ext cx="10714382" cy="4688134"/>
        </p:xfrm>
        <a:graphic>
          <a:graphicData uri="http://schemas.openxmlformats.org/drawingml/2006/table">
            <a:tbl>
              <a:tblPr/>
              <a:tblGrid>
                <a:gridCol w="5357191">
                  <a:extLst>
                    <a:ext uri="{9D8B030D-6E8A-4147-A177-3AD203B41FA5}">
                      <a16:colId xmlns:a16="http://schemas.microsoft.com/office/drawing/2014/main" val="1236969104"/>
                    </a:ext>
                  </a:extLst>
                </a:gridCol>
                <a:gridCol w="5357191">
                  <a:extLst>
                    <a:ext uri="{9D8B030D-6E8A-4147-A177-3AD203B41FA5}">
                      <a16:colId xmlns:a16="http://schemas.microsoft.com/office/drawing/2014/main" val="1465797263"/>
                    </a:ext>
                  </a:extLst>
                </a:gridCol>
              </a:tblGrid>
              <a:tr h="309101">
                <a:tc>
                  <a:txBody>
                    <a:bodyPr/>
                    <a:lstStyle/>
                    <a:p>
                      <a:pPr algn="l" fontAlgn="t">
                        <a:buNone/>
                      </a:pPr>
                      <a:r>
                        <a:rPr lang="en-GB" sz="900">
                          <a:effectLst/>
                        </a:rPr>
                        <a:t>In successfully completing this unit, the learner will have</a:t>
                      </a:r>
                    </a:p>
                  </a:txBody>
                  <a:tcPr marL="44157" marR="44157" marT="22079" marB="22079">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Evidence needed</a:t>
                      </a:r>
                    </a:p>
                  </a:txBody>
                  <a:tcPr marL="44157" marR="44157" marT="22079" marB="22079">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208094454"/>
                  </a:ext>
                </a:extLst>
              </a:tr>
              <a:tr h="638441">
                <a:tc>
                  <a:txBody>
                    <a:bodyPr/>
                    <a:lstStyle/>
                    <a:p>
                      <a:pPr algn="l" fontAlgn="t">
                        <a:lnSpc>
                          <a:spcPts val="2400"/>
                        </a:lnSpc>
                        <a:buNone/>
                      </a:pPr>
                      <a:r>
                        <a:rPr lang="en-GB" sz="900" b="1">
                          <a:effectLst/>
                        </a:rPr>
                        <a:t>shown knowledge of</a:t>
                      </a:r>
                    </a:p>
                    <a:p>
                      <a:pPr algn="l" fontAlgn="t">
                        <a:lnSpc>
                          <a:spcPts val="1800"/>
                        </a:lnSpc>
                        <a:buNone/>
                      </a:pPr>
                      <a:r>
                        <a:rPr lang="en-GB" sz="900">
                          <a:effectLst/>
                        </a:rPr>
                        <a:t>1. the key reasons why the ground has to be prepared to a specific depth below the finished height of the patio slabs</a:t>
                      </a:r>
                    </a:p>
                  </a:txBody>
                  <a:tcPr marL="44157" marR="44157" marT="22079" marB="2207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a:t>
                      </a:r>
                    </a:p>
                  </a:txBody>
                  <a:tcPr marL="44157" marR="44157" marT="22079" marB="2207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664817490"/>
                  </a:ext>
                </a:extLst>
              </a:tr>
              <a:tr h="380857">
                <a:tc>
                  <a:txBody>
                    <a:bodyPr/>
                    <a:lstStyle/>
                    <a:p>
                      <a:pPr algn="l" fontAlgn="t">
                        <a:lnSpc>
                          <a:spcPts val="1800"/>
                        </a:lnSpc>
                        <a:buNone/>
                      </a:pPr>
                      <a:r>
                        <a:rPr lang="en-GB" sz="900" dirty="0">
                          <a:effectLst/>
                        </a:rPr>
                        <a:t>2. the key reasons why the mixing ratio of the mortar or concrete needed must be accurate</a:t>
                      </a:r>
                    </a:p>
                  </a:txBody>
                  <a:tcPr marL="44157" marR="44157" marT="22079" marB="2207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a:t>
                      </a:r>
                    </a:p>
                  </a:txBody>
                  <a:tcPr marL="44157" marR="44157" marT="22079" marB="2207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786863475"/>
                  </a:ext>
                </a:extLst>
              </a:tr>
              <a:tr h="417655">
                <a:tc>
                  <a:txBody>
                    <a:bodyPr/>
                    <a:lstStyle/>
                    <a:p>
                      <a:pPr algn="l" fontAlgn="t">
                        <a:lnSpc>
                          <a:spcPts val="2400"/>
                        </a:lnSpc>
                        <a:buNone/>
                      </a:pPr>
                      <a:r>
                        <a:rPr lang="en-GB" sz="900" b="1">
                          <a:effectLst/>
                        </a:rPr>
                        <a:t>demonstrated the ability to</a:t>
                      </a:r>
                    </a:p>
                    <a:p>
                      <a:pPr algn="l" fontAlgn="t">
                        <a:lnSpc>
                          <a:spcPts val="1800"/>
                        </a:lnSpc>
                        <a:buNone/>
                      </a:pPr>
                      <a:r>
                        <a:rPr lang="en-GB" sz="900">
                          <a:effectLst/>
                        </a:rPr>
                        <a:t>3. make the work area safe to proceed before starting to lay the patio</a:t>
                      </a:r>
                    </a:p>
                  </a:txBody>
                  <a:tcPr marL="44157" marR="44157" marT="22079" marB="2207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a:t>
                      </a:r>
                    </a:p>
                  </a:txBody>
                  <a:tcPr marL="44157" marR="44157" marT="22079" marB="2207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218226867"/>
                  </a:ext>
                </a:extLst>
              </a:tr>
              <a:tr h="380857">
                <a:tc>
                  <a:txBody>
                    <a:bodyPr/>
                    <a:lstStyle/>
                    <a:p>
                      <a:pPr algn="l" fontAlgn="t">
                        <a:lnSpc>
                          <a:spcPts val="1800"/>
                        </a:lnSpc>
                        <a:buNone/>
                      </a:pPr>
                      <a:r>
                        <a:rPr lang="en-GB" sz="900" dirty="0">
                          <a:effectLst/>
                        </a:rPr>
                        <a:t>4. identify and use the appropriate PPE (Personal Protective Equipment) for digging out the ground area</a:t>
                      </a:r>
                    </a:p>
                  </a:txBody>
                  <a:tcPr marL="44157" marR="44157" marT="22079" marB="2207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a:t>
                      </a:r>
                    </a:p>
                  </a:txBody>
                  <a:tcPr marL="44157" marR="44157" marT="22079" marB="2207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957486769"/>
                  </a:ext>
                </a:extLst>
              </a:tr>
              <a:tr h="380857">
                <a:tc>
                  <a:txBody>
                    <a:bodyPr/>
                    <a:lstStyle/>
                    <a:p>
                      <a:pPr algn="l" fontAlgn="t">
                        <a:lnSpc>
                          <a:spcPts val="1800"/>
                        </a:lnSpc>
                        <a:buNone/>
                      </a:pPr>
                      <a:r>
                        <a:rPr lang="en-GB" sz="900">
                          <a:effectLst/>
                        </a:rPr>
                        <a:t>5. safely use the key processes and tools to dig out and prepare the ground area and add the aggregate</a:t>
                      </a:r>
                    </a:p>
                  </a:txBody>
                  <a:tcPr marL="44157" marR="44157" marT="22079" marB="2207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a:t>
                      </a:r>
                    </a:p>
                  </a:txBody>
                  <a:tcPr marL="44157" marR="44157" marT="22079" marB="2207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737604580"/>
                  </a:ext>
                </a:extLst>
              </a:tr>
              <a:tr h="380857">
                <a:tc>
                  <a:txBody>
                    <a:bodyPr/>
                    <a:lstStyle/>
                    <a:p>
                      <a:pPr algn="l" fontAlgn="t">
                        <a:lnSpc>
                          <a:spcPts val="1800"/>
                        </a:lnSpc>
                        <a:buNone/>
                      </a:pPr>
                      <a:r>
                        <a:rPr lang="en-GB" sz="900">
                          <a:effectLst/>
                        </a:rPr>
                        <a:t>6. safely operate the compacter to make the aggregate ready for laying the patio slabs</a:t>
                      </a:r>
                    </a:p>
                  </a:txBody>
                  <a:tcPr marL="44157" marR="44157" marT="22079" marB="2207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a:t>
                      </a:r>
                    </a:p>
                  </a:txBody>
                  <a:tcPr marL="44157" marR="44157" marT="22079" marB="2207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736831147"/>
                  </a:ext>
                </a:extLst>
              </a:tr>
              <a:tr h="270464">
                <a:tc>
                  <a:txBody>
                    <a:bodyPr/>
                    <a:lstStyle/>
                    <a:p>
                      <a:pPr algn="l" fontAlgn="t">
                        <a:lnSpc>
                          <a:spcPts val="1800"/>
                        </a:lnSpc>
                        <a:buNone/>
                      </a:pPr>
                      <a:r>
                        <a:rPr lang="en-GB" sz="900">
                          <a:effectLst/>
                        </a:rPr>
                        <a:t>7. measure the required quantities of sand, cement and water</a:t>
                      </a:r>
                    </a:p>
                  </a:txBody>
                  <a:tcPr marL="44157" marR="44157" marT="22079" marB="2207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a:t>
                      </a:r>
                    </a:p>
                  </a:txBody>
                  <a:tcPr marL="44157" marR="44157" marT="22079" marB="2207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656025622"/>
                  </a:ext>
                </a:extLst>
              </a:tr>
              <a:tr h="270464">
                <a:tc>
                  <a:txBody>
                    <a:bodyPr/>
                    <a:lstStyle/>
                    <a:p>
                      <a:pPr algn="l" fontAlgn="t">
                        <a:lnSpc>
                          <a:spcPts val="1800"/>
                        </a:lnSpc>
                        <a:buNone/>
                      </a:pPr>
                      <a:r>
                        <a:rPr lang="en-GB" sz="900">
                          <a:effectLst/>
                        </a:rPr>
                        <a:t>8. safely use a concrete mixer to make the mortar</a:t>
                      </a:r>
                    </a:p>
                  </a:txBody>
                  <a:tcPr marL="44157" marR="44157" marT="22079" marB="2207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a:t>
                      </a:r>
                    </a:p>
                  </a:txBody>
                  <a:tcPr marL="44157" marR="44157" marT="22079" marB="2207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391020426"/>
                  </a:ext>
                </a:extLst>
              </a:tr>
              <a:tr h="380857">
                <a:tc>
                  <a:txBody>
                    <a:bodyPr/>
                    <a:lstStyle/>
                    <a:p>
                      <a:pPr algn="l" fontAlgn="t">
                        <a:lnSpc>
                          <a:spcPts val="1800"/>
                        </a:lnSpc>
                        <a:buNone/>
                      </a:pPr>
                      <a:r>
                        <a:rPr lang="en-GB" sz="900">
                          <a:effectLst/>
                        </a:rPr>
                        <a:t>9. set up a string line to assure the correct position and height of the patio slabs</a:t>
                      </a:r>
                    </a:p>
                  </a:txBody>
                  <a:tcPr marL="44157" marR="44157" marT="22079" marB="2207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a:t>
                      </a:r>
                    </a:p>
                  </a:txBody>
                  <a:tcPr marL="44157" marR="44157" marT="22079" marB="2207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707574881"/>
                  </a:ext>
                </a:extLst>
              </a:tr>
              <a:tr h="270464">
                <a:tc>
                  <a:txBody>
                    <a:bodyPr/>
                    <a:lstStyle/>
                    <a:p>
                      <a:pPr algn="l" fontAlgn="t">
                        <a:lnSpc>
                          <a:spcPts val="1800"/>
                        </a:lnSpc>
                        <a:buNone/>
                      </a:pPr>
                      <a:r>
                        <a:rPr lang="en-GB" sz="900">
                          <a:effectLst/>
                        </a:rPr>
                        <a:t>10. lay the concrete and position the patio slabs, assuring they are level</a:t>
                      </a:r>
                    </a:p>
                  </a:txBody>
                  <a:tcPr marL="44157" marR="44157" marT="22079" marB="2207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a:t>
                      </a:r>
                    </a:p>
                  </a:txBody>
                  <a:tcPr marL="44157" marR="44157" marT="22079" marB="2207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857884018"/>
                  </a:ext>
                </a:extLst>
              </a:tr>
              <a:tr h="270464">
                <a:tc>
                  <a:txBody>
                    <a:bodyPr/>
                    <a:lstStyle/>
                    <a:p>
                      <a:pPr algn="l" fontAlgn="t">
                        <a:lnSpc>
                          <a:spcPts val="1800"/>
                        </a:lnSpc>
                        <a:buNone/>
                      </a:pPr>
                      <a:r>
                        <a:rPr lang="en-GB" sz="900">
                          <a:effectLst/>
                        </a:rPr>
                        <a:t>11. clean the equipment and clear the work area, leaving the site safe.</a:t>
                      </a:r>
                    </a:p>
                  </a:txBody>
                  <a:tcPr marL="44157" marR="44157" marT="22079" marB="2207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dirty="0">
                          <a:effectLst/>
                        </a:rPr>
                        <a:t>Summary sheet</a:t>
                      </a:r>
                    </a:p>
                  </a:txBody>
                  <a:tcPr marL="44157" marR="44157" marT="22079" marB="2207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68085396"/>
                  </a:ext>
                </a:extLst>
              </a:tr>
            </a:tbl>
          </a:graphicData>
        </a:graphic>
      </p:graphicFrame>
      <p:sp>
        <p:nvSpPr>
          <p:cNvPr id="5" name="Rectangle 1">
            <a:extLst>
              <a:ext uri="{FF2B5EF4-FFF2-40B4-BE49-F238E27FC236}">
                <a16:creationId xmlns:a16="http://schemas.microsoft.com/office/drawing/2014/main" id="{475E6F5B-94E5-8970-0E11-46559B503F01}"/>
              </a:ext>
            </a:extLst>
          </p:cNvPr>
          <p:cNvSpPr>
            <a:spLocks noChangeArrowheads="1"/>
          </p:cNvSpPr>
          <p:nvPr/>
        </p:nvSpPr>
        <p:spPr bwMode="auto">
          <a:xfrm>
            <a:off x="1053549" y="774493"/>
            <a:ext cx="12192000" cy="4572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Laying a patio</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Level Two</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8038008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86CAD4DC-7D86-960D-B4C4-D4B5CDA5D7C4}"/>
              </a:ext>
            </a:extLst>
          </p:cNvPr>
          <p:cNvGraphicFramePr>
            <a:graphicFrameLocks noGrp="1"/>
          </p:cNvGraphicFramePr>
          <p:nvPr>
            <p:extLst>
              <p:ext uri="{D42A27DB-BD31-4B8C-83A1-F6EECF244321}">
                <p14:modId xmlns:p14="http://schemas.microsoft.com/office/powerpoint/2010/main" val="3717348872"/>
              </p:ext>
            </p:extLst>
          </p:nvPr>
        </p:nvGraphicFramePr>
        <p:xfrm>
          <a:off x="1212575" y="1254366"/>
          <a:ext cx="8905462" cy="5040122"/>
        </p:xfrm>
        <a:graphic>
          <a:graphicData uri="http://schemas.openxmlformats.org/drawingml/2006/table">
            <a:tbl>
              <a:tblPr/>
              <a:tblGrid>
                <a:gridCol w="4452731">
                  <a:extLst>
                    <a:ext uri="{9D8B030D-6E8A-4147-A177-3AD203B41FA5}">
                      <a16:colId xmlns:a16="http://schemas.microsoft.com/office/drawing/2014/main" val="4198045841"/>
                    </a:ext>
                  </a:extLst>
                </a:gridCol>
                <a:gridCol w="4452731">
                  <a:extLst>
                    <a:ext uri="{9D8B030D-6E8A-4147-A177-3AD203B41FA5}">
                      <a16:colId xmlns:a16="http://schemas.microsoft.com/office/drawing/2014/main" val="2884052773"/>
                    </a:ext>
                  </a:extLst>
                </a:gridCol>
              </a:tblGrid>
              <a:tr h="298134">
                <a:tc>
                  <a:txBody>
                    <a:bodyPr/>
                    <a:lstStyle/>
                    <a:p>
                      <a:pPr algn="l" fontAlgn="t">
                        <a:buNone/>
                      </a:pPr>
                      <a:r>
                        <a:rPr lang="en-GB" sz="800">
                          <a:effectLst/>
                        </a:rPr>
                        <a:t>In successfully completing this unit, the learner will have</a:t>
                      </a:r>
                    </a:p>
                  </a:txBody>
                  <a:tcPr marL="42591" marR="42591" marT="21295" marB="21295">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800">
                          <a:effectLst/>
                        </a:rPr>
                        <a:t>Evidence needed</a:t>
                      </a:r>
                    </a:p>
                  </a:txBody>
                  <a:tcPr marL="42591" marR="42591" marT="21295" marB="21295">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279359570"/>
                  </a:ext>
                </a:extLst>
              </a:tr>
              <a:tr h="402836">
                <a:tc>
                  <a:txBody>
                    <a:bodyPr/>
                    <a:lstStyle/>
                    <a:p>
                      <a:pPr algn="l" fontAlgn="t">
                        <a:lnSpc>
                          <a:spcPts val="2400"/>
                        </a:lnSpc>
                        <a:buNone/>
                      </a:pPr>
                      <a:r>
                        <a:rPr lang="en-GB" sz="800" b="1">
                          <a:effectLst/>
                        </a:rPr>
                        <a:t>shown knowledge of</a:t>
                      </a:r>
                    </a:p>
                    <a:p>
                      <a:pPr algn="l" fontAlgn="t">
                        <a:lnSpc>
                          <a:spcPts val="1800"/>
                        </a:lnSpc>
                        <a:buNone/>
                      </a:pPr>
                      <a:r>
                        <a:rPr lang="en-GB" sz="800">
                          <a:effectLst/>
                        </a:rPr>
                        <a:t>1. the key reasons kerb stones are layed on the edge of a driveway or pavement</a:t>
                      </a:r>
                    </a:p>
                  </a:txBody>
                  <a:tcPr marL="42591" marR="42591" marT="21295" marB="2129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800">
                          <a:effectLst/>
                        </a:rPr>
                        <a:t>Summary sheet</a:t>
                      </a:r>
                    </a:p>
                  </a:txBody>
                  <a:tcPr marL="42591" marR="42591" marT="21295" marB="2129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278419711"/>
                  </a:ext>
                </a:extLst>
              </a:tr>
              <a:tr h="260867">
                <a:tc>
                  <a:txBody>
                    <a:bodyPr/>
                    <a:lstStyle/>
                    <a:p>
                      <a:pPr algn="l" fontAlgn="t">
                        <a:lnSpc>
                          <a:spcPts val="1800"/>
                        </a:lnSpc>
                        <a:buNone/>
                      </a:pPr>
                      <a:r>
                        <a:rPr lang="en-GB" sz="800">
                          <a:effectLst/>
                        </a:rPr>
                        <a:t>2. the key reasons the ground has to be prepared before laying a kerbing stone</a:t>
                      </a:r>
                    </a:p>
                  </a:txBody>
                  <a:tcPr marL="42591" marR="42591" marT="21295" marB="2129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800">
                          <a:effectLst/>
                        </a:rPr>
                        <a:t>Summary sheet</a:t>
                      </a:r>
                    </a:p>
                  </a:txBody>
                  <a:tcPr marL="42591" marR="42591" marT="21295" marB="2129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397235243"/>
                  </a:ext>
                </a:extLst>
              </a:tr>
              <a:tr h="367344">
                <a:tc>
                  <a:txBody>
                    <a:bodyPr/>
                    <a:lstStyle/>
                    <a:p>
                      <a:pPr algn="l" fontAlgn="t">
                        <a:lnSpc>
                          <a:spcPts val="1800"/>
                        </a:lnSpc>
                        <a:buNone/>
                      </a:pPr>
                      <a:r>
                        <a:rPr lang="en-GB" sz="800">
                          <a:effectLst/>
                        </a:rPr>
                        <a:t>3. the key reasons the mixing ratio of the mortar or concrete used to fix the kerbing stones must be accurate</a:t>
                      </a:r>
                    </a:p>
                  </a:txBody>
                  <a:tcPr marL="42591" marR="42591" marT="21295" marB="2129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800">
                          <a:effectLst/>
                        </a:rPr>
                        <a:t>Summary sheet</a:t>
                      </a:r>
                    </a:p>
                  </a:txBody>
                  <a:tcPr marL="42591" marR="42591" marT="21295" marB="2129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491243645"/>
                  </a:ext>
                </a:extLst>
              </a:tr>
              <a:tr h="402836">
                <a:tc>
                  <a:txBody>
                    <a:bodyPr/>
                    <a:lstStyle/>
                    <a:p>
                      <a:pPr algn="l" fontAlgn="t">
                        <a:lnSpc>
                          <a:spcPts val="2400"/>
                        </a:lnSpc>
                        <a:buNone/>
                      </a:pPr>
                      <a:r>
                        <a:rPr lang="en-GB" sz="800" b="1">
                          <a:effectLst/>
                        </a:rPr>
                        <a:t>demonstrated the ability to</a:t>
                      </a:r>
                    </a:p>
                    <a:p>
                      <a:pPr algn="l" fontAlgn="t">
                        <a:lnSpc>
                          <a:spcPts val="1800"/>
                        </a:lnSpc>
                        <a:buNone/>
                      </a:pPr>
                      <a:r>
                        <a:rPr lang="en-GB" sz="800">
                          <a:effectLst/>
                        </a:rPr>
                        <a:t>4. make the work area safe to proceed before starting</a:t>
                      </a:r>
                    </a:p>
                  </a:txBody>
                  <a:tcPr marL="42591" marR="42591" marT="21295" marB="2129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800">
                          <a:effectLst/>
                        </a:rPr>
                        <a:t>Summary sheet</a:t>
                      </a:r>
                    </a:p>
                  </a:txBody>
                  <a:tcPr marL="42591" marR="42591" marT="21295" marB="2129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683469821"/>
                  </a:ext>
                </a:extLst>
              </a:tr>
              <a:tr h="367344">
                <a:tc>
                  <a:txBody>
                    <a:bodyPr/>
                    <a:lstStyle/>
                    <a:p>
                      <a:pPr algn="l" fontAlgn="t">
                        <a:lnSpc>
                          <a:spcPts val="1800"/>
                        </a:lnSpc>
                        <a:buNone/>
                      </a:pPr>
                      <a:r>
                        <a:rPr lang="en-GB" sz="800">
                          <a:effectLst/>
                        </a:rPr>
                        <a:t>5. identify and use the appropriate PPE (Personal Protective Equipment) for digging out the ground area</a:t>
                      </a:r>
                    </a:p>
                  </a:txBody>
                  <a:tcPr marL="42591" marR="42591" marT="21295" marB="2129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800">
                          <a:effectLst/>
                        </a:rPr>
                        <a:t>Summary sheet</a:t>
                      </a:r>
                    </a:p>
                  </a:txBody>
                  <a:tcPr marL="42591" marR="42591" marT="21295" marB="2129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882957760"/>
                  </a:ext>
                </a:extLst>
              </a:tr>
              <a:tr h="473820">
                <a:tc>
                  <a:txBody>
                    <a:bodyPr/>
                    <a:lstStyle/>
                    <a:p>
                      <a:pPr algn="l" fontAlgn="t">
                        <a:lnSpc>
                          <a:spcPts val="1800"/>
                        </a:lnSpc>
                        <a:buNone/>
                      </a:pPr>
                      <a:r>
                        <a:rPr lang="en-GB" sz="800">
                          <a:effectLst/>
                        </a:rPr>
                        <a:t>6. safely use the appropriate key processes and tools to dig out and prepare the ground area and add the aggregate</a:t>
                      </a:r>
                    </a:p>
                  </a:txBody>
                  <a:tcPr marL="42591" marR="42591" marT="21295" marB="2129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800" dirty="0">
                          <a:effectLst/>
                        </a:rPr>
                        <a:t>Summary sheet</a:t>
                      </a:r>
                    </a:p>
                  </a:txBody>
                  <a:tcPr marL="42591" marR="42591" marT="21295" marB="2129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327032442"/>
                  </a:ext>
                </a:extLst>
              </a:tr>
              <a:tr h="367344">
                <a:tc>
                  <a:txBody>
                    <a:bodyPr/>
                    <a:lstStyle/>
                    <a:p>
                      <a:pPr algn="l" fontAlgn="t">
                        <a:lnSpc>
                          <a:spcPts val="1800"/>
                        </a:lnSpc>
                        <a:buNone/>
                      </a:pPr>
                      <a:r>
                        <a:rPr lang="en-GB" sz="800">
                          <a:effectLst/>
                        </a:rPr>
                        <a:t>7. safely operate the compacter to make the aggregate ready for laying the kerb stones</a:t>
                      </a:r>
                    </a:p>
                  </a:txBody>
                  <a:tcPr marL="42591" marR="42591" marT="21295" marB="2129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800">
                          <a:effectLst/>
                        </a:rPr>
                        <a:t>Summary sheet</a:t>
                      </a:r>
                    </a:p>
                  </a:txBody>
                  <a:tcPr marL="42591" marR="42591" marT="21295" marB="2129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407211566"/>
                  </a:ext>
                </a:extLst>
              </a:tr>
              <a:tr h="260867">
                <a:tc>
                  <a:txBody>
                    <a:bodyPr/>
                    <a:lstStyle/>
                    <a:p>
                      <a:pPr algn="l" fontAlgn="t">
                        <a:lnSpc>
                          <a:spcPts val="1800"/>
                        </a:lnSpc>
                        <a:buNone/>
                      </a:pPr>
                      <a:r>
                        <a:rPr lang="en-GB" sz="800">
                          <a:effectLst/>
                        </a:rPr>
                        <a:t>8. measure the required quantities of sand, cement and water</a:t>
                      </a:r>
                    </a:p>
                  </a:txBody>
                  <a:tcPr marL="42591" marR="42591" marT="21295" marB="2129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800">
                          <a:effectLst/>
                        </a:rPr>
                        <a:t>Summary sheet</a:t>
                      </a:r>
                    </a:p>
                  </a:txBody>
                  <a:tcPr marL="42591" marR="42591" marT="21295" marB="2129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063307629"/>
                  </a:ext>
                </a:extLst>
              </a:tr>
              <a:tr h="260867">
                <a:tc>
                  <a:txBody>
                    <a:bodyPr/>
                    <a:lstStyle/>
                    <a:p>
                      <a:pPr algn="l" fontAlgn="t">
                        <a:lnSpc>
                          <a:spcPts val="1800"/>
                        </a:lnSpc>
                        <a:buNone/>
                      </a:pPr>
                      <a:r>
                        <a:rPr lang="en-GB" sz="800">
                          <a:effectLst/>
                        </a:rPr>
                        <a:t>9. safely use a concrete mixer to make the mortar</a:t>
                      </a:r>
                    </a:p>
                  </a:txBody>
                  <a:tcPr marL="42591" marR="42591" marT="21295" marB="2129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800">
                          <a:effectLst/>
                        </a:rPr>
                        <a:t>Summary sheet</a:t>
                      </a:r>
                    </a:p>
                  </a:txBody>
                  <a:tcPr marL="42591" marR="42591" marT="21295" marB="2129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175622252"/>
                  </a:ext>
                </a:extLst>
              </a:tr>
              <a:tr h="367344">
                <a:tc>
                  <a:txBody>
                    <a:bodyPr/>
                    <a:lstStyle/>
                    <a:p>
                      <a:pPr algn="l" fontAlgn="t">
                        <a:lnSpc>
                          <a:spcPts val="1800"/>
                        </a:lnSpc>
                        <a:buNone/>
                      </a:pPr>
                      <a:r>
                        <a:rPr lang="en-GB" sz="800">
                          <a:effectLst/>
                        </a:rPr>
                        <a:t>10. set up a string line to assure the correct position and height of the kerbing stones</a:t>
                      </a:r>
                    </a:p>
                  </a:txBody>
                  <a:tcPr marL="42591" marR="42591" marT="21295" marB="2129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800">
                          <a:effectLst/>
                        </a:rPr>
                        <a:t>Summary sheet</a:t>
                      </a:r>
                    </a:p>
                  </a:txBody>
                  <a:tcPr marL="42591" marR="42591" marT="21295" marB="2129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60790564"/>
                  </a:ext>
                </a:extLst>
              </a:tr>
              <a:tr h="260867">
                <a:tc>
                  <a:txBody>
                    <a:bodyPr/>
                    <a:lstStyle/>
                    <a:p>
                      <a:pPr algn="l" fontAlgn="t">
                        <a:lnSpc>
                          <a:spcPts val="1800"/>
                        </a:lnSpc>
                        <a:buNone/>
                      </a:pPr>
                      <a:r>
                        <a:rPr lang="en-GB" sz="800">
                          <a:effectLst/>
                        </a:rPr>
                        <a:t>11. lay the concrete and position the kerbing stones, assuring they are level</a:t>
                      </a:r>
                    </a:p>
                  </a:txBody>
                  <a:tcPr marL="42591" marR="42591" marT="21295" marB="2129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800">
                          <a:effectLst/>
                        </a:rPr>
                        <a:t>Summary sheet</a:t>
                      </a:r>
                    </a:p>
                  </a:txBody>
                  <a:tcPr marL="42591" marR="42591" marT="21295" marB="2129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256941653"/>
                  </a:ext>
                </a:extLst>
              </a:tr>
              <a:tr h="260867">
                <a:tc>
                  <a:txBody>
                    <a:bodyPr/>
                    <a:lstStyle/>
                    <a:p>
                      <a:pPr algn="l" fontAlgn="t">
                        <a:lnSpc>
                          <a:spcPts val="1800"/>
                        </a:lnSpc>
                        <a:buNone/>
                      </a:pPr>
                      <a:r>
                        <a:rPr lang="en-GB" sz="800">
                          <a:effectLst/>
                        </a:rPr>
                        <a:t>12. clean the equipment and clear the work area, leaving the site safe.</a:t>
                      </a:r>
                    </a:p>
                  </a:txBody>
                  <a:tcPr marL="42591" marR="42591" marT="21295" marB="2129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800" dirty="0">
                          <a:effectLst/>
                        </a:rPr>
                        <a:t>Summary sheet</a:t>
                      </a:r>
                    </a:p>
                  </a:txBody>
                  <a:tcPr marL="42591" marR="42591" marT="21295" marB="2129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653397226"/>
                  </a:ext>
                </a:extLst>
              </a:tr>
            </a:tbl>
          </a:graphicData>
        </a:graphic>
      </p:graphicFrame>
      <p:sp>
        <p:nvSpPr>
          <p:cNvPr id="5" name="Rectangle 1">
            <a:extLst>
              <a:ext uri="{FF2B5EF4-FFF2-40B4-BE49-F238E27FC236}">
                <a16:creationId xmlns:a16="http://schemas.microsoft.com/office/drawing/2014/main" id="{5E723037-82A6-795D-527E-1EB305C1871C}"/>
              </a:ext>
            </a:extLst>
          </p:cNvPr>
          <p:cNvSpPr>
            <a:spLocks noChangeArrowheads="1"/>
          </p:cNvSpPr>
          <p:nvPr/>
        </p:nvSpPr>
        <p:spPr bwMode="auto">
          <a:xfrm>
            <a:off x="818046" y="563512"/>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Laying </a:t>
            </a:r>
            <a:r>
              <a:rPr kumimoji="0" lang="en-US" altLang="en-US" sz="2400" b="1" i="0" u="none" strike="noStrike" cap="none" normalizeH="0" baseline="0" dirty="0" err="1">
                <a:ln>
                  <a:noFill/>
                </a:ln>
                <a:solidFill>
                  <a:srgbClr val="371376"/>
                </a:solidFill>
                <a:effectLst/>
                <a:latin typeface="Open Sans" panose="020B0606030504020204" pitchFamily="34" charset="0"/>
                <a:cs typeface="Open Sans" panose="020B0606030504020204" pitchFamily="34" charset="0"/>
              </a:rPr>
              <a:t>kerbing</a:t>
            </a: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 stones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Level Two</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53636572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E56F8EBE-A7BF-8EA0-4439-E7D0B4FC4B57}"/>
              </a:ext>
            </a:extLst>
          </p:cNvPr>
          <p:cNvGraphicFramePr>
            <a:graphicFrameLocks noGrp="1"/>
          </p:cNvGraphicFramePr>
          <p:nvPr>
            <p:extLst>
              <p:ext uri="{D42A27DB-BD31-4B8C-83A1-F6EECF244321}">
                <p14:modId xmlns:p14="http://schemas.microsoft.com/office/powerpoint/2010/main" val="1496174735"/>
              </p:ext>
            </p:extLst>
          </p:nvPr>
        </p:nvGraphicFramePr>
        <p:xfrm>
          <a:off x="357807" y="2057839"/>
          <a:ext cx="11171584" cy="4365716"/>
        </p:xfrm>
        <a:graphic>
          <a:graphicData uri="http://schemas.openxmlformats.org/drawingml/2006/table">
            <a:tbl>
              <a:tblPr/>
              <a:tblGrid>
                <a:gridCol w="5585792">
                  <a:extLst>
                    <a:ext uri="{9D8B030D-6E8A-4147-A177-3AD203B41FA5}">
                      <a16:colId xmlns:a16="http://schemas.microsoft.com/office/drawing/2014/main" val="2208097494"/>
                    </a:ext>
                  </a:extLst>
                </a:gridCol>
                <a:gridCol w="5585792">
                  <a:extLst>
                    <a:ext uri="{9D8B030D-6E8A-4147-A177-3AD203B41FA5}">
                      <a16:colId xmlns:a16="http://schemas.microsoft.com/office/drawing/2014/main" val="129154757"/>
                    </a:ext>
                  </a:extLst>
                </a:gridCol>
              </a:tblGrid>
              <a:tr h="516625">
                <a:tc>
                  <a:txBody>
                    <a:bodyPr/>
                    <a:lstStyle/>
                    <a:p>
                      <a:pPr algn="l" fontAlgn="t">
                        <a:buNone/>
                      </a:pPr>
                      <a:r>
                        <a:rPr lang="en-GB" sz="1500">
                          <a:effectLst/>
                        </a:rPr>
                        <a:t>In successfully completing this unit, the learner will have</a:t>
                      </a:r>
                    </a:p>
                  </a:txBody>
                  <a:tcPr marL="73804" marR="73804" marT="36902" marB="36902">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500">
                          <a:effectLst/>
                        </a:rPr>
                        <a:t>Evidence needed</a:t>
                      </a:r>
                    </a:p>
                  </a:txBody>
                  <a:tcPr marL="73804" marR="73804" marT="36902" marB="36902">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897351630"/>
                  </a:ext>
                </a:extLst>
              </a:tr>
              <a:tr h="698059">
                <a:tc>
                  <a:txBody>
                    <a:bodyPr/>
                    <a:lstStyle/>
                    <a:p>
                      <a:pPr algn="l" fontAlgn="t">
                        <a:lnSpc>
                          <a:spcPts val="2400"/>
                        </a:lnSpc>
                        <a:buNone/>
                      </a:pPr>
                      <a:r>
                        <a:rPr lang="en-GB" sz="1500" b="1">
                          <a:effectLst/>
                        </a:rPr>
                        <a:t>demonstrated the ability to</a:t>
                      </a:r>
                    </a:p>
                    <a:p>
                      <a:pPr algn="l" fontAlgn="t">
                        <a:lnSpc>
                          <a:spcPts val="1800"/>
                        </a:lnSpc>
                        <a:buNone/>
                      </a:pPr>
                      <a:r>
                        <a:rPr lang="en-GB" sz="1500">
                          <a:effectLst/>
                        </a:rPr>
                        <a:t>1. identify which tools are required for the task</a:t>
                      </a:r>
                    </a:p>
                  </a:txBody>
                  <a:tcPr marL="73804" marR="73804" marT="36902" marB="3690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500">
                          <a:effectLst/>
                        </a:rPr>
                        <a:t>Summary sheet</a:t>
                      </a:r>
                    </a:p>
                  </a:txBody>
                  <a:tcPr marL="73804" marR="73804" marT="36902" marB="3690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670630583"/>
                  </a:ext>
                </a:extLst>
              </a:tr>
              <a:tr h="636556">
                <a:tc>
                  <a:txBody>
                    <a:bodyPr/>
                    <a:lstStyle/>
                    <a:p>
                      <a:pPr algn="l" fontAlgn="t">
                        <a:lnSpc>
                          <a:spcPts val="1800"/>
                        </a:lnSpc>
                        <a:buNone/>
                      </a:pPr>
                      <a:r>
                        <a:rPr lang="en-GB" sz="1500">
                          <a:effectLst/>
                        </a:rPr>
                        <a:t>2. safely remove the metal stock fencing and all of the nails, ensuring they do not fall onto the ground</a:t>
                      </a:r>
                    </a:p>
                  </a:txBody>
                  <a:tcPr marL="73804" marR="73804" marT="36902" marB="3690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500">
                          <a:effectLst/>
                        </a:rPr>
                        <a:t>Summary sheet</a:t>
                      </a:r>
                    </a:p>
                  </a:txBody>
                  <a:tcPr marL="73804" marR="73804" marT="36902" marB="3690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714068346"/>
                  </a:ext>
                </a:extLst>
              </a:tr>
              <a:tr h="636556">
                <a:tc>
                  <a:txBody>
                    <a:bodyPr/>
                    <a:lstStyle/>
                    <a:p>
                      <a:pPr algn="l" fontAlgn="t">
                        <a:lnSpc>
                          <a:spcPts val="1800"/>
                        </a:lnSpc>
                        <a:buNone/>
                      </a:pPr>
                      <a:r>
                        <a:rPr lang="en-GB" sz="1500">
                          <a:effectLst/>
                        </a:rPr>
                        <a:t>3. remove the barbed wire safely while wearing the appropriate PPE (Personal Protective Equipment)</a:t>
                      </a:r>
                    </a:p>
                  </a:txBody>
                  <a:tcPr marL="73804" marR="73804" marT="36902" marB="3690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500">
                          <a:effectLst/>
                        </a:rPr>
                        <a:t>Summary sheet</a:t>
                      </a:r>
                    </a:p>
                  </a:txBody>
                  <a:tcPr marL="73804" marR="73804" marT="36902" marB="3690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779930962"/>
                  </a:ext>
                </a:extLst>
              </a:tr>
              <a:tr h="295214">
                <a:tc>
                  <a:txBody>
                    <a:bodyPr/>
                    <a:lstStyle/>
                    <a:p>
                      <a:pPr algn="l" fontAlgn="t">
                        <a:lnSpc>
                          <a:spcPts val="1800"/>
                        </a:lnSpc>
                        <a:buNone/>
                      </a:pPr>
                      <a:r>
                        <a:rPr lang="en-GB" sz="1500">
                          <a:effectLst/>
                        </a:rPr>
                        <a:t>4. remove the old fence posts</a:t>
                      </a:r>
                    </a:p>
                  </a:txBody>
                  <a:tcPr marL="73804" marR="73804" marT="36902" marB="3690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500">
                          <a:effectLst/>
                        </a:rPr>
                        <a:t>Summary sheet</a:t>
                      </a:r>
                    </a:p>
                  </a:txBody>
                  <a:tcPr marL="73804" marR="73804" marT="36902" marB="3690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930754227"/>
                  </a:ext>
                </a:extLst>
              </a:tr>
              <a:tr h="636556">
                <a:tc>
                  <a:txBody>
                    <a:bodyPr/>
                    <a:lstStyle/>
                    <a:p>
                      <a:pPr algn="l" fontAlgn="t">
                        <a:lnSpc>
                          <a:spcPts val="1800"/>
                        </a:lnSpc>
                        <a:buNone/>
                      </a:pPr>
                      <a:r>
                        <a:rPr lang="en-GB" sz="1500">
                          <a:effectLst/>
                        </a:rPr>
                        <a:t>5. identify which posts are suitable for reusing and which are rotten and need to be disposed of</a:t>
                      </a:r>
                    </a:p>
                  </a:txBody>
                  <a:tcPr marL="73804" marR="73804" marT="36902" marB="3690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500">
                          <a:effectLst/>
                        </a:rPr>
                        <a:t>Summary sheet</a:t>
                      </a:r>
                    </a:p>
                  </a:txBody>
                  <a:tcPr marL="73804" marR="73804" marT="36902" marB="3690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421108270"/>
                  </a:ext>
                </a:extLst>
              </a:tr>
              <a:tr h="295214">
                <a:tc>
                  <a:txBody>
                    <a:bodyPr/>
                    <a:lstStyle/>
                    <a:p>
                      <a:pPr algn="l" fontAlgn="t">
                        <a:lnSpc>
                          <a:spcPts val="1800"/>
                        </a:lnSpc>
                        <a:buNone/>
                      </a:pPr>
                      <a:r>
                        <a:rPr lang="en-GB" sz="1500">
                          <a:effectLst/>
                        </a:rPr>
                        <a:t>6. clear the area of all weeds and debris</a:t>
                      </a:r>
                    </a:p>
                  </a:txBody>
                  <a:tcPr marL="73804" marR="73804" marT="36902" marB="3690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500">
                          <a:effectLst/>
                        </a:rPr>
                        <a:t>Summary sheet</a:t>
                      </a:r>
                    </a:p>
                  </a:txBody>
                  <a:tcPr marL="73804" marR="73804" marT="36902" marB="3690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262890"/>
                  </a:ext>
                </a:extLst>
              </a:tr>
              <a:tr h="636556">
                <a:tc>
                  <a:txBody>
                    <a:bodyPr/>
                    <a:lstStyle/>
                    <a:p>
                      <a:pPr algn="l" fontAlgn="t">
                        <a:lnSpc>
                          <a:spcPts val="1800"/>
                        </a:lnSpc>
                        <a:buNone/>
                      </a:pPr>
                      <a:r>
                        <a:rPr lang="en-GB" sz="1500">
                          <a:effectLst/>
                        </a:rPr>
                        <a:t>7. pack away all of the tools and place the waste material in the appropriate places when they are finished.</a:t>
                      </a:r>
                    </a:p>
                  </a:txBody>
                  <a:tcPr marL="73804" marR="73804" marT="36902" marB="3690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500" dirty="0">
                          <a:effectLst/>
                        </a:rPr>
                        <a:t>Summary sheet</a:t>
                      </a:r>
                    </a:p>
                  </a:txBody>
                  <a:tcPr marL="73804" marR="73804" marT="36902" marB="3690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758182170"/>
                  </a:ext>
                </a:extLst>
              </a:tr>
            </a:tbl>
          </a:graphicData>
        </a:graphic>
      </p:graphicFrame>
      <p:sp>
        <p:nvSpPr>
          <p:cNvPr id="5" name="Rectangle 1">
            <a:extLst>
              <a:ext uri="{FF2B5EF4-FFF2-40B4-BE49-F238E27FC236}">
                <a16:creationId xmlns:a16="http://schemas.microsoft.com/office/drawing/2014/main" id="{7421D494-8E66-4242-8CD8-C2216A54FF91}"/>
              </a:ext>
            </a:extLst>
          </p:cNvPr>
          <p:cNvSpPr>
            <a:spLocks noChangeArrowheads="1"/>
          </p:cNvSpPr>
          <p:nvPr/>
        </p:nvSpPr>
        <p:spPr bwMode="auto">
          <a:xfrm>
            <a:off x="578748" y="686974"/>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Removing old stock fencing</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Level Three</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02633621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CD5EE3E1-4C34-6F4E-0457-B0816B3FC6B3}"/>
              </a:ext>
            </a:extLst>
          </p:cNvPr>
          <p:cNvGraphicFramePr>
            <a:graphicFrameLocks noGrp="1"/>
          </p:cNvGraphicFramePr>
          <p:nvPr>
            <p:extLst>
              <p:ext uri="{D42A27DB-BD31-4B8C-83A1-F6EECF244321}">
                <p14:modId xmlns:p14="http://schemas.microsoft.com/office/powerpoint/2010/main" val="767529049"/>
              </p:ext>
            </p:extLst>
          </p:nvPr>
        </p:nvGraphicFramePr>
        <p:xfrm>
          <a:off x="1649896" y="1486847"/>
          <a:ext cx="10217426" cy="4960528"/>
        </p:xfrm>
        <a:graphic>
          <a:graphicData uri="http://schemas.openxmlformats.org/drawingml/2006/table">
            <a:tbl>
              <a:tblPr/>
              <a:tblGrid>
                <a:gridCol w="5108713">
                  <a:extLst>
                    <a:ext uri="{9D8B030D-6E8A-4147-A177-3AD203B41FA5}">
                      <a16:colId xmlns:a16="http://schemas.microsoft.com/office/drawing/2014/main" val="1984635061"/>
                    </a:ext>
                  </a:extLst>
                </a:gridCol>
                <a:gridCol w="5108713">
                  <a:extLst>
                    <a:ext uri="{9D8B030D-6E8A-4147-A177-3AD203B41FA5}">
                      <a16:colId xmlns:a16="http://schemas.microsoft.com/office/drawing/2014/main" val="3496671215"/>
                    </a:ext>
                  </a:extLst>
                </a:gridCol>
              </a:tblGrid>
              <a:tr h="260522">
                <a:tc>
                  <a:txBody>
                    <a:bodyPr/>
                    <a:lstStyle/>
                    <a:p>
                      <a:pPr algn="l" fontAlgn="t">
                        <a:buNone/>
                      </a:pPr>
                      <a:r>
                        <a:rPr lang="en-GB" sz="700" dirty="0">
                          <a:effectLst/>
                        </a:rPr>
                        <a:t>In successfully completing this unit, the learner will have</a:t>
                      </a:r>
                    </a:p>
                  </a:txBody>
                  <a:tcPr marL="37217" marR="37217" marT="18609" marB="18609">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700">
                          <a:effectLst/>
                        </a:rPr>
                        <a:t>Evidence needed</a:t>
                      </a:r>
                    </a:p>
                  </a:txBody>
                  <a:tcPr marL="37217" marR="37217" marT="18609" marB="18609">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915441199"/>
                  </a:ext>
                </a:extLst>
              </a:tr>
              <a:tr h="352015">
                <a:tc>
                  <a:txBody>
                    <a:bodyPr/>
                    <a:lstStyle/>
                    <a:p>
                      <a:pPr algn="l" fontAlgn="t">
                        <a:lnSpc>
                          <a:spcPts val="2400"/>
                        </a:lnSpc>
                        <a:buNone/>
                      </a:pPr>
                      <a:r>
                        <a:rPr lang="en-GB" sz="700" b="1" dirty="0">
                          <a:effectLst/>
                        </a:rPr>
                        <a:t>shown knowledge of</a:t>
                      </a:r>
                    </a:p>
                    <a:p>
                      <a:pPr algn="l" fontAlgn="t">
                        <a:lnSpc>
                          <a:spcPts val="1800"/>
                        </a:lnSpc>
                        <a:buNone/>
                      </a:pPr>
                      <a:r>
                        <a:rPr lang="en-GB" sz="700" dirty="0">
                          <a:effectLst/>
                        </a:rPr>
                        <a:t>1. the main design requirements of a standard wooden gate</a:t>
                      </a:r>
                    </a:p>
                  </a:txBody>
                  <a:tcPr marL="37217" marR="37217" marT="18609" marB="1860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700">
                          <a:effectLst/>
                        </a:rPr>
                        <a:t>Summary sheet</a:t>
                      </a:r>
                    </a:p>
                  </a:txBody>
                  <a:tcPr marL="37217" marR="37217" marT="18609" marB="1860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155050700"/>
                  </a:ext>
                </a:extLst>
              </a:tr>
              <a:tr h="321000">
                <a:tc>
                  <a:txBody>
                    <a:bodyPr/>
                    <a:lstStyle/>
                    <a:p>
                      <a:pPr algn="l" fontAlgn="t">
                        <a:lnSpc>
                          <a:spcPts val="1800"/>
                        </a:lnSpc>
                        <a:buNone/>
                      </a:pPr>
                      <a:r>
                        <a:rPr lang="en-GB" sz="700" dirty="0">
                          <a:effectLst/>
                        </a:rPr>
                        <a:t>2. the key materials and components that are required to make a wooden gate</a:t>
                      </a:r>
                    </a:p>
                  </a:txBody>
                  <a:tcPr marL="37217" marR="37217" marT="18609" marB="1860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700">
                          <a:effectLst/>
                        </a:rPr>
                        <a:t>Summary sheet</a:t>
                      </a:r>
                    </a:p>
                  </a:txBody>
                  <a:tcPr marL="37217" marR="37217" marT="18609" marB="1860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508950960"/>
                  </a:ext>
                </a:extLst>
              </a:tr>
              <a:tr h="321000">
                <a:tc>
                  <a:txBody>
                    <a:bodyPr/>
                    <a:lstStyle/>
                    <a:p>
                      <a:pPr algn="l" fontAlgn="t">
                        <a:lnSpc>
                          <a:spcPts val="1800"/>
                        </a:lnSpc>
                        <a:buNone/>
                      </a:pPr>
                      <a:r>
                        <a:rPr lang="en-GB" sz="700">
                          <a:effectLst/>
                        </a:rPr>
                        <a:t>3. the key finishes that will need to be applied, including the reason each is required</a:t>
                      </a:r>
                    </a:p>
                  </a:txBody>
                  <a:tcPr marL="37217" marR="37217" marT="18609" marB="1860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700">
                          <a:effectLst/>
                        </a:rPr>
                        <a:t>Summary sheet</a:t>
                      </a:r>
                    </a:p>
                  </a:txBody>
                  <a:tcPr marL="37217" marR="37217" marT="18609" marB="1860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023801870"/>
                  </a:ext>
                </a:extLst>
              </a:tr>
              <a:tr h="445058">
                <a:tc>
                  <a:txBody>
                    <a:bodyPr/>
                    <a:lstStyle/>
                    <a:p>
                      <a:pPr algn="l" fontAlgn="t">
                        <a:lnSpc>
                          <a:spcPts val="2400"/>
                        </a:lnSpc>
                        <a:buNone/>
                      </a:pPr>
                      <a:r>
                        <a:rPr lang="en-GB" sz="700" b="1">
                          <a:effectLst/>
                        </a:rPr>
                        <a:t>demonstrated the ability to</a:t>
                      </a:r>
                    </a:p>
                    <a:p>
                      <a:pPr algn="l" fontAlgn="t">
                        <a:lnSpc>
                          <a:spcPts val="1800"/>
                        </a:lnSpc>
                        <a:buNone/>
                      </a:pPr>
                      <a:r>
                        <a:rPr lang="en-GB" sz="700">
                          <a:effectLst/>
                        </a:rPr>
                        <a:t>4. select the appropriate PPE (Personal Protective Equipment) for making the gate</a:t>
                      </a:r>
                    </a:p>
                  </a:txBody>
                  <a:tcPr marL="37217" marR="37217" marT="18609" marB="1860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700">
                          <a:effectLst/>
                        </a:rPr>
                        <a:t>Summary sheet</a:t>
                      </a:r>
                    </a:p>
                  </a:txBody>
                  <a:tcPr marL="37217" marR="37217" marT="18609" marB="1860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121924618"/>
                  </a:ext>
                </a:extLst>
              </a:tr>
              <a:tr h="227957">
                <a:tc>
                  <a:txBody>
                    <a:bodyPr/>
                    <a:lstStyle/>
                    <a:p>
                      <a:pPr algn="l" fontAlgn="t">
                        <a:lnSpc>
                          <a:spcPts val="1800"/>
                        </a:lnSpc>
                        <a:buNone/>
                      </a:pPr>
                      <a:r>
                        <a:rPr lang="en-GB" sz="700">
                          <a:effectLst/>
                        </a:rPr>
                        <a:t>5. set up the work area so it is safe to proceed</a:t>
                      </a:r>
                    </a:p>
                  </a:txBody>
                  <a:tcPr marL="37217" marR="37217" marT="18609" marB="1860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700">
                          <a:effectLst/>
                        </a:rPr>
                        <a:t>Summary sheet</a:t>
                      </a:r>
                    </a:p>
                  </a:txBody>
                  <a:tcPr marL="37217" marR="37217" marT="18609" marB="1860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4990257"/>
                  </a:ext>
                </a:extLst>
              </a:tr>
              <a:tr h="227957">
                <a:tc>
                  <a:txBody>
                    <a:bodyPr/>
                    <a:lstStyle/>
                    <a:p>
                      <a:pPr algn="l" fontAlgn="t">
                        <a:lnSpc>
                          <a:spcPts val="1800"/>
                        </a:lnSpc>
                        <a:buNone/>
                      </a:pPr>
                      <a:r>
                        <a:rPr lang="en-GB" sz="700">
                          <a:effectLst/>
                        </a:rPr>
                        <a:t>6. measure the opening where the gate is to be fitted</a:t>
                      </a:r>
                    </a:p>
                  </a:txBody>
                  <a:tcPr marL="37217" marR="37217" marT="18609" marB="1860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700">
                          <a:effectLst/>
                        </a:rPr>
                        <a:t>Summary sheet</a:t>
                      </a:r>
                    </a:p>
                  </a:txBody>
                  <a:tcPr marL="37217" marR="37217" marT="18609" marB="1860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054680222"/>
                  </a:ext>
                </a:extLst>
              </a:tr>
              <a:tr h="321000">
                <a:tc>
                  <a:txBody>
                    <a:bodyPr/>
                    <a:lstStyle/>
                    <a:p>
                      <a:pPr algn="l" fontAlgn="t">
                        <a:lnSpc>
                          <a:spcPts val="1800"/>
                        </a:lnSpc>
                        <a:buNone/>
                      </a:pPr>
                      <a:r>
                        <a:rPr lang="en-GB" sz="700">
                          <a:effectLst/>
                        </a:rPr>
                        <a:t>7. take part in the designing of the gate, including a stage of the ordering process</a:t>
                      </a:r>
                    </a:p>
                  </a:txBody>
                  <a:tcPr marL="37217" marR="37217" marT="18609" marB="1860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700">
                          <a:effectLst/>
                        </a:rPr>
                        <a:t>Summary sheet</a:t>
                      </a:r>
                    </a:p>
                  </a:txBody>
                  <a:tcPr marL="37217" marR="37217" marT="18609" marB="1860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957171082"/>
                  </a:ext>
                </a:extLst>
              </a:tr>
              <a:tr h="321000">
                <a:tc>
                  <a:txBody>
                    <a:bodyPr/>
                    <a:lstStyle/>
                    <a:p>
                      <a:pPr algn="l" fontAlgn="t">
                        <a:lnSpc>
                          <a:spcPts val="1800"/>
                        </a:lnSpc>
                        <a:buNone/>
                      </a:pPr>
                      <a:r>
                        <a:rPr lang="en-GB" sz="700">
                          <a:effectLst/>
                        </a:rPr>
                        <a:t>8. select the appropriate equipment that is required to mark out and make the gate</a:t>
                      </a:r>
                    </a:p>
                  </a:txBody>
                  <a:tcPr marL="37217" marR="37217" marT="18609" marB="1860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700">
                          <a:effectLst/>
                        </a:rPr>
                        <a:t>Summary sheet</a:t>
                      </a:r>
                    </a:p>
                  </a:txBody>
                  <a:tcPr marL="37217" marR="37217" marT="18609" marB="1860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899931886"/>
                  </a:ext>
                </a:extLst>
              </a:tr>
              <a:tr h="227957">
                <a:tc>
                  <a:txBody>
                    <a:bodyPr/>
                    <a:lstStyle/>
                    <a:p>
                      <a:pPr algn="l" fontAlgn="t">
                        <a:lnSpc>
                          <a:spcPts val="1800"/>
                        </a:lnSpc>
                        <a:buNone/>
                      </a:pPr>
                      <a:r>
                        <a:rPr lang="en-GB" sz="700">
                          <a:effectLst/>
                        </a:rPr>
                        <a:t>9. measure the materials using the correct equipment</a:t>
                      </a:r>
                    </a:p>
                  </a:txBody>
                  <a:tcPr marL="37217" marR="37217" marT="18609" marB="1860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700">
                          <a:effectLst/>
                        </a:rPr>
                        <a:t>Summary sheet</a:t>
                      </a:r>
                    </a:p>
                  </a:txBody>
                  <a:tcPr marL="37217" marR="37217" marT="18609" marB="1860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183303585"/>
                  </a:ext>
                </a:extLst>
              </a:tr>
              <a:tr h="227957">
                <a:tc>
                  <a:txBody>
                    <a:bodyPr/>
                    <a:lstStyle/>
                    <a:p>
                      <a:pPr algn="l" fontAlgn="t">
                        <a:lnSpc>
                          <a:spcPts val="1800"/>
                        </a:lnSpc>
                        <a:buNone/>
                      </a:pPr>
                      <a:r>
                        <a:rPr lang="en-GB" sz="700">
                          <a:effectLst/>
                        </a:rPr>
                        <a:t>10. safely use the key processes to accurately cut all the parts of the gate</a:t>
                      </a:r>
                    </a:p>
                  </a:txBody>
                  <a:tcPr marL="37217" marR="37217" marT="18609" marB="1860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700">
                          <a:effectLst/>
                        </a:rPr>
                        <a:t>Summary sheet</a:t>
                      </a:r>
                    </a:p>
                  </a:txBody>
                  <a:tcPr marL="37217" marR="37217" marT="18609" marB="1860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157790397"/>
                  </a:ext>
                </a:extLst>
              </a:tr>
              <a:tr h="227957">
                <a:tc>
                  <a:txBody>
                    <a:bodyPr/>
                    <a:lstStyle/>
                    <a:p>
                      <a:pPr algn="l" fontAlgn="t">
                        <a:lnSpc>
                          <a:spcPts val="1800"/>
                        </a:lnSpc>
                        <a:buNone/>
                      </a:pPr>
                      <a:r>
                        <a:rPr lang="en-GB" sz="700" dirty="0">
                          <a:effectLst/>
                        </a:rPr>
                        <a:t>11. use wood screws and a hand drill to fasten all the parts together securely</a:t>
                      </a:r>
                    </a:p>
                  </a:txBody>
                  <a:tcPr marL="37217" marR="37217" marT="18609" marB="1860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700">
                          <a:effectLst/>
                        </a:rPr>
                        <a:t>Summary sheet</a:t>
                      </a:r>
                    </a:p>
                  </a:txBody>
                  <a:tcPr marL="37217" marR="37217" marT="18609" marB="1860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21830337"/>
                  </a:ext>
                </a:extLst>
              </a:tr>
              <a:tr h="227957">
                <a:tc>
                  <a:txBody>
                    <a:bodyPr/>
                    <a:lstStyle/>
                    <a:p>
                      <a:pPr algn="l" fontAlgn="t">
                        <a:lnSpc>
                          <a:spcPts val="1800"/>
                        </a:lnSpc>
                        <a:buNone/>
                      </a:pPr>
                      <a:r>
                        <a:rPr lang="en-GB" sz="700">
                          <a:effectLst/>
                        </a:rPr>
                        <a:t>12. apply an appropriate finish to the gate</a:t>
                      </a:r>
                    </a:p>
                  </a:txBody>
                  <a:tcPr marL="37217" marR="37217" marT="18609" marB="1860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700">
                          <a:effectLst/>
                        </a:rPr>
                        <a:t>Summary sheet</a:t>
                      </a:r>
                    </a:p>
                  </a:txBody>
                  <a:tcPr marL="37217" marR="37217" marT="18609" marB="1860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01355252"/>
                  </a:ext>
                </a:extLst>
              </a:tr>
              <a:tr h="414044">
                <a:tc>
                  <a:txBody>
                    <a:bodyPr/>
                    <a:lstStyle/>
                    <a:p>
                      <a:pPr algn="l" fontAlgn="t">
                        <a:lnSpc>
                          <a:spcPts val="1800"/>
                        </a:lnSpc>
                        <a:buNone/>
                      </a:pPr>
                      <a:r>
                        <a:rPr lang="en-GB" sz="700">
                          <a:effectLst/>
                        </a:rPr>
                        <a:t>13. measure and fit the hinges, latch and bolt into the correct positions on the gate post and test that it functions properly</a:t>
                      </a:r>
                    </a:p>
                  </a:txBody>
                  <a:tcPr marL="37217" marR="37217" marT="18609" marB="1860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700">
                          <a:effectLst/>
                        </a:rPr>
                        <a:t>Summary sheet</a:t>
                      </a:r>
                    </a:p>
                  </a:txBody>
                  <a:tcPr marL="37217" marR="37217" marT="18609" marB="1860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771074319"/>
                  </a:ext>
                </a:extLst>
              </a:tr>
              <a:tr h="227957">
                <a:tc>
                  <a:txBody>
                    <a:bodyPr/>
                    <a:lstStyle/>
                    <a:p>
                      <a:pPr algn="l" fontAlgn="t">
                        <a:lnSpc>
                          <a:spcPts val="1800"/>
                        </a:lnSpc>
                        <a:buNone/>
                      </a:pPr>
                      <a:r>
                        <a:rPr lang="en-GB" sz="700">
                          <a:effectLst/>
                        </a:rPr>
                        <a:t>14. clear the work area, leaving the site safe.</a:t>
                      </a:r>
                    </a:p>
                  </a:txBody>
                  <a:tcPr marL="37217" marR="37217" marT="18609" marB="1860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700" dirty="0">
                          <a:effectLst/>
                        </a:rPr>
                        <a:t>Summary sheet</a:t>
                      </a:r>
                    </a:p>
                  </a:txBody>
                  <a:tcPr marL="37217" marR="37217" marT="18609" marB="1860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54434888"/>
                  </a:ext>
                </a:extLst>
              </a:tr>
            </a:tbl>
          </a:graphicData>
        </a:graphic>
      </p:graphicFrame>
      <p:sp>
        <p:nvSpPr>
          <p:cNvPr id="5" name="Rectangle 1">
            <a:extLst>
              <a:ext uri="{FF2B5EF4-FFF2-40B4-BE49-F238E27FC236}">
                <a16:creationId xmlns:a16="http://schemas.microsoft.com/office/drawing/2014/main" id="{86E081D4-AF14-0C0D-3AD8-8F9499617609}"/>
              </a:ext>
            </a:extLst>
          </p:cNvPr>
          <p:cNvSpPr>
            <a:spLocks noChangeArrowheads="1"/>
          </p:cNvSpPr>
          <p:nvPr/>
        </p:nvSpPr>
        <p:spPr bwMode="auto">
          <a:xfrm>
            <a:off x="1415567" y="611671"/>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Designing, making and fitting a wooden gate</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Level Two</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44676514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8D15E8C5-DCD4-F67B-BB27-98B0F2016A7D}"/>
              </a:ext>
            </a:extLst>
          </p:cNvPr>
          <p:cNvGraphicFramePr>
            <a:graphicFrameLocks noGrp="1"/>
          </p:cNvGraphicFramePr>
          <p:nvPr>
            <p:extLst>
              <p:ext uri="{D42A27DB-BD31-4B8C-83A1-F6EECF244321}">
                <p14:modId xmlns:p14="http://schemas.microsoft.com/office/powerpoint/2010/main" val="2960726896"/>
              </p:ext>
            </p:extLst>
          </p:nvPr>
        </p:nvGraphicFramePr>
        <p:xfrm>
          <a:off x="483981" y="1391479"/>
          <a:ext cx="10866506" cy="4923914"/>
        </p:xfrm>
        <a:graphic>
          <a:graphicData uri="http://schemas.openxmlformats.org/drawingml/2006/table">
            <a:tbl>
              <a:tblPr/>
              <a:tblGrid>
                <a:gridCol w="5433253">
                  <a:extLst>
                    <a:ext uri="{9D8B030D-6E8A-4147-A177-3AD203B41FA5}">
                      <a16:colId xmlns:a16="http://schemas.microsoft.com/office/drawing/2014/main" val="844498171"/>
                    </a:ext>
                  </a:extLst>
                </a:gridCol>
                <a:gridCol w="5433253">
                  <a:extLst>
                    <a:ext uri="{9D8B030D-6E8A-4147-A177-3AD203B41FA5}">
                      <a16:colId xmlns:a16="http://schemas.microsoft.com/office/drawing/2014/main" val="4248551669"/>
                    </a:ext>
                  </a:extLst>
                </a:gridCol>
              </a:tblGrid>
              <a:tr h="611906">
                <a:tc>
                  <a:txBody>
                    <a:bodyPr/>
                    <a:lstStyle/>
                    <a:p>
                      <a:pPr algn="l" fontAlgn="t">
                        <a:buNone/>
                      </a:pPr>
                      <a:r>
                        <a:rPr lang="en-GB" sz="1600">
                          <a:effectLst/>
                        </a:rPr>
                        <a:t>In successfully completing this unit, the learner will have</a:t>
                      </a:r>
                    </a:p>
                  </a:txBody>
                  <a:tcPr marL="82165" marR="82165" marT="41083" marB="41083">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a:effectLst/>
                        </a:rPr>
                        <a:t>Evidence needed</a:t>
                      </a:r>
                    </a:p>
                  </a:txBody>
                  <a:tcPr marL="82165" marR="82165" marT="41083" marB="41083">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28404236"/>
                  </a:ext>
                </a:extLst>
              </a:tr>
              <a:tr h="1145364">
                <a:tc>
                  <a:txBody>
                    <a:bodyPr/>
                    <a:lstStyle/>
                    <a:p>
                      <a:pPr algn="l" fontAlgn="t">
                        <a:lnSpc>
                          <a:spcPts val="2400"/>
                        </a:lnSpc>
                        <a:buNone/>
                      </a:pPr>
                      <a:r>
                        <a:rPr lang="en-GB" sz="1600" b="1">
                          <a:effectLst/>
                        </a:rPr>
                        <a:t>demonstrated the ability to</a:t>
                      </a:r>
                    </a:p>
                    <a:p>
                      <a:pPr algn="l" fontAlgn="t">
                        <a:lnSpc>
                          <a:spcPts val="1800"/>
                        </a:lnSpc>
                        <a:buNone/>
                      </a:pPr>
                      <a:r>
                        <a:rPr lang="en-GB" sz="1600">
                          <a:effectLst/>
                        </a:rPr>
                        <a:t>1. list at least three common hazards, eg hung-up trees, kickback, unstable ground</a:t>
                      </a:r>
                    </a:p>
                  </a:txBody>
                  <a:tcPr marL="82165" marR="82165" marT="41083" marB="4108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a:effectLst/>
                        </a:rPr>
                        <a:t>Summary sheet and/or student completed work</a:t>
                      </a:r>
                    </a:p>
                  </a:txBody>
                  <a:tcPr marL="82165" marR="82165" marT="41083" marB="4108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478783619"/>
                  </a:ext>
                </a:extLst>
              </a:tr>
              <a:tr h="611906">
                <a:tc>
                  <a:txBody>
                    <a:bodyPr/>
                    <a:lstStyle/>
                    <a:p>
                      <a:pPr algn="l" fontAlgn="t">
                        <a:lnSpc>
                          <a:spcPts val="1800"/>
                        </a:lnSpc>
                        <a:buNone/>
                      </a:pPr>
                      <a:r>
                        <a:rPr lang="en-GB" sz="1600">
                          <a:effectLst/>
                        </a:rPr>
                        <a:t>2. complete at least one written and/or verbal risk assessment before felling</a:t>
                      </a:r>
                    </a:p>
                  </a:txBody>
                  <a:tcPr marL="82165" marR="82165" marT="41083" marB="4108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a:effectLst/>
                        </a:rPr>
                        <a:t>Summary sheet and/or student completed work</a:t>
                      </a:r>
                    </a:p>
                  </a:txBody>
                  <a:tcPr marL="82165" marR="82165" marT="41083" marB="4108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418361726"/>
                  </a:ext>
                </a:extLst>
              </a:tr>
              <a:tr h="577883">
                <a:tc>
                  <a:txBody>
                    <a:bodyPr/>
                    <a:lstStyle/>
                    <a:p>
                      <a:pPr algn="l" fontAlgn="t">
                        <a:lnSpc>
                          <a:spcPts val="1800"/>
                        </a:lnSpc>
                        <a:buNone/>
                      </a:pPr>
                      <a:r>
                        <a:rPr lang="en-GB" sz="1600">
                          <a:effectLst/>
                        </a:rPr>
                        <a:t>3. choose the key tools and check them for defects, eg chainsaw, wedges</a:t>
                      </a:r>
                    </a:p>
                  </a:txBody>
                  <a:tcPr marL="82165" marR="82165" marT="41083" marB="4108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a:effectLst/>
                        </a:rPr>
                        <a:t>Summary sheet</a:t>
                      </a:r>
                    </a:p>
                  </a:txBody>
                  <a:tcPr marL="82165" marR="82165" marT="41083" marB="4108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906246154"/>
                  </a:ext>
                </a:extLst>
              </a:tr>
              <a:tr h="821089">
                <a:tc>
                  <a:txBody>
                    <a:bodyPr/>
                    <a:lstStyle/>
                    <a:p>
                      <a:pPr algn="l" fontAlgn="t">
                        <a:lnSpc>
                          <a:spcPts val="1800"/>
                        </a:lnSpc>
                        <a:buNone/>
                      </a:pPr>
                      <a:r>
                        <a:rPr lang="en-GB" sz="1600">
                          <a:effectLst/>
                        </a:rPr>
                        <a:t>4. fell a tree with a diameter up to 380mm using the correct technique and escape route</a:t>
                      </a:r>
                    </a:p>
                  </a:txBody>
                  <a:tcPr marL="82165" marR="82165" marT="41083" marB="4108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a:effectLst/>
                        </a:rPr>
                        <a:t>Summary sheet</a:t>
                      </a:r>
                    </a:p>
                  </a:txBody>
                  <a:tcPr marL="82165" marR="82165" marT="41083" marB="4108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7909158"/>
                  </a:ext>
                </a:extLst>
              </a:tr>
              <a:tr h="577883">
                <a:tc>
                  <a:txBody>
                    <a:bodyPr/>
                    <a:lstStyle/>
                    <a:p>
                      <a:pPr algn="l" fontAlgn="t">
                        <a:lnSpc>
                          <a:spcPts val="1800"/>
                        </a:lnSpc>
                        <a:buNone/>
                      </a:pPr>
                      <a:r>
                        <a:rPr lang="en-GB" sz="1600">
                          <a:effectLst/>
                        </a:rPr>
                        <a:t>5. sned, cross-cut and stack timber using the safe handling methods</a:t>
                      </a:r>
                    </a:p>
                  </a:txBody>
                  <a:tcPr marL="82165" marR="82165" marT="41083" marB="4108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a:effectLst/>
                        </a:rPr>
                        <a:t>Summary sheet</a:t>
                      </a:r>
                    </a:p>
                  </a:txBody>
                  <a:tcPr marL="82165" marR="82165" marT="41083" marB="4108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112775591"/>
                  </a:ext>
                </a:extLst>
              </a:tr>
              <a:tr h="577883">
                <a:tc>
                  <a:txBody>
                    <a:bodyPr/>
                    <a:lstStyle/>
                    <a:p>
                      <a:pPr algn="l" fontAlgn="t">
                        <a:lnSpc>
                          <a:spcPts val="1800"/>
                        </a:lnSpc>
                        <a:buNone/>
                      </a:pPr>
                      <a:r>
                        <a:rPr lang="en-GB" sz="1600">
                          <a:effectLst/>
                        </a:rPr>
                        <a:t>6. clean and inspect a chainsaw and the key tools, and report any faults.</a:t>
                      </a:r>
                    </a:p>
                  </a:txBody>
                  <a:tcPr marL="82165" marR="82165" marT="41083" marB="4108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dirty="0">
                          <a:effectLst/>
                        </a:rPr>
                        <a:t>Summary sheet</a:t>
                      </a:r>
                    </a:p>
                  </a:txBody>
                  <a:tcPr marL="82165" marR="82165" marT="41083" marB="4108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615867792"/>
                  </a:ext>
                </a:extLst>
              </a:tr>
            </a:tbl>
          </a:graphicData>
        </a:graphic>
      </p:graphicFrame>
      <p:sp>
        <p:nvSpPr>
          <p:cNvPr id="5" name="Rectangle 1">
            <a:extLst>
              <a:ext uri="{FF2B5EF4-FFF2-40B4-BE49-F238E27FC236}">
                <a16:creationId xmlns:a16="http://schemas.microsoft.com/office/drawing/2014/main" id="{F39C1462-C51D-BE02-1C1D-3135B6CA3D66}"/>
              </a:ext>
            </a:extLst>
          </p:cNvPr>
          <p:cNvSpPr>
            <a:spLocks noChangeArrowheads="1"/>
          </p:cNvSpPr>
          <p:nvPr/>
        </p:nvSpPr>
        <p:spPr bwMode="auto">
          <a:xfrm>
            <a:off x="483981" y="542609"/>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Tree felling and processing</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Level Two</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22866580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A5292031-0429-5F3D-FDE3-3D60C8F645A6}"/>
              </a:ext>
            </a:extLst>
          </p:cNvPr>
          <p:cNvGraphicFramePr>
            <a:graphicFrameLocks noGrp="1"/>
          </p:cNvGraphicFramePr>
          <p:nvPr>
            <p:extLst>
              <p:ext uri="{D42A27DB-BD31-4B8C-83A1-F6EECF244321}">
                <p14:modId xmlns:p14="http://schemas.microsoft.com/office/powerpoint/2010/main" val="2924924212"/>
              </p:ext>
            </p:extLst>
          </p:nvPr>
        </p:nvGraphicFramePr>
        <p:xfrm>
          <a:off x="159025" y="1319468"/>
          <a:ext cx="11469758" cy="5150157"/>
        </p:xfrm>
        <a:graphic>
          <a:graphicData uri="http://schemas.openxmlformats.org/drawingml/2006/table">
            <a:tbl>
              <a:tblPr/>
              <a:tblGrid>
                <a:gridCol w="5734879">
                  <a:extLst>
                    <a:ext uri="{9D8B030D-6E8A-4147-A177-3AD203B41FA5}">
                      <a16:colId xmlns:a16="http://schemas.microsoft.com/office/drawing/2014/main" val="3773367201"/>
                    </a:ext>
                  </a:extLst>
                </a:gridCol>
                <a:gridCol w="5734879">
                  <a:extLst>
                    <a:ext uri="{9D8B030D-6E8A-4147-A177-3AD203B41FA5}">
                      <a16:colId xmlns:a16="http://schemas.microsoft.com/office/drawing/2014/main" val="4176270624"/>
                    </a:ext>
                  </a:extLst>
                </a:gridCol>
              </a:tblGrid>
              <a:tr h="360111">
                <a:tc>
                  <a:txBody>
                    <a:bodyPr/>
                    <a:lstStyle/>
                    <a:p>
                      <a:pPr algn="l" fontAlgn="t">
                        <a:buNone/>
                      </a:pPr>
                      <a:r>
                        <a:rPr lang="en-GB" sz="1000">
                          <a:effectLst/>
                        </a:rPr>
                        <a:t>In successfully completing this unit, the learner will have</a:t>
                      </a:r>
                    </a:p>
                  </a:txBody>
                  <a:tcPr marL="51444" marR="51444" marT="25722" marB="25722">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Evidence needed</a:t>
                      </a:r>
                    </a:p>
                  </a:txBody>
                  <a:tcPr marL="51444" marR="51444" marT="25722" marB="25722">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74742700"/>
                  </a:ext>
                </a:extLst>
              </a:tr>
              <a:tr h="486578">
                <a:tc>
                  <a:txBody>
                    <a:bodyPr/>
                    <a:lstStyle/>
                    <a:p>
                      <a:pPr algn="l" fontAlgn="t">
                        <a:lnSpc>
                          <a:spcPts val="2400"/>
                        </a:lnSpc>
                        <a:buNone/>
                      </a:pPr>
                      <a:r>
                        <a:rPr lang="en-GB" sz="1000" b="1">
                          <a:effectLst/>
                        </a:rPr>
                        <a:t>demonstrated the ability to</a:t>
                      </a:r>
                    </a:p>
                    <a:p>
                      <a:pPr algn="l" fontAlgn="t">
                        <a:lnSpc>
                          <a:spcPts val="1800"/>
                        </a:lnSpc>
                        <a:buNone/>
                      </a:pPr>
                      <a:r>
                        <a:rPr lang="en-GB" sz="1000">
                          <a:effectLst/>
                        </a:rPr>
                        <a:t>1. compare two contrasting soil samples from different locations</a:t>
                      </a:r>
                    </a:p>
                  </a:txBody>
                  <a:tcPr marL="51444" marR="51444" marT="25722" marB="2572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Student completed work</a:t>
                      </a:r>
                    </a:p>
                  </a:txBody>
                  <a:tcPr marL="51444" marR="51444" marT="25722" marB="2572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676997908"/>
                  </a:ext>
                </a:extLst>
              </a:tr>
              <a:tr h="205778">
                <a:tc>
                  <a:txBody>
                    <a:bodyPr/>
                    <a:lstStyle/>
                    <a:p>
                      <a:pPr algn="l" fontAlgn="t">
                        <a:lnSpc>
                          <a:spcPts val="1800"/>
                        </a:lnSpc>
                        <a:buNone/>
                      </a:pPr>
                      <a:r>
                        <a:rPr lang="it-IT" sz="1000">
                          <a:effectLst/>
                        </a:rPr>
                        <a:t>2. create a mini composter</a:t>
                      </a:r>
                    </a:p>
                  </a:txBody>
                  <a:tcPr marL="51444" marR="51444" marT="25722" marB="2572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Summary sheet</a:t>
                      </a:r>
                    </a:p>
                  </a:txBody>
                  <a:tcPr marL="51444" marR="51444" marT="25722" marB="2572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379589631"/>
                  </a:ext>
                </a:extLst>
              </a:tr>
              <a:tr h="315097">
                <a:tc>
                  <a:txBody>
                    <a:bodyPr/>
                    <a:lstStyle/>
                    <a:p>
                      <a:pPr algn="l" fontAlgn="t">
                        <a:lnSpc>
                          <a:spcPts val="1800"/>
                        </a:lnSpc>
                        <a:buNone/>
                      </a:pPr>
                      <a:r>
                        <a:rPr lang="en-GB" sz="1000" dirty="0">
                          <a:effectLst/>
                        </a:rPr>
                        <a:t>3. identify three parts of an earthworm, </a:t>
                      </a:r>
                      <a:r>
                        <a:rPr lang="en-GB" sz="1000" dirty="0" err="1">
                          <a:effectLst/>
                        </a:rPr>
                        <a:t>eg</a:t>
                      </a:r>
                      <a:r>
                        <a:rPr lang="en-GB" sz="1000" dirty="0">
                          <a:effectLst/>
                        </a:rPr>
                        <a:t> anterior, segment and clitellum</a:t>
                      </a:r>
                    </a:p>
                  </a:txBody>
                  <a:tcPr marL="51444" marR="51444" marT="25722" marB="2572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Student completed work</a:t>
                      </a:r>
                    </a:p>
                  </a:txBody>
                  <a:tcPr marL="51444" marR="51444" marT="25722" marB="2572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679862978"/>
                  </a:ext>
                </a:extLst>
              </a:tr>
              <a:tr h="205778">
                <a:tc>
                  <a:txBody>
                    <a:bodyPr/>
                    <a:lstStyle/>
                    <a:p>
                      <a:pPr algn="l" fontAlgn="t">
                        <a:lnSpc>
                          <a:spcPts val="1800"/>
                        </a:lnSpc>
                        <a:buNone/>
                      </a:pPr>
                      <a:r>
                        <a:rPr lang="en-GB" sz="1000">
                          <a:effectLst/>
                        </a:rPr>
                        <a:t>4. create a milk bottle garden</a:t>
                      </a:r>
                    </a:p>
                  </a:txBody>
                  <a:tcPr marL="51444" marR="51444" marT="25722" marB="2572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Summary sheet</a:t>
                      </a:r>
                    </a:p>
                  </a:txBody>
                  <a:tcPr marL="51444" marR="51444" marT="25722" marB="2572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801166510"/>
                  </a:ext>
                </a:extLst>
              </a:tr>
              <a:tr h="486578">
                <a:tc>
                  <a:txBody>
                    <a:bodyPr/>
                    <a:lstStyle/>
                    <a:p>
                      <a:pPr algn="l" fontAlgn="t">
                        <a:lnSpc>
                          <a:spcPts val="2400"/>
                        </a:lnSpc>
                        <a:buNone/>
                      </a:pPr>
                      <a:r>
                        <a:rPr lang="en-GB" sz="1000" b="1">
                          <a:effectLst/>
                        </a:rPr>
                        <a:t>shown knowledge of</a:t>
                      </a:r>
                    </a:p>
                    <a:p>
                      <a:pPr algn="l" fontAlgn="t">
                        <a:lnSpc>
                          <a:spcPts val="1800"/>
                        </a:lnSpc>
                        <a:buNone/>
                      </a:pPr>
                      <a:r>
                        <a:rPr lang="en-GB" sz="1000">
                          <a:effectLst/>
                        </a:rPr>
                        <a:t>5. three ways in which soil is beneficial to plants and animals</a:t>
                      </a:r>
                    </a:p>
                  </a:txBody>
                  <a:tcPr marL="51444" marR="51444" marT="25722" marB="2572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Summary sheet</a:t>
                      </a:r>
                    </a:p>
                  </a:txBody>
                  <a:tcPr marL="51444" marR="51444" marT="25722" marB="2572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177590301"/>
                  </a:ext>
                </a:extLst>
              </a:tr>
              <a:tr h="315097">
                <a:tc>
                  <a:txBody>
                    <a:bodyPr/>
                    <a:lstStyle/>
                    <a:p>
                      <a:pPr algn="l" fontAlgn="t">
                        <a:lnSpc>
                          <a:spcPts val="1800"/>
                        </a:lnSpc>
                        <a:buNone/>
                      </a:pPr>
                      <a:r>
                        <a:rPr lang="en-GB" sz="1000">
                          <a:effectLst/>
                        </a:rPr>
                        <a:t>6. at least three ways in which compost is beneficial for growing plants</a:t>
                      </a:r>
                    </a:p>
                  </a:txBody>
                  <a:tcPr marL="51444" marR="51444" marT="25722" marB="2572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Summary sheet</a:t>
                      </a:r>
                    </a:p>
                  </a:txBody>
                  <a:tcPr marL="51444" marR="51444" marT="25722" marB="2572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599851676"/>
                  </a:ext>
                </a:extLst>
              </a:tr>
              <a:tr h="315097">
                <a:tc>
                  <a:txBody>
                    <a:bodyPr/>
                    <a:lstStyle/>
                    <a:p>
                      <a:pPr algn="l" fontAlgn="t">
                        <a:lnSpc>
                          <a:spcPts val="1800"/>
                        </a:lnSpc>
                        <a:buNone/>
                      </a:pPr>
                      <a:r>
                        <a:rPr lang="en-GB" sz="1000">
                          <a:effectLst/>
                        </a:rPr>
                        <a:t>7. the meaning of the terms decomposer and tiller</a:t>
                      </a:r>
                    </a:p>
                  </a:txBody>
                  <a:tcPr marL="51444" marR="51444" marT="25722" marB="2572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Student completed work</a:t>
                      </a:r>
                    </a:p>
                  </a:txBody>
                  <a:tcPr marL="51444" marR="51444" marT="25722" marB="2572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183058226"/>
                  </a:ext>
                </a:extLst>
              </a:tr>
              <a:tr h="315097">
                <a:tc>
                  <a:txBody>
                    <a:bodyPr/>
                    <a:lstStyle/>
                    <a:p>
                      <a:pPr algn="l" fontAlgn="t">
                        <a:lnSpc>
                          <a:spcPts val="1800"/>
                        </a:lnSpc>
                        <a:buNone/>
                      </a:pPr>
                      <a:r>
                        <a:rPr lang="en-GB" sz="1000">
                          <a:effectLst/>
                        </a:rPr>
                        <a:t>8. two ways in which worms aid plant life</a:t>
                      </a:r>
                    </a:p>
                  </a:txBody>
                  <a:tcPr marL="51444" marR="51444" marT="25722" marB="2572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Student completed work</a:t>
                      </a:r>
                    </a:p>
                  </a:txBody>
                  <a:tcPr marL="51444" marR="51444" marT="25722" marB="2572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259208443"/>
                  </a:ext>
                </a:extLst>
              </a:tr>
              <a:tr h="315097">
                <a:tc>
                  <a:txBody>
                    <a:bodyPr/>
                    <a:lstStyle/>
                    <a:p>
                      <a:pPr algn="l" fontAlgn="t">
                        <a:lnSpc>
                          <a:spcPts val="1800"/>
                        </a:lnSpc>
                        <a:buNone/>
                      </a:pPr>
                      <a:r>
                        <a:rPr lang="en-GB" sz="1000">
                          <a:effectLst/>
                        </a:rPr>
                        <a:t>9. what castings are and how they are important for plants</a:t>
                      </a:r>
                    </a:p>
                  </a:txBody>
                  <a:tcPr marL="51444" marR="51444" marT="25722" marB="2572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Student completed work</a:t>
                      </a:r>
                    </a:p>
                  </a:txBody>
                  <a:tcPr marL="51444" marR="51444" marT="25722" marB="2572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484938211"/>
                  </a:ext>
                </a:extLst>
              </a:tr>
              <a:tr h="357967">
                <a:tc>
                  <a:txBody>
                    <a:bodyPr/>
                    <a:lstStyle/>
                    <a:p>
                      <a:pPr algn="l" fontAlgn="t">
                        <a:lnSpc>
                          <a:spcPts val="2400"/>
                        </a:lnSpc>
                        <a:buNone/>
                      </a:pPr>
                      <a:r>
                        <a:rPr lang="en-GB" sz="1000" b="1">
                          <a:effectLst/>
                        </a:rPr>
                        <a:t>acquired an understanding of</a:t>
                      </a:r>
                    </a:p>
                    <a:p>
                      <a:pPr algn="l" fontAlgn="t">
                        <a:lnSpc>
                          <a:spcPts val="1800"/>
                        </a:lnSpc>
                        <a:buNone/>
                      </a:pPr>
                      <a:r>
                        <a:rPr lang="en-GB" sz="1000">
                          <a:effectLst/>
                        </a:rPr>
                        <a:t>10. how soil is formed</a:t>
                      </a:r>
                    </a:p>
                  </a:txBody>
                  <a:tcPr marL="51444" marR="51444" marT="25722" marB="2572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Summary sheet</a:t>
                      </a:r>
                    </a:p>
                  </a:txBody>
                  <a:tcPr marL="51444" marR="51444" marT="25722" marB="2572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811643014"/>
                  </a:ext>
                </a:extLst>
              </a:tr>
              <a:tr h="315097">
                <a:tc>
                  <a:txBody>
                    <a:bodyPr/>
                    <a:lstStyle/>
                    <a:p>
                      <a:pPr algn="l" fontAlgn="t">
                        <a:lnSpc>
                          <a:spcPts val="1800"/>
                        </a:lnSpc>
                        <a:buNone/>
                      </a:pPr>
                      <a:r>
                        <a:rPr lang="en-GB" sz="1000">
                          <a:effectLst/>
                        </a:rPr>
                        <a:t>11. what decomposition is and how it works</a:t>
                      </a:r>
                    </a:p>
                  </a:txBody>
                  <a:tcPr marL="51444" marR="51444" marT="25722" marB="2572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Summary sheet</a:t>
                      </a:r>
                    </a:p>
                  </a:txBody>
                  <a:tcPr marL="51444" marR="51444" marT="25722" marB="2572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069766379"/>
                  </a:ext>
                </a:extLst>
              </a:tr>
              <a:tr h="357967">
                <a:tc>
                  <a:txBody>
                    <a:bodyPr/>
                    <a:lstStyle/>
                    <a:p>
                      <a:pPr algn="l" fontAlgn="t">
                        <a:lnSpc>
                          <a:spcPts val="2400"/>
                        </a:lnSpc>
                        <a:buNone/>
                      </a:pPr>
                      <a:r>
                        <a:rPr lang="en-GB" sz="1000" b="1">
                          <a:effectLst/>
                        </a:rPr>
                        <a:t>experienced</a:t>
                      </a:r>
                    </a:p>
                    <a:p>
                      <a:pPr algn="l" fontAlgn="t">
                        <a:lnSpc>
                          <a:spcPts val="1800"/>
                        </a:lnSpc>
                        <a:buNone/>
                      </a:pPr>
                      <a:r>
                        <a:rPr lang="en-GB" sz="1000">
                          <a:effectLst/>
                        </a:rPr>
                        <a:t>12. examining an earthworm.</a:t>
                      </a:r>
                    </a:p>
                  </a:txBody>
                  <a:tcPr marL="51444" marR="51444" marT="25722" marB="2572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dirty="0">
                          <a:effectLst/>
                        </a:rPr>
                        <a:t>Summary sheet</a:t>
                      </a:r>
                    </a:p>
                  </a:txBody>
                  <a:tcPr marL="51444" marR="51444" marT="25722" marB="2572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044480450"/>
                  </a:ext>
                </a:extLst>
              </a:tr>
            </a:tbl>
          </a:graphicData>
        </a:graphic>
      </p:graphicFrame>
      <p:sp>
        <p:nvSpPr>
          <p:cNvPr id="5" name="Rectangle 1">
            <a:extLst>
              <a:ext uri="{FF2B5EF4-FFF2-40B4-BE49-F238E27FC236}">
                <a16:creationId xmlns:a16="http://schemas.microsoft.com/office/drawing/2014/main" id="{0E330875-3064-12AE-981A-039715122A02}"/>
              </a:ext>
            </a:extLst>
          </p:cNvPr>
          <p:cNvSpPr>
            <a:spLocks noChangeArrowheads="1"/>
          </p:cNvSpPr>
          <p:nvPr/>
        </p:nvSpPr>
        <p:spPr bwMode="auto">
          <a:xfrm>
            <a:off x="323367" y="38837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Soil and decomposition</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Level Two</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8976185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CB01624A-FF9A-C5C0-8668-7D660E4F0971}"/>
              </a:ext>
            </a:extLst>
          </p:cNvPr>
          <p:cNvGraphicFramePr>
            <a:graphicFrameLocks noGrp="1"/>
          </p:cNvGraphicFramePr>
          <p:nvPr/>
        </p:nvGraphicFramePr>
        <p:xfrm>
          <a:off x="350108" y="1951380"/>
          <a:ext cx="11491784" cy="4360328"/>
        </p:xfrm>
        <a:graphic>
          <a:graphicData uri="http://schemas.openxmlformats.org/drawingml/2006/table">
            <a:tbl>
              <a:tblPr/>
              <a:tblGrid>
                <a:gridCol w="5745892">
                  <a:extLst>
                    <a:ext uri="{9D8B030D-6E8A-4147-A177-3AD203B41FA5}">
                      <a16:colId xmlns:a16="http://schemas.microsoft.com/office/drawing/2014/main" val="3717983123"/>
                    </a:ext>
                  </a:extLst>
                </a:gridCol>
                <a:gridCol w="5745892">
                  <a:extLst>
                    <a:ext uri="{9D8B030D-6E8A-4147-A177-3AD203B41FA5}">
                      <a16:colId xmlns:a16="http://schemas.microsoft.com/office/drawing/2014/main" val="3692895709"/>
                    </a:ext>
                  </a:extLst>
                </a:gridCol>
              </a:tblGrid>
              <a:tr h="631828">
                <a:tc>
                  <a:txBody>
                    <a:bodyPr/>
                    <a:lstStyle/>
                    <a:p>
                      <a:pPr algn="l" fontAlgn="t">
                        <a:buNone/>
                      </a:pPr>
                      <a:r>
                        <a:rPr lang="en-GB" sz="1800">
                          <a:effectLst/>
                        </a:rPr>
                        <a:t>In successfully completing this unit, the learner will have</a:t>
                      </a:r>
                    </a:p>
                  </a:txBody>
                  <a:tcPr marL="90261" marR="90261" marT="45131" marB="45131">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800">
                          <a:effectLst/>
                        </a:rPr>
                        <a:t>Evidence needed</a:t>
                      </a:r>
                    </a:p>
                  </a:txBody>
                  <a:tcPr marL="90261" marR="90261" marT="45131" marB="45131">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001162536"/>
                  </a:ext>
                </a:extLst>
              </a:tr>
              <a:tr h="1530678">
                <a:tc>
                  <a:txBody>
                    <a:bodyPr/>
                    <a:lstStyle/>
                    <a:p>
                      <a:pPr algn="l" fontAlgn="t">
                        <a:lnSpc>
                          <a:spcPts val="2400"/>
                        </a:lnSpc>
                        <a:buNone/>
                      </a:pPr>
                      <a:r>
                        <a:rPr lang="en-GB" sz="1800" b="1" dirty="0">
                          <a:effectLst/>
                        </a:rPr>
                        <a:t>shown knowledge of</a:t>
                      </a:r>
                    </a:p>
                    <a:p>
                      <a:pPr algn="l" fontAlgn="t">
                        <a:lnSpc>
                          <a:spcPts val="1800"/>
                        </a:lnSpc>
                        <a:buNone/>
                      </a:pPr>
                      <a:r>
                        <a:rPr lang="en-GB" sz="1800" dirty="0">
                          <a:effectLst/>
                        </a:rPr>
                        <a:t>1. the five welfare needs of animals, </a:t>
                      </a:r>
                      <a:r>
                        <a:rPr lang="en-GB" sz="1800" dirty="0" err="1">
                          <a:effectLst/>
                        </a:rPr>
                        <a:t>ie</a:t>
                      </a:r>
                      <a:r>
                        <a:rPr lang="en-GB" sz="1800" dirty="0">
                          <a:effectLst/>
                        </a:rPr>
                        <a:t> a suitable environment, a suitable diet, protection from pain and suffering, ability to exhibit natural behaviours, appropriate companionship</a:t>
                      </a:r>
                    </a:p>
                  </a:txBody>
                  <a:tcPr marL="90261" marR="90261" marT="45131" marB="4513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800">
                          <a:effectLst/>
                        </a:rPr>
                        <a:t>Summary sheet and/or student completed work</a:t>
                      </a:r>
                    </a:p>
                  </a:txBody>
                  <a:tcPr marL="90261" marR="90261" marT="45131" marB="4513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78242652"/>
                  </a:ext>
                </a:extLst>
              </a:tr>
              <a:tr h="631828">
                <a:tc>
                  <a:txBody>
                    <a:bodyPr/>
                    <a:lstStyle/>
                    <a:p>
                      <a:pPr algn="l" fontAlgn="t">
                        <a:lnSpc>
                          <a:spcPts val="1800"/>
                        </a:lnSpc>
                        <a:buNone/>
                      </a:pPr>
                      <a:r>
                        <a:rPr lang="en-GB" sz="1800">
                          <a:effectLst/>
                        </a:rPr>
                        <a:t>2. the key reasons why it is important to meet the five welfare needs of animals</a:t>
                      </a:r>
                    </a:p>
                  </a:txBody>
                  <a:tcPr marL="90261" marR="90261" marT="45131" marB="4513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800">
                          <a:effectLst/>
                        </a:rPr>
                        <a:t>Summary sheet and/or student completed work</a:t>
                      </a:r>
                    </a:p>
                  </a:txBody>
                  <a:tcPr marL="90261" marR="90261" marT="45131" marB="4513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103833264"/>
                  </a:ext>
                </a:extLst>
              </a:tr>
              <a:tr h="778502">
                <a:tc>
                  <a:txBody>
                    <a:bodyPr/>
                    <a:lstStyle/>
                    <a:p>
                      <a:pPr algn="l" fontAlgn="t">
                        <a:lnSpc>
                          <a:spcPts val="1800"/>
                        </a:lnSpc>
                        <a:buNone/>
                      </a:pPr>
                      <a:r>
                        <a:rPr lang="en-GB" sz="1800">
                          <a:effectLst/>
                        </a:rPr>
                        <a:t>3. the key consequences of not meeting an animal's welfare needs and how this affects their behaviour and health</a:t>
                      </a:r>
                    </a:p>
                  </a:txBody>
                  <a:tcPr marL="90261" marR="90261" marT="45131" marB="4513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800">
                          <a:effectLst/>
                        </a:rPr>
                        <a:t>Summary sheet and/or student completed work</a:t>
                      </a:r>
                    </a:p>
                  </a:txBody>
                  <a:tcPr marL="90261" marR="90261" marT="45131" marB="4513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996989061"/>
                  </a:ext>
                </a:extLst>
              </a:tr>
              <a:tr h="778502">
                <a:tc>
                  <a:txBody>
                    <a:bodyPr/>
                    <a:lstStyle/>
                    <a:p>
                      <a:pPr algn="l" fontAlgn="t">
                        <a:lnSpc>
                          <a:spcPts val="1800"/>
                        </a:lnSpc>
                        <a:buNone/>
                      </a:pPr>
                      <a:r>
                        <a:rPr lang="en-GB" sz="1800">
                          <a:effectLst/>
                        </a:rPr>
                        <a:t>4. the normal behaviour patterns of at least three different species of farm or domestic animals.</a:t>
                      </a:r>
                    </a:p>
                  </a:txBody>
                  <a:tcPr marL="90261" marR="90261" marT="45131" marB="4513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800" dirty="0">
                          <a:effectLst/>
                        </a:rPr>
                        <a:t>Summary sheet and/or student completed work</a:t>
                      </a:r>
                    </a:p>
                  </a:txBody>
                  <a:tcPr marL="90261" marR="90261" marT="45131" marB="4513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554088097"/>
                  </a:ext>
                </a:extLst>
              </a:tr>
            </a:tbl>
          </a:graphicData>
        </a:graphic>
      </p:graphicFrame>
      <p:sp>
        <p:nvSpPr>
          <p:cNvPr id="5" name="Rectangle 1">
            <a:extLst>
              <a:ext uri="{FF2B5EF4-FFF2-40B4-BE49-F238E27FC236}">
                <a16:creationId xmlns:a16="http://schemas.microsoft.com/office/drawing/2014/main" id="{763CC111-F5F7-13F5-9A2E-7945F0CD11B7}"/>
              </a:ext>
            </a:extLst>
          </p:cNvPr>
          <p:cNvSpPr>
            <a:spLocks noChangeArrowheads="1"/>
          </p:cNvSpPr>
          <p:nvPr/>
        </p:nvSpPr>
        <p:spPr bwMode="auto">
          <a:xfrm>
            <a:off x="440596" y="546292"/>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Animal care (unit 1): Principles of animal care and welfare</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Level One</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132169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A484C68D-2CF9-E602-510A-0F44B362548A}"/>
              </a:ext>
            </a:extLst>
          </p:cNvPr>
          <p:cNvGraphicFramePr>
            <a:graphicFrameLocks noGrp="1"/>
          </p:cNvGraphicFramePr>
          <p:nvPr>
            <p:extLst>
              <p:ext uri="{D42A27DB-BD31-4B8C-83A1-F6EECF244321}">
                <p14:modId xmlns:p14="http://schemas.microsoft.com/office/powerpoint/2010/main" val="1593286466"/>
              </p:ext>
            </p:extLst>
          </p:nvPr>
        </p:nvGraphicFramePr>
        <p:xfrm>
          <a:off x="984738" y="763456"/>
          <a:ext cx="11026390" cy="5683455"/>
        </p:xfrm>
        <a:graphic>
          <a:graphicData uri="http://schemas.openxmlformats.org/drawingml/2006/table">
            <a:tbl>
              <a:tblPr/>
              <a:tblGrid>
                <a:gridCol w="5513195">
                  <a:extLst>
                    <a:ext uri="{9D8B030D-6E8A-4147-A177-3AD203B41FA5}">
                      <a16:colId xmlns:a16="http://schemas.microsoft.com/office/drawing/2014/main" val="3960830783"/>
                    </a:ext>
                  </a:extLst>
                </a:gridCol>
                <a:gridCol w="5513195">
                  <a:extLst>
                    <a:ext uri="{9D8B030D-6E8A-4147-A177-3AD203B41FA5}">
                      <a16:colId xmlns:a16="http://schemas.microsoft.com/office/drawing/2014/main" val="4170547029"/>
                    </a:ext>
                  </a:extLst>
                </a:gridCol>
              </a:tblGrid>
              <a:tr h="247469">
                <a:tc>
                  <a:txBody>
                    <a:bodyPr/>
                    <a:lstStyle/>
                    <a:p>
                      <a:pPr algn="l" fontAlgn="t">
                        <a:buNone/>
                      </a:pPr>
                      <a:r>
                        <a:rPr lang="en-GB" sz="700" dirty="0">
                          <a:effectLst/>
                        </a:rPr>
                        <a:t>In successfully completing this unit, the learner will have</a:t>
                      </a:r>
                    </a:p>
                  </a:txBody>
                  <a:tcPr marL="35353" marR="35353" marT="17676" marB="17676">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700">
                          <a:effectLst/>
                        </a:rPr>
                        <a:t>Evidence needed</a:t>
                      </a:r>
                    </a:p>
                  </a:txBody>
                  <a:tcPr marL="35353" marR="35353" marT="17676" marB="17676">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607338971"/>
                  </a:ext>
                </a:extLst>
              </a:tr>
              <a:tr h="334378">
                <a:tc>
                  <a:txBody>
                    <a:bodyPr/>
                    <a:lstStyle/>
                    <a:p>
                      <a:pPr algn="l" fontAlgn="t">
                        <a:lnSpc>
                          <a:spcPts val="2400"/>
                        </a:lnSpc>
                        <a:buNone/>
                      </a:pPr>
                      <a:r>
                        <a:rPr lang="en-GB" sz="700" b="1">
                          <a:effectLst/>
                        </a:rPr>
                        <a:t>experienced</a:t>
                      </a:r>
                    </a:p>
                    <a:p>
                      <a:pPr algn="l" fontAlgn="t">
                        <a:lnSpc>
                          <a:spcPts val="1800"/>
                        </a:lnSpc>
                        <a:buNone/>
                      </a:pPr>
                      <a:r>
                        <a:rPr lang="en-GB" sz="700">
                          <a:effectLst/>
                        </a:rPr>
                        <a:t>1. feeding at least five animals, ie pigs, ponies, sheep, goats, poultry</a:t>
                      </a:r>
                    </a:p>
                  </a:txBody>
                  <a:tcPr marL="35353" marR="35353" marT="17676" marB="1767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700">
                          <a:effectLst/>
                        </a:rPr>
                        <a:t>Summary sheet</a:t>
                      </a:r>
                    </a:p>
                  </a:txBody>
                  <a:tcPr marL="35353" marR="35353" marT="17676" marB="1767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102197123"/>
                  </a:ext>
                </a:extLst>
              </a:tr>
              <a:tr h="334378">
                <a:tc>
                  <a:txBody>
                    <a:bodyPr/>
                    <a:lstStyle/>
                    <a:p>
                      <a:pPr algn="l" fontAlgn="t">
                        <a:lnSpc>
                          <a:spcPts val="2400"/>
                        </a:lnSpc>
                        <a:buNone/>
                      </a:pPr>
                      <a:r>
                        <a:rPr lang="en-GB" sz="700" b="1">
                          <a:effectLst/>
                        </a:rPr>
                        <a:t>demonstrated the ability to</a:t>
                      </a:r>
                    </a:p>
                    <a:p>
                      <a:pPr algn="l" fontAlgn="t">
                        <a:lnSpc>
                          <a:spcPts val="1800"/>
                        </a:lnSpc>
                        <a:buNone/>
                      </a:pPr>
                      <a:r>
                        <a:rPr lang="en-GB" sz="700">
                          <a:effectLst/>
                        </a:rPr>
                        <a:t>2. enter and exit an animal pen safely on at least one occasion</a:t>
                      </a:r>
                    </a:p>
                  </a:txBody>
                  <a:tcPr marL="35353" marR="35353" marT="17676" marB="1767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700">
                          <a:effectLst/>
                        </a:rPr>
                        <a:t>Summary sheet</a:t>
                      </a:r>
                    </a:p>
                  </a:txBody>
                  <a:tcPr marL="35353" marR="35353" marT="17676" marB="1767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570966683"/>
                  </a:ext>
                </a:extLst>
              </a:tr>
              <a:tr h="141411">
                <a:tc>
                  <a:txBody>
                    <a:bodyPr/>
                    <a:lstStyle/>
                    <a:p>
                      <a:pPr algn="l" fontAlgn="t">
                        <a:lnSpc>
                          <a:spcPts val="1800"/>
                        </a:lnSpc>
                        <a:buNone/>
                      </a:pPr>
                      <a:r>
                        <a:rPr lang="en-GB" sz="700">
                          <a:effectLst/>
                        </a:rPr>
                        <a:t>3. prepare food for at least two animals</a:t>
                      </a:r>
                    </a:p>
                  </a:txBody>
                  <a:tcPr marL="35353" marR="35353" marT="17676" marB="1767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700">
                          <a:effectLst/>
                        </a:rPr>
                        <a:t>Summary sheet</a:t>
                      </a:r>
                    </a:p>
                  </a:txBody>
                  <a:tcPr marL="35353" marR="35353" marT="17676" marB="1767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8172799"/>
                  </a:ext>
                </a:extLst>
              </a:tr>
              <a:tr h="216536">
                <a:tc>
                  <a:txBody>
                    <a:bodyPr/>
                    <a:lstStyle/>
                    <a:p>
                      <a:pPr algn="l" fontAlgn="t">
                        <a:lnSpc>
                          <a:spcPts val="1800"/>
                        </a:lnSpc>
                        <a:buNone/>
                      </a:pPr>
                      <a:r>
                        <a:rPr lang="en-GB" sz="700">
                          <a:effectLst/>
                        </a:rPr>
                        <a:t>4. handle at least two animals in a safe manner</a:t>
                      </a:r>
                    </a:p>
                  </a:txBody>
                  <a:tcPr marL="35353" marR="35353" marT="17676" marB="1767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700">
                          <a:effectLst/>
                        </a:rPr>
                        <a:t>Summary sheet</a:t>
                      </a:r>
                    </a:p>
                  </a:txBody>
                  <a:tcPr marL="35353" marR="35353" marT="17676" marB="1767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226270358"/>
                  </a:ext>
                </a:extLst>
              </a:tr>
              <a:tr h="304918">
                <a:tc>
                  <a:txBody>
                    <a:bodyPr/>
                    <a:lstStyle/>
                    <a:p>
                      <a:pPr algn="l" fontAlgn="t">
                        <a:lnSpc>
                          <a:spcPts val="1800"/>
                        </a:lnSpc>
                        <a:buNone/>
                      </a:pPr>
                      <a:r>
                        <a:rPr lang="en-GB" sz="700">
                          <a:effectLst/>
                        </a:rPr>
                        <a:t>5. groom at least one pony or goat using the appropriate tools and key techniques</a:t>
                      </a:r>
                    </a:p>
                  </a:txBody>
                  <a:tcPr marL="35353" marR="35353" marT="17676" marB="1767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700">
                          <a:effectLst/>
                        </a:rPr>
                        <a:t>Summary sheet</a:t>
                      </a:r>
                    </a:p>
                  </a:txBody>
                  <a:tcPr marL="35353" marR="35353" marT="17676" marB="1767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26885759"/>
                  </a:ext>
                </a:extLst>
              </a:tr>
              <a:tr h="422760">
                <a:tc>
                  <a:txBody>
                    <a:bodyPr/>
                    <a:lstStyle/>
                    <a:p>
                      <a:pPr algn="l" fontAlgn="t">
                        <a:lnSpc>
                          <a:spcPts val="2400"/>
                        </a:lnSpc>
                        <a:buNone/>
                      </a:pPr>
                      <a:r>
                        <a:rPr lang="en-GB" sz="700" b="1">
                          <a:effectLst/>
                        </a:rPr>
                        <a:t>shown knowledge of</a:t>
                      </a:r>
                    </a:p>
                    <a:p>
                      <a:pPr algn="l" fontAlgn="t">
                        <a:lnSpc>
                          <a:spcPts val="1800"/>
                        </a:lnSpc>
                        <a:buNone/>
                      </a:pPr>
                      <a:r>
                        <a:rPr lang="en-GB" sz="700">
                          <a:effectLst/>
                        </a:rPr>
                        <a:t>6. how to interpret the key aspects of animal behaviour and react to them in a safe manner, eg signs of aggression</a:t>
                      </a:r>
                    </a:p>
                  </a:txBody>
                  <a:tcPr marL="35353" marR="35353" marT="17676" marB="1767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700">
                          <a:effectLst/>
                        </a:rPr>
                        <a:t>Summary sheet</a:t>
                      </a:r>
                    </a:p>
                  </a:txBody>
                  <a:tcPr marL="35353" marR="35353" marT="17676" marB="1767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823469312"/>
                  </a:ext>
                </a:extLst>
              </a:tr>
              <a:tr h="422760">
                <a:tc>
                  <a:txBody>
                    <a:bodyPr/>
                    <a:lstStyle/>
                    <a:p>
                      <a:pPr algn="l" fontAlgn="t">
                        <a:lnSpc>
                          <a:spcPts val="2400"/>
                        </a:lnSpc>
                        <a:buNone/>
                      </a:pPr>
                      <a:r>
                        <a:rPr lang="en-GB" sz="700" b="1">
                          <a:effectLst/>
                        </a:rPr>
                        <a:t>experienced</a:t>
                      </a:r>
                    </a:p>
                    <a:p>
                      <a:pPr algn="l" fontAlgn="t">
                        <a:lnSpc>
                          <a:spcPts val="1800"/>
                        </a:lnSpc>
                        <a:buNone/>
                      </a:pPr>
                      <a:r>
                        <a:rPr lang="en-GB" sz="700">
                          <a:effectLst/>
                        </a:rPr>
                        <a:t>7. working with four different species of young animals, ie lambs, piglets, ducklings, chicks</a:t>
                      </a:r>
                    </a:p>
                  </a:txBody>
                  <a:tcPr marL="35353" marR="35353" marT="17676" marB="1767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700">
                          <a:effectLst/>
                        </a:rPr>
                        <a:t>Summary sheet</a:t>
                      </a:r>
                    </a:p>
                  </a:txBody>
                  <a:tcPr marL="35353" marR="35353" marT="17676" marB="1767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678140093"/>
                  </a:ext>
                </a:extLst>
              </a:tr>
              <a:tr h="511142">
                <a:tc>
                  <a:txBody>
                    <a:bodyPr/>
                    <a:lstStyle/>
                    <a:p>
                      <a:pPr algn="l" fontAlgn="t">
                        <a:lnSpc>
                          <a:spcPts val="2400"/>
                        </a:lnSpc>
                        <a:buNone/>
                      </a:pPr>
                      <a:r>
                        <a:rPr lang="en-GB" sz="700" b="1">
                          <a:effectLst/>
                        </a:rPr>
                        <a:t>shown knowledge of</a:t>
                      </a:r>
                    </a:p>
                    <a:p>
                      <a:pPr algn="l" fontAlgn="t">
                        <a:lnSpc>
                          <a:spcPts val="1800"/>
                        </a:lnSpc>
                        <a:buNone/>
                      </a:pPr>
                      <a:r>
                        <a:rPr lang="en-GB" sz="700">
                          <a:effectLst/>
                        </a:rPr>
                        <a:t>8. the key health and wellbeing benefits of nature-based activities, eg for individuals, communities, the environment</a:t>
                      </a:r>
                    </a:p>
                  </a:txBody>
                  <a:tcPr marL="35353" marR="35353" marT="17676" marB="1767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700">
                          <a:effectLst/>
                        </a:rPr>
                        <a:t>Summary sheet</a:t>
                      </a:r>
                    </a:p>
                  </a:txBody>
                  <a:tcPr marL="35353" marR="35353" marT="17676" marB="1767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979614814"/>
                  </a:ext>
                </a:extLst>
              </a:tr>
              <a:tr h="393300">
                <a:tc>
                  <a:txBody>
                    <a:bodyPr/>
                    <a:lstStyle/>
                    <a:p>
                      <a:pPr algn="l" fontAlgn="t">
                        <a:lnSpc>
                          <a:spcPts val="1800"/>
                        </a:lnSpc>
                        <a:buNone/>
                      </a:pPr>
                      <a:r>
                        <a:rPr lang="en-GB" sz="700">
                          <a:effectLst/>
                        </a:rPr>
                        <a:t>9. the key therapeutic benefits of green care facilities, eg care farms, city gardens, school farms, community allotments</a:t>
                      </a:r>
                    </a:p>
                  </a:txBody>
                  <a:tcPr marL="35353" marR="35353" marT="17676" marB="1767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700">
                          <a:effectLst/>
                        </a:rPr>
                        <a:t>Summary sheet</a:t>
                      </a:r>
                    </a:p>
                  </a:txBody>
                  <a:tcPr marL="35353" marR="35353" marT="17676" marB="1767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771851790"/>
                  </a:ext>
                </a:extLst>
              </a:tr>
              <a:tr h="334378">
                <a:tc>
                  <a:txBody>
                    <a:bodyPr/>
                    <a:lstStyle/>
                    <a:p>
                      <a:pPr algn="l" fontAlgn="t">
                        <a:lnSpc>
                          <a:spcPts val="2400"/>
                        </a:lnSpc>
                        <a:buNone/>
                      </a:pPr>
                      <a:r>
                        <a:rPr lang="en-GB" sz="700" b="1">
                          <a:effectLst/>
                        </a:rPr>
                        <a:t>demonstrated the ability to</a:t>
                      </a:r>
                    </a:p>
                    <a:p>
                      <a:pPr algn="l" fontAlgn="t">
                        <a:lnSpc>
                          <a:spcPts val="1800"/>
                        </a:lnSpc>
                        <a:buNone/>
                      </a:pPr>
                      <a:r>
                        <a:rPr lang="en-GB" sz="700">
                          <a:effectLst/>
                        </a:rPr>
                        <a:t>10. support the participants of at least four care farm sessions</a:t>
                      </a:r>
                    </a:p>
                  </a:txBody>
                  <a:tcPr marL="35353" marR="35353" marT="17676" marB="1767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700">
                          <a:effectLst/>
                        </a:rPr>
                        <a:t>Summary sheet</a:t>
                      </a:r>
                    </a:p>
                  </a:txBody>
                  <a:tcPr marL="35353" marR="35353" marT="17676" marB="1767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296269357"/>
                  </a:ext>
                </a:extLst>
              </a:tr>
              <a:tr h="687906">
                <a:tc>
                  <a:txBody>
                    <a:bodyPr/>
                    <a:lstStyle/>
                    <a:p>
                      <a:pPr algn="l" fontAlgn="t">
                        <a:lnSpc>
                          <a:spcPts val="2400"/>
                        </a:lnSpc>
                        <a:buNone/>
                      </a:pPr>
                      <a:r>
                        <a:rPr lang="en-GB" sz="700" b="1" dirty="0">
                          <a:effectLst/>
                        </a:rPr>
                        <a:t>experienced</a:t>
                      </a:r>
                    </a:p>
                    <a:p>
                      <a:pPr algn="l" fontAlgn="t">
                        <a:lnSpc>
                          <a:spcPts val="1800"/>
                        </a:lnSpc>
                        <a:buNone/>
                      </a:pPr>
                      <a:r>
                        <a:rPr lang="en-GB" sz="700" dirty="0">
                          <a:effectLst/>
                        </a:rPr>
                        <a:t>11. leading two different care farm activities, </a:t>
                      </a:r>
                      <a:r>
                        <a:rPr lang="en-GB" sz="700" dirty="0" err="1">
                          <a:effectLst/>
                        </a:rPr>
                        <a:t>eg</a:t>
                      </a:r>
                      <a:r>
                        <a:rPr lang="en-GB" sz="700" dirty="0">
                          <a:effectLst/>
                        </a:rPr>
                        <a:t> animal husbandry, agriculture, horticulture, woodland management, produce collection, craft-making, woodworking, habitat restoration.</a:t>
                      </a:r>
                    </a:p>
                  </a:txBody>
                  <a:tcPr marL="35353" marR="35353" marT="17676" marB="1767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700" dirty="0">
                          <a:effectLst/>
                        </a:rPr>
                        <a:t>Summary sheet</a:t>
                      </a:r>
                    </a:p>
                  </a:txBody>
                  <a:tcPr marL="35353" marR="35353" marT="17676" marB="1767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431312149"/>
                  </a:ext>
                </a:extLst>
              </a:tr>
            </a:tbl>
          </a:graphicData>
        </a:graphic>
      </p:graphicFrame>
      <p:sp>
        <p:nvSpPr>
          <p:cNvPr id="5" name="Rectangle 1">
            <a:extLst>
              <a:ext uri="{FF2B5EF4-FFF2-40B4-BE49-F238E27FC236}">
                <a16:creationId xmlns:a16="http://schemas.microsoft.com/office/drawing/2014/main" id="{9480B723-669B-0F0A-39D7-9A02AAC53C54}"/>
              </a:ext>
            </a:extLst>
          </p:cNvPr>
          <p:cNvSpPr>
            <a:spLocks noChangeArrowheads="1"/>
          </p:cNvSpPr>
          <p:nvPr/>
        </p:nvSpPr>
        <p:spPr bwMode="auto">
          <a:xfrm>
            <a:off x="605055" y="0"/>
            <a:ext cx="42646371" cy="8463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a:ln>
                  <a:noFill/>
                </a:ln>
                <a:solidFill>
                  <a:srgbClr val="371376"/>
                </a:solidFill>
                <a:effectLst/>
                <a:latin typeface="Open Sans" panose="020B0606030504020204" pitchFamily="34" charset="0"/>
                <a:cs typeface="Open Sans" panose="020B0606030504020204" pitchFamily="34" charset="0"/>
              </a:rPr>
              <a:t>Animal care in a care farm</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a:ln>
                  <a:noFill/>
                </a:ln>
                <a:solidFill>
                  <a:srgbClr val="371376"/>
                </a:solidFill>
                <a:effectLst/>
                <a:latin typeface="Open Sans" panose="020B0606030504020204" pitchFamily="34" charset="0"/>
                <a:cs typeface="Open Sans" panose="020B0606030504020204" pitchFamily="34" charset="0"/>
              </a:rPr>
              <a:t>Level: Level One</a:t>
            </a:r>
            <a:endParaRPr kumimoji="0" lang="en-US" altLang="en-US" sz="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8281240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C026FE6E-A251-0BCC-B091-90BD678A8647}"/>
              </a:ext>
            </a:extLst>
          </p:cNvPr>
          <p:cNvGraphicFramePr>
            <a:graphicFrameLocks noGrp="1"/>
          </p:cNvGraphicFramePr>
          <p:nvPr>
            <p:extLst>
              <p:ext uri="{D42A27DB-BD31-4B8C-83A1-F6EECF244321}">
                <p14:modId xmlns:p14="http://schemas.microsoft.com/office/powerpoint/2010/main" val="263933453"/>
              </p:ext>
            </p:extLst>
          </p:nvPr>
        </p:nvGraphicFramePr>
        <p:xfrm>
          <a:off x="631371" y="1562115"/>
          <a:ext cx="10929258" cy="4956703"/>
        </p:xfrm>
        <a:graphic>
          <a:graphicData uri="http://schemas.openxmlformats.org/drawingml/2006/table">
            <a:tbl>
              <a:tblPr/>
              <a:tblGrid>
                <a:gridCol w="5464629">
                  <a:extLst>
                    <a:ext uri="{9D8B030D-6E8A-4147-A177-3AD203B41FA5}">
                      <a16:colId xmlns:a16="http://schemas.microsoft.com/office/drawing/2014/main" val="3554630743"/>
                    </a:ext>
                  </a:extLst>
                </a:gridCol>
                <a:gridCol w="5464629">
                  <a:extLst>
                    <a:ext uri="{9D8B030D-6E8A-4147-A177-3AD203B41FA5}">
                      <a16:colId xmlns:a16="http://schemas.microsoft.com/office/drawing/2014/main" val="2609568393"/>
                    </a:ext>
                  </a:extLst>
                </a:gridCol>
              </a:tblGrid>
              <a:tr h="316187">
                <a:tc>
                  <a:txBody>
                    <a:bodyPr/>
                    <a:lstStyle/>
                    <a:p>
                      <a:pPr algn="l" fontAlgn="t">
                        <a:buNone/>
                      </a:pPr>
                      <a:r>
                        <a:rPr lang="en-GB" sz="900">
                          <a:effectLst/>
                        </a:rPr>
                        <a:t>In successfully completing this unit, the learner will have</a:t>
                      </a:r>
                    </a:p>
                  </a:txBody>
                  <a:tcPr marL="45170" marR="45170" marT="22585" marB="22585">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Evidence needed</a:t>
                      </a:r>
                    </a:p>
                  </a:txBody>
                  <a:tcPr marL="45170" marR="45170" marT="22585" marB="22585">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867487106"/>
                  </a:ext>
                </a:extLst>
              </a:tr>
              <a:tr h="427229">
                <a:tc>
                  <a:txBody>
                    <a:bodyPr/>
                    <a:lstStyle/>
                    <a:p>
                      <a:pPr algn="l" fontAlgn="t">
                        <a:lnSpc>
                          <a:spcPts val="2400"/>
                        </a:lnSpc>
                        <a:buNone/>
                      </a:pPr>
                      <a:r>
                        <a:rPr lang="en-GB" sz="900" b="1">
                          <a:effectLst/>
                        </a:rPr>
                        <a:t>shown knowledge of</a:t>
                      </a:r>
                    </a:p>
                    <a:p>
                      <a:pPr algn="l" fontAlgn="t">
                        <a:lnSpc>
                          <a:spcPts val="1800"/>
                        </a:lnSpc>
                        <a:buNone/>
                      </a:pPr>
                      <a:r>
                        <a:rPr lang="en-GB" sz="900">
                          <a:effectLst/>
                        </a:rPr>
                        <a:t>1. the differing shelter requirements of at least three different small animals</a:t>
                      </a:r>
                    </a:p>
                  </a:txBody>
                  <a:tcPr marL="45170" marR="45170" marT="22585" marB="2258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a:t>
                      </a:r>
                    </a:p>
                  </a:txBody>
                  <a:tcPr marL="45170" marR="45170" marT="22585" marB="2258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771184965"/>
                  </a:ext>
                </a:extLst>
              </a:tr>
              <a:tr h="276664">
                <a:tc>
                  <a:txBody>
                    <a:bodyPr/>
                    <a:lstStyle/>
                    <a:p>
                      <a:pPr algn="l" fontAlgn="t">
                        <a:lnSpc>
                          <a:spcPts val="1800"/>
                        </a:lnSpc>
                        <a:buNone/>
                      </a:pPr>
                      <a:r>
                        <a:rPr lang="en-GB" sz="900">
                          <a:effectLst/>
                        </a:rPr>
                        <a:t>2. the food and water requirements of at least three different small animals</a:t>
                      </a:r>
                    </a:p>
                  </a:txBody>
                  <a:tcPr marL="45170" marR="45170" marT="22585" marB="2258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a:t>
                      </a:r>
                    </a:p>
                  </a:txBody>
                  <a:tcPr marL="45170" marR="45170" marT="22585" marB="2258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889008048"/>
                  </a:ext>
                </a:extLst>
              </a:tr>
              <a:tr h="276664">
                <a:tc>
                  <a:txBody>
                    <a:bodyPr/>
                    <a:lstStyle/>
                    <a:p>
                      <a:pPr algn="l" fontAlgn="t">
                        <a:lnSpc>
                          <a:spcPts val="1800"/>
                        </a:lnSpc>
                        <a:buNone/>
                      </a:pPr>
                      <a:r>
                        <a:rPr lang="en-GB" sz="900">
                          <a:effectLst/>
                        </a:rPr>
                        <a:t>3. the companionship requirements of at least three different small animals</a:t>
                      </a:r>
                    </a:p>
                  </a:txBody>
                  <a:tcPr marL="45170" marR="45170" marT="22585" marB="2258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a:t>
                      </a:r>
                    </a:p>
                  </a:txBody>
                  <a:tcPr marL="45170" marR="45170" marT="22585" marB="2258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175404791"/>
                  </a:ext>
                </a:extLst>
              </a:tr>
              <a:tr h="276664">
                <a:tc>
                  <a:txBody>
                    <a:bodyPr/>
                    <a:lstStyle/>
                    <a:p>
                      <a:pPr algn="l" fontAlgn="t">
                        <a:lnSpc>
                          <a:spcPts val="1800"/>
                        </a:lnSpc>
                        <a:buNone/>
                      </a:pPr>
                      <a:r>
                        <a:rPr lang="en-GB" sz="900">
                          <a:effectLst/>
                        </a:rPr>
                        <a:t>4. the health and welfare needs of at least three different small animals</a:t>
                      </a:r>
                    </a:p>
                  </a:txBody>
                  <a:tcPr marL="45170" marR="45170" marT="22585" marB="2258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a:t>
                      </a:r>
                    </a:p>
                  </a:txBody>
                  <a:tcPr marL="45170" marR="45170" marT="22585" marB="2258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018307601"/>
                  </a:ext>
                </a:extLst>
              </a:tr>
              <a:tr h="276664">
                <a:tc>
                  <a:txBody>
                    <a:bodyPr/>
                    <a:lstStyle/>
                    <a:p>
                      <a:pPr algn="l" fontAlgn="t">
                        <a:lnSpc>
                          <a:spcPts val="1800"/>
                        </a:lnSpc>
                        <a:buNone/>
                      </a:pPr>
                      <a:r>
                        <a:rPr lang="en-GB" sz="900">
                          <a:effectLst/>
                        </a:rPr>
                        <a:t>5. the natural behaviours of at least three different small animals</a:t>
                      </a:r>
                    </a:p>
                  </a:txBody>
                  <a:tcPr marL="45170" marR="45170" marT="22585" marB="2258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a:t>
                      </a:r>
                    </a:p>
                  </a:txBody>
                  <a:tcPr marL="45170" marR="45170" marT="22585" marB="2258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076002335"/>
                  </a:ext>
                </a:extLst>
              </a:tr>
              <a:tr h="540153">
                <a:tc>
                  <a:txBody>
                    <a:bodyPr/>
                    <a:lstStyle/>
                    <a:p>
                      <a:pPr algn="l" fontAlgn="t">
                        <a:lnSpc>
                          <a:spcPts val="2400"/>
                        </a:lnSpc>
                        <a:buNone/>
                      </a:pPr>
                      <a:r>
                        <a:rPr lang="en-GB" sz="900" b="1">
                          <a:effectLst/>
                        </a:rPr>
                        <a:t>acquired an understanding of</a:t>
                      </a:r>
                    </a:p>
                    <a:p>
                      <a:pPr algn="l" fontAlgn="t">
                        <a:lnSpc>
                          <a:spcPts val="1800"/>
                        </a:lnSpc>
                        <a:buNone/>
                      </a:pPr>
                      <a:r>
                        <a:rPr lang="en-GB" sz="900">
                          <a:effectLst/>
                        </a:rPr>
                        <a:t>6. at least two enrichment activities and how they improve the welfare of small animals</a:t>
                      </a:r>
                    </a:p>
                  </a:txBody>
                  <a:tcPr marL="45170" marR="45170" marT="22585" marB="2258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a:t>
                      </a:r>
                    </a:p>
                  </a:txBody>
                  <a:tcPr marL="45170" marR="45170" marT="22585" marB="2258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703626119"/>
                  </a:ext>
                </a:extLst>
              </a:tr>
              <a:tr h="389588">
                <a:tc>
                  <a:txBody>
                    <a:bodyPr/>
                    <a:lstStyle/>
                    <a:p>
                      <a:pPr algn="l" fontAlgn="t">
                        <a:lnSpc>
                          <a:spcPts val="1800"/>
                        </a:lnSpc>
                        <a:buNone/>
                      </a:pPr>
                      <a:r>
                        <a:rPr lang="en-GB" sz="900">
                          <a:effectLst/>
                        </a:rPr>
                        <a:t>7. why at least three different small animals have different shelter requirements</a:t>
                      </a:r>
                    </a:p>
                  </a:txBody>
                  <a:tcPr marL="45170" marR="45170" marT="22585" marB="2258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a:t>
                      </a:r>
                    </a:p>
                  </a:txBody>
                  <a:tcPr marL="45170" marR="45170" marT="22585" marB="2258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123207180"/>
                  </a:ext>
                </a:extLst>
              </a:tr>
              <a:tr h="427229">
                <a:tc>
                  <a:txBody>
                    <a:bodyPr/>
                    <a:lstStyle/>
                    <a:p>
                      <a:pPr algn="l" fontAlgn="t">
                        <a:lnSpc>
                          <a:spcPts val="2400"/>
                        </a:lnSpc>
                        <a:buNone/>
                      </a:pPr>
                      <a:r>
                        <a:rPr lang="en-GB" sz="900" b="1">
                          <a:effectLst/>
                        </a:rPr>
                        <a:t>experienced</a:t>
                      </a:r>
                    </a:p>
                    <a:p>
                      <a:pPr algn="l" fontAlgn="t">
                        <a:lnSpc>
                          <a:spcPts val="1800"/>
                        </a:lnSpc>
                        <a:buNone/>
                      </a:pPr>
                      <a:r>
                        <a:rPr lang="en-GB" sz="900">
                          <a:effectLst/>
                        </a:rPr>
                        <a:t>8. observing a health check being conducted on a rabbit</a:t>
                      </a:r>
                    </a:p>
                  </a:txBody>
                  <a:tcPr marL="45170" marR="45170" marT="22585" marB="2258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a:t>
                      </a:r>
                    </a:p>
                  </a:txBody>
                  <a:tcPr marL="45170" marR="45170" marT="22585" marB="2258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76959978"/>
                  </a:ext>
                </a:extLst>
              </a:tr>
              <a:tr h="276664">
                <a:tc>
                  <a:txBody>
                    <a:bodyPr/>
                    <a:lstStyle/>
                    <a:p>
                      <a:pPr algn="l" fontAlgn="t">
                        <a:lnSpc>
                          <a:spcPts val="1800"/>
                        </a:lnSpc>
                        <a:buNone/>
                      </a:pPr>
                      <a:r>
                        <a:rPr lang="en-GB" sz="900">
                          <a:effectLst/>
                        </a:rPr>
                        <a:t>9. observing a small animal bonding session</a:t>
                      </a:r>
                    </a:p>
                  </a:txBody>
                  <a:tcPr marL="45170" marR="45170" marT="22585" marB="2258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a:t>
                      </a:r>
                    </a:p>
                  </a:txBody>
                  <a:tcPr marL="45170" marR="45170" marT="22585" marB="2258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380525595"/>
                  </a:ext>
                </a:extLst>
              </a:tr>
              <a:tr h="314305">
                <a:tc>
                  <a:txBody>
                    <a:bodyPr/>
                    <a:lstStyle/>
                    <a:p>
                      <a:pPr algn="l" fontAlgn="t">
                        <a:lnSpc>
                          <a:spcPts val="2400"/>
                        </a:lnSpc>
                        <a:buNone/>
                      </a:pPr>
                      <a:r>
                        <a:rPr lang="en-GB" sz="900" b="1">
                          <a:effectLst/>
                        </a:rPr>
                        <a:t>demonstrated the ability to</a:t>
                      </a:r>
                    </a:p>
                    <a:p>
                      <a:pPr algn="l" fontAlgn="t">
                        <a:lnSpc>
                          <a:spcPts val="1800"/>
                        </a:lnSpc>
                        <a:buNone/>
                      </a:pPr>
                      <a:r>
                        <a:rPr lang="en-GB" sz="900">
                          <a:effectLst/>
                        </a:rPr>
                        <a:t>10. safely handle a small animal</a:t>
                      </a:r>
                    </a:p>
                  </a:txBody>
                  <a:tcPr marL="45170" marR="45170" marT="22585" marB="2258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a:t>
                      </a:r>
                    </a:p>
                  </a:txBody>
                  <a:tcPr marL="45170" marR="45170" marT="22585" marB="2258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811589087"/>
                  </a:ext>
                </a:extLst>
              </a:tr>
              <a:tr h="276664">
                <a:tc>
                  <a:txBody>
                    <a:bodyPr/>
                    <a:lstStyle/>
                    <a:p>
                      <a:pPr algn="l" fontAlgn="t">
                        <a:lnSpc>
                          <a:spcPts val="1800"/>
                        </a:lnSpc>
                        <a:buNone/>
                      </a:pPr>
                      <a:r>
                        <a:rPr lang="en-GB" sz="900">
                          <a:effectLst/>
                        </a:rPr>
                        <a:t>11. correctly clean out a small animal's enclosure</a:t>
                      </a:r>
                    </a:p>
                  </a:txBody>
                  <a:tcPr marL="45170" marR="45170" marT="22585" marB="2258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a:t>
                      </a:r>
                    </a:p>
                  </a:txBody>
                  <a:tcPr marL="45170" marR="45170" marT="22585" marB="2258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563337751"/>
                  </a:ext>
                </a:extLst>
              </a:tr>
              <a:tr h="276664">
                <a:tc>
                  <a:txBody>
                    <a:bodyPr/>
                    <a:lstStyle/>
                    <a:p>
                      <a:pPr algn="l" fontAlgn="t">
                        <a:lnSpc>
                          <a:spcPts val="1800"/>
                        </a:lnSpc>
                        <a:buNone/>
                      </a:pPr>
                      <a:r>
                        <a:rPr lang="en-GB" sz="900">
                          <a:effectLst/>
                        </a:rPr>
                        <a:t>12. create and use an enrichment resource.</a:t>
                      </a:r>
                    </a:p>
                  </a:txBody>
                  <a:tcPr marL="45170" marR="45170" marT="22585" marB="2258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dirty="0">
                          <a:effectLst/>
                        </a:rPr>
                        <a:t>Summary sheet</a:t>
                      </a:r>
                    </a:p>
                  </a:txBody>
                  <a:tcPr marL="45170" marR="45170" marT="22585" marB="2258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049204533"/>
                  </a:ext>
                </a:extLst>
              </a:tr>
            </a:tbl>
          </a:graphicData>
        </a:graphic>
      </p:graphicFrame>
      <p:sp>
        <p:nvSpPr>
          <p:cNvPr id="5" name="Rectangle 1">
            <a:extLst>
              <a:ext uri="{FF2B5EF4-FFF2-40B4-BE49-F238E27FC236}">
                <a16:creationId xmlns:a16="http://schemas.microsoft.com/office/drawing/2014/main" id="{BD2E6919-5939-1066-561B-B76B51633A2A}"/>
              </a:ext>
            </a:extLst>
          </p:cNvPr>
          <p:cNvSpPr>
            <a:spLocks noChangeArrowheads="1"/>
          </p:cNvSpPr>
          <p:nvPr/>
        </p:nvSpPr>
        <p:spPr bwMode="auto">
          <a:xfrm>
            <a:off x="445634" y="339182"/>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Responsible pet ownership (unit 4): Caring for small animals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Level One</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9737525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EC5BCEA4-5CE5-88FE-AE5B-70AA452CF905}"/>
              </a:ext>
            </a:extLst>
          </p:cNvPr>
          <p:cNvGraphicFramePr>
            <a:graphicFrameLocks noGrp="1"/>
          </p:cNvGraphicFramePr>
          <p:nvPr>
            <p:extLst>
              <p:ext uri="{D42A27DB-BD31-4B8C-83A1-F6EECF244321}">
                <p14:modId xmlns:p14="http://schemas.microsoft.com/office/powerpoint/2010/main" val="4139535459"/>
              </p:ext>
            </p:extLst>
          </p:nvPr>
        </p:nvGraphicFramePr>
        <p:xfrm>
          <a:off x="644235" y="1330036"/>
          <a:ext cx="10474038" cy="4938969"/>
        </p:xfrm>
        <a:graphic>
          <a:graphicData uri="http://schemas.openxmlformats.org/drawingml/2006/table">
            <a:tbl>
              <a:tblPr/>
              <a:tblGrid>
                <a:gridCol w="5237019">
                  <a:extLst>
                    <a:ext uri="{9D8B030D-6E8A-4147-A177-3AD203B41FA5}">
                      <a16:colId xmlns:a16="http://schemas.microsoft.com/office/drawing/2014/main" val="3484227438"/>
                    </a:ext>
                  </a:extLst>
                </a:gridCol>
                <a:gridCol w="5237019">
                  <a:extLst>
                    <a:ext uri="{9D8B030D-6E8A-4147-A177-3AD203B41FA5}">
                      <a16:colId xmlns:a16="http://schemas.microsoft.com/office/drawing/2014/main" val="484502866"/>
                    </a:ext>
                  </a:extLst>
                </a:gridCol>
              </a:tblGrid>
              <a:tr h="656648">
                <a:tc>
                  <a:txBody>
                    <a:bodyPr/>
                    <a:lstStyle/>
                    <a:p>
                      <a:pPr algn="l" fontAlgn="t">
                        <a:buNone/>
                      </a:pPr>
                      <a:r>
                        <a:rPr lang="en-GB" sz="1700">
                          <a:effectLst/>
                        </a:rPr>
                        <a:t>In successfully completing this unit, the learner will have</a:t>
                      </a:r>
                    </a:p>
                  </a:txBody>
                  <a:tcPr marL="84835" marR="84835" marT="42418" marB="42418">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700">
                          <a:effectLst/>
                        </a:rPr>
                        <a:t>Evidence needed</a:t>
                      </a:r>
                    </a:p>
                  </a:txBody>
                  <a:tcPr marL="84835" marR="84835" marT="42418" marB="42418">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873906965"/>
                  </a:ext>
                </a:extLst>
              </a:tr>
              <a:tr h="681542">
                <a:tc>
                  <a:txBody>
                    <a:bodyPr/>
                    <a:lstStyle/>
                    <a:p>
                      <a:pPr algn="l" fontAlgn="t">
                        <a:lnSpc>
                          <a:spcPts val="2400"/>
                        </a:lnSpc>
                        <a:buNone/>
                      </a:pPr>
                      <a:r>
                        <a:rPr lang="en-GB" sz="1700" b="1">
                          <a:effectLst/>
                        </a:rPr>
                        <a:t>shown knowledge of</a:t>
                      </a:r>
                    </a:p>
                    <a:p>
                      <a:pPr algn="l" fontAlgn="t">
                        <a:lnSpc>
                          <a:spcPts val="1800"/>
                        </a:lnSpc>
                        <a:buNone/>
                      </a:pPr>
                      <a:r>
                        <a:rPr lang="en-GB" sz="1700">
                          <a:effectLst/>
                        </a:rPr>
                        <a:t>1. how to tell the age of a horse</a:t>
                      </a:r>
                    </a:p>
                  </a:txBody>
                  <a:tcPr marL="84835" marR="84835" marT="42418" marB="4241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700">
                          <a:effectLst/>
                        </a:rPr>
                        <a:t>Summary sheet</a:t>
                      </a:r>
                    </a:p>
                  </a:txBody>
                  <a:tcPr marL="84835" marR="84835" marT="42418" marB="4241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810713025"/>
                  </a:ext>
                </a:extLst>
              </a:tr>
              <a:tr h="598562">
                <a:tc>
                  <a:txBody>
                    <a:bodyPr/>
                    <a:lstStyle/>
                    <a:p>
                      <a:pPr algn="l" fontAlgn="t">
                        <a:lnSpc>
                          <a:spcPts val="1800"/>
                        </a:lnSpc>
                        <a:buNone/>
                      </a:pPr>
                      <a:r>
                        <a:rPr lang="en-GB" sz="1700">
                          <a:effectLst/>
                        </a:rPr>
                        <a:t>2. the names of at least two types of breed of horse</a:t>
                      </a:r>
                    </a:p>
                  </a:txBody>
                  <a:tcPr marL="84835" marR="84835" marT="42418" marB="4241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700">
                          <a:effectLst/>
                        </a:rPr>
                        <a:t>Summary sheet</a:t>
                      </a:r>
                    </a:p>
                  </a:txBody>
                  <a:tcPr marL="84835" marR="84835" marT="42418" marB="4241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727635904"/>
                  </a:ext>
                </a:extLst>
              </a:tr>
              <a:tr h="598562">
                <a:tc>
                  <a:txBody>
                    <a:bodyPr/>
                    <a:lstStyle/>
                    <a:p>
                      <a:pPr algn="l" fontAlgn="t">
                        <a:lnSpc>
                          <a:spcPts val="1800"/>
                        </a:lnSpc>
                        <a:buNone/>
                      </a:pPr>
                      <a:r>
                        <a:rPr lang="en-GB" sz="1700">
                          <a:effectLst/>
                        </a:rPr>
                        <a:t>3. the name of two types of bit and the action of the bit on the horse</a:t>
                      </a:r>
                    </a:p>
                  </a:txBody>
                  <a:tcPr marL="84835" marR="84835" marT="42418" marB="4241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700">
                          <a:effectLst/>
                        </a:rPr>
                        <a:t>Summary sheet</a:t>
                      </a:r>
                    </a:p>
                  </a:txBody>
                  <a:tcPr marL="84835" marR="84835" marT="42418" marB="4241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6574264"/>
                  </a:ext>
                </a:extLst>
              </a:tr>
              <a:tr h="681542">
                <a:tc>
                  <a:txBody>
                    <a:bodyPr/>
                    <a:lstStyle/>
                    <a:p>
                      <a:pPr algn="l" fontAlgn="t">
                        <a:lnSpc>
                          <a:spcPts val="2400"/>
                        </a:lnSpc>
                        <a:buNone/>
                      </a:pPr>
                      <a:r>
                        <a:rPr lang="en-GB" sz="1700" b="1">
                          <a:effectLst/>
                        </a:rPr>
                        <a:t>demonstrated the ability to</a:t>
                      </a:r>
                    </a:p>
                    <a:p>
                      <a:pPr algn="l" fontAlgn="t">
                        <a:lnSpc>
                          <a:spcPts val="1800"/>
                        </a:lnSpc>
                        <a:buNone/>
                      </a:pPr>
                      <a:r>
                        <a:rPr lang="en-GB" sz="1700">
                          <a:effectLst/>
                        </a:rPr>
                        <a:t>4. plait the mane or tail</a:t>
                      </a:r>
                    </a:p>
                  </a:txBody>
                  <a:tcPr marL="84835" marR="84835" marT="42418" marB="4241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700">
                          <a:effectLst/>
                        </a:rPr>
                        <a:t>Summary sheet</a:t>
                      </a:r>
                    </a:p>
                  </a:txBody>
                  <a:tcPr marL="84835" marR="84835" marT="42418" marB="4241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812195093"/>
                  </a:ext>
                </a:extLst>
              </a:tr>
              <a:tr h="374517">
                <a:tc>
                  <a:txBody>
                    <a:bodyPr/>
                    <a:lstStyle/>
                    <a:p>
                      <a:pPr algn="l" fontAlgn="t">
                        <a:lnSpc>
                          <a:spcPts val="1800"/>
                        </a:lnSpc>
                        <a:buNone/>
                      </a:pPr>
                      <a:r>
                        <a:rPr lang="en-GB" sz="1700">
                          <a:effectLst/>
                        </a:rPr>
                        <a:t>5. apply a hoof file</a:t>
                      </a:r>
                    </a:p>
                  </a:txBody>
                  <a:tcPr marL="84835" marR="84835" marT="42418" marB="4241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700">
                          <a:effectLst/>
                        </a:rPr>
                        <a:t>Summary sheet</a:t>
                      </a:r>
                    </a:p>
                  </a:txBody>
                  <a:tcPr marL="84835" marR="84835" marT="42418" marB="4241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201047998"/>
                  </a:ext>
                </a:extLst>
              </a:tr>
              <a:tr h="374517">
                <a:tc>
                  <a:txBody>
                    <a:bodyPr/>
                    <a:lstStyle/>
                    <a:p>
                      <a:pPr algn="l" fontAlgn="t">
                        <a:lnSpc>
                          <a:spcPts val="1800"/>
                        </a:lnSpc>
                        <a:buNone/>
                      </a:pPr>
                      <a:r>
                        <a:rPr lang="en-GB" sz="1700">
                          <a:effectLst/>
                        </a:rPr>
                        <a:t>6. sponge the eyes and nose</a:t>
                      </a:r>
                    </a:p>
                  </a:txBody>
                  <a:tcPr marL="84835" marR="84835" marT="42418" marB="4241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700">
                          <a:effectLst/>
                        </a:rPr>
                        <a:t>Summary sheet</a:t>
                      </a:r>
                    </a:p>
                  </a:txBody>
                  <a:tcPr marL="84835" marR="84835" marT="42418" marB="4241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668681014"/>
                  </a:ext>
                </a:extLst>
              </a:tr>
              <a:tr h="598562">
                <a:tc>
                  <a:txBody>
                    <a:bodyPr/>
                    <a:lstStyle/>
                    <a:p>
                      <a:pPr algn="l" fontAlgn="t">
                        <a:lnSpc>
                          <a:spcPts val="1800"/>
                        </a:lnSpc>
                        <a:buNone/>
                      </a:pPr>
                      <a:r>
                        <a:rPr lang="en-GB" sz="1700">
                          <a:effectLst/>
                        </a:rPr>
                        <a:t>7. identify at least two horses, using colours and markings</a:t>
                      </a:r>
                    </a:p>
                  </a:txBody>
                  <a:tcPr marL="84835" marR="84835" marT="42418" marB="4241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700">
                          <a:effectLst/>
                        </a:rPr>
                        <a:t>Summary sheet</a:t>
                      </a:r>
                    </a:p>
                  </a:txBody>
                  <a:tcPr marL="84835" marR="84835" marT="42418" marB="4241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554310887"/>
                  </a:ext>
                </a:extLst>
              </a:tr>
              <a:tr h="374517">
                <a:tc>
                  <a:txBody>
                    <a:bodyPr/>
                    <a:lstStyle/>
                    <a:p>
                      <a:pPr algn="l" fontAlgn="t">
                        <a:lnSpc>
                          <a:spcPts val="1800"/>
                        </a:lnSpc>
                        <a:buNone/>
                      </a:pPr>
                      <a:r>
                        <a:rPr lang="en-GB" sz="1700">
                          <a:effectLst/>
                        </a:rPr>
                        <a:t>8. lead a horse in trot.</a:t>
                      </a:r>
                    </a:p>
                  </a:txBody>
                  <a:tcPr marL="84835" marR="84835" marT="42418" marB="4241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700" dirty="0">
                          <a:effectLst/>
                        </a:rPr>
                        <a:t>Summary sheet</a:t>
                      </a:r>
                    </a:p>
                  </a:txBody>
                  <a:tcPr marL="84835" marR="84835" marT="42418" marB="4241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527482555"/>
                  </a:ext>
                </a:extLst>
              </a:tr>
            </a:tbl>
          </a:graphicData>
        </a:graphic>
      </p:graphicFrame>
      <p:sp>
        <p:nvSpPr>
          <p:cNvPr id="5" name="Rectangle 1">
            <a:extLst>
              <a:ext uri="{FF2B5EF4-FFF2-40B4-BE49-F238E27FC236}">
                <a16:creationId xmlns:a16="http://schemas.microsoft.com/office/drawing/2014/main" id="{488428DE-8913-0C2C-0CE2-548125759190}"/>
              </a:ext>
            </a:extLst>
          </p:cNvPr>
          <p:cNvSpPr>
            <a:spLocks noChangeArrowheads="1"/>
          </p:cNvSpPr>
          <p:nvPr/>
        </p:nvSpPr>
        <p:spPr bwMode="auto">
          <a:xfrm>
            <a:off x="380279" y="360394"/>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Equine care and handling (unit 3)</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Level One</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54636885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190</TotalTime>
  <Words>9423</Words>
  <Application>Microsoft Office PowerPoint</Application>
  <PresentationFormat>Widescreen</PresentationFormat>
  <Paragraphs>1310</Paragraphs>
  <Slides>58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58</vt:i4>
      </vt:variant>
    </vt:vector>
  </HeadingPairs>
  <TitlesOfParts>
    <vt:vector size="63" baseType="lpstr">
      <vt:lpstr>Aptos</vt:lpstr>
      <vt:lpstr>Aptos Display</vt:lpstr>
      <vt:lpstr>Arial</vt:lpstr>
      <vt:lpstr>Open Sans</vt:lpstr>
      <vt:lpstr>Office Theme</vt:lpstr>
      <vt:lpstr>Level 1 courses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Level 2 courses</vt:lpstr>
      <vt:lpstr>PowerPoint Presentation</vt:lpstr>
      <vt:lpstr>Level 1 courses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Level 2 &amp; 3 courses</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laura carroll</dc:creator>
  <cp:lastModifiedBy>laura carroll</cp:lastModifiedBy>
  <cp:revision>3</cp:revision>
  <dcterms:created xsi:type="dcterms:W3CDTF">2026-03-28T11:37:54Z</dcterms:created>
  <dcterms:modified xsi:type="dcterms:W3CDTF">2026-03-28T14:48:50Z</dcterms:modified>
</cp:coreProperties>
</file>