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9" r:id="rId3"/>
    <p:sldId id="273" r:id="rId4"/>
    <p:sldId id="385" r:id="rId5"/>
    <p:sldId id="386" r:id="rId6"/>
    <p:sldId id="266" r:id="rId7"/>
    <p:sldId id="267" r:id="rId8"/>
    <p:sldId id="395" r:id="rId9"/>
    <p:sldId id="256" r:id="rId10"/>
    <p:sldId id="258" r:id="rId11"/>
    <p:sldId id="262" r:id="rId12"/>
    <p:sldId id="264" r:id="rId13"/>
    <p:sldId id="265" r:id="rId14"/>
    <p:sldId id="274" r:id="rId15"/>
    <p:sldId id="389" r:id="rId16"/>
    <p:sldId id="390" r:id="rId17"/>
    <p:sldId id="391" r:id="rId18"/>
    <p:sldId id="396" r:id="rId19"/>
    <p:sldId id="397" r:id="rId20"/>
    <p:sldId id="392" r:id="rId21"/>
    <p:sldId id="393" r:id="rId22"/>
    <p:sldId id="394" r:id="rId23"/>
    <p:sldId id="268" r:id="rId24"/>
    <p:sldId id="269" r:id="rId25"/>
    <p:sldId id="363" r:id="rId26"/>
    <p:sldId id="367" r:id="rId27"/>
    <p:sldId id="387" r:id="rId28"/>
    <p:sldId id="368" r:id="rId29"/>
    <p:sldId id="369" r:id="rId30"/>
    <p:sldId id="370" r:id="rId31"/>
    <p:sldId id="364" r:id="rId32"/>
    <p:sldId id="366" r:id="rId33"/>
    <p:sldId id="365" r:id="rId34"/>
    <p:sldId id="270" r:id="rId35"/>
    <p:sldId id="271" r:id="rId36"/>
    <p:sldId id="272" r:id="rId37"/>
    <p:sldId id="277" r:id="rId38"/>
    <p:sldId id="292" r:id="rId39"/>
    <p:sldId id="293" r:id="rId40"/>
    <p:sldId id="400" r:id="rId41"/>
    <p:sldId id="401" r:id="rId42"/>
    <p:sldId id="298" r:id="rId43"/>
    <p:sldId id="299" r:id="rId44"/>
    <p:sldId id="310" r:id="rId45"/>
    <p:sldId id="335" r:id="rId46"/>
    <p:sldId id="278" r:id="rId47"/>
    <p:sldId id="289" r:id="rId48"/>
    <p:sldId id="283" r:id="rId49"/>
    <p:sldId id="316" r:id="rId50"/>
    <p:sldId id="284" r:id="rId51"/>
    <p:sldId id="323" r:id="rId52"/>
    <p:sldId id="321" r:id="rId53"/>
    <p:sldId id="280" r:id="rId54"/>
    <p:sldId id="322" r:id="rId55"/>
    <p:sldId id="359" r:id="rId56"/>
    <p:sldId id="325" r:id="rId57"/>
    <p:sldId id="326" r:id="rId58"/>
    <p:sldId id="328" r:id="rId59"/>
    <p:sldId id="314" r:id="rId60"/>
    <p:sldId id="286" r:id="rId61"/>
    <p:sldId id="342" r:id="rId62"/>
    <p:sldId id="288" r:id="rId63"/>
    <p:sldId id="287" r:id="rId64"/>
    <p:sldId id="306" r:id="rId65"/>
    <p:sldId id="371" r:id="rId66"/>
    <p:sldId id="384" r:id="rId67"/>
    <p:sldId id="307" r:id="rId68"/>
    <p:sldId id="294" r:id="rId69"/>
    <p:sldId id="302" r:id="rId70"/>
    <p:sldId id="303" r:id="rId71"/>
    <p:sldId id="373" r:id="rId72"/>
    <p:sldId id="374" r:id="rId73"/>
    <p:sldId id="375" r:id="rId74"/>
    <p:sldId id="376" r:id="rId75"/>
    <p:sldId id="358" r:id="rId76"/>
    <p:sldId id="377" r:id="rId77"/>
    <p:sldId id="388" r:id="rId78"/>
    <p:sldId id="398" r:id="rId79"/>
    <p:sldId id="399" r:id="rId80"/>
    <p:sldId id="317" r:id="rId81"/>
    <p:sldId id="345" r:id="rId82"/>
    <p:sldId id="378" r:id="rId83"/>
    <p:sldId id="379" r:id="rId84"/>
    <p:sldId id="380" r:id="rId85"/>
    <p:sldId id="381" r:id="rId86"/>
    <p:sldId id="382" r:id="rId87"/>
    <p:sldId id="383" r:id="rId88"/>
    <p:sldId id="372" r:id="rId89"/>
    <p:sldId id="300" r:id="rId90"/>
    <p:sldId id="360" r:id="rId91"/>
    <p:sldId id="318" r:id="rId92"/>
    <p:sldId id="319" r:id="rId93"/>
    <p:sldId id="315" r:id="rId94"/>
    <p:sldId id="361" r:id="rId95"/>
    <p:sldId id="362" r:id="rId96"/>
    <p:sldId id="327" r:id="rId97"/>
    <p:sldId id="333" r:id="rId98"/>
    <p:sldId id="347" r:id="rId99"/>
    <p:sldId id="348" r:id="rId100"/>
    <p:sldId id="349" r:id="rId101"/>
    <p:sldId id="334" r:id="rId102"/>
    <p:sldId id="353" r:id="rId103"/>
    <p:sldId id="354" r:id="rId104"/>
    <p:sldId id="357" r:id="rId105"/>
    <p:sldId id="355" r:id="rId106"/>
    <p:sldId id="356" r:id="rId107"/>
    <p:sldId id="346" r:id="rId108"/>
    <p:sldId id="329" r:id="rId109"/>
    <p:sldId id="324" r:id="rId110"/>
    <p:sldId id="276" r:id="rId111"/>
    <p:sldId id="352" r:id="rId112"/>
    <p:sldId id="320" r:id="rId113"/>
    <p:sldId id="350" r:id="rId114"/>
    <p:sldId id="351" r:id="rId115"/>
    <p:sldId id="330" r:id="rId116"/>
    <p:sldId id="331" r:id="rId117"/>
    <p:sldId id="332" r:id="rId118"/>
    <p:sldId id="301" r:id="rId119"/>
    <p:sldId id="279" r:id="rId120"/>
    <p:sldId id="311" r:id="rId121"/>
    <p:sldId id="312" r:id="rId122"/>
    <p:sldId id="313" r:id="rId123"/>
    <p:sldId id="308" r:id="rId124"/>
    <p:sldId id="281" r:id="rId125"/>
    <p:sldId id="282" r:id="rId126"/>
    <p:sldId id="305" r:id="rId127"/>
    <p:sldId id="309" r:id="rId128"/>
    <p:sldId id="285" r:id="rId129"/>
    <p:sldId id="290" r:id="rId130"/>
    <p:sldId id="291" r:id="rId131"/>
    <p:sldId id="295" r:id="rId132"/>
    <p:sldId id="339" r:id="rId133"/>
    <p:sldId id="340" r:id="rId134"/>
    <p:sldId id="341" r:id="rId135"/>
    <p:sldId id="336" r:id="rId136"/>
    <p:sldId id="337" r:id="rId137"/>
    <p:sldId id="338" r:id="rId138"/>
    <p:sldId id="296" r:id="rId139"/>
    <p:sldId id="343" r:id="rId140"/>
    <p:sldId id="297" r:id="rId141"/>
    <p:sldId id="344" r:id="rId142"/>
    <p:sldId id="304" r:id="rId1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60"/>
  </p:normalViewPr>
  <p:slideViewPr>
    <p:cSldViewPr snapToGrid="0">
      <p:cViewPr varScale="1">
        <p:scale>
          <a:sx n="66" d="100"/>
          <a:sy n="66" d="100"/>
        </p:scale>
        <p:origin x="557"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EED7D-2BCC-1DB3-B51E-D6BA98DEEA6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6F9A8FBB-A250-8E5A-43A9-4F801C80AF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94F321D-D8C6-667B-5BD1-52CD46A81822}"/>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5" name="Footer Placeholder 4">
            <a:extLst>
              <a:ext uri="{FF2B5EF4-FFF2-40B4-BE49-F238E27FC236}">
                <a16:creationId xmlns:a16="http://schemas.microsoft.com/office/drawing/2014/main" id="{7A37E1A1-A3E1-AD65-110E-FFC77974EE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5B6DD6-398C-224E-8650-8582BA361F05}"/>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354574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523AB-1975-5765-F424-6FF7D94AF011}"/>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27D449CA-BF88-7FAD-A0B7-CD624CBE140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036EE60-C8D2-1EF5-2EC5-75E5F6DEBCC1}"/>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5" name="Footer Placeholder 4">
            <a:extLst>
              <a:ext uri="{FF2B5EF4-FFF2-40B4-BE49-F238E27FC236}">
                <a16:creationId xmlns:a16="http://schemas.microsoft.com/office/drawing/2014/main" id="{289ECDAE-7191-3A90-0211-B6E6791EFD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A27393-B7D0-F6E5-6124-484C88E43F40}"/>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259449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7E792D-205A-1B9E-7FD5-E1F3B31A1F1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AE8E5451-AFFB-2BE5-FA09-6AE006D9FE6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2B9DF90-DF69-343E-07EE-143BDBD4EB1A}"/>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5" name="Footer Placeholder 4">
            <a:extLst>
              <a:ext uri="{FF2B5EF4-FFF2-40B4-BE49-F238E27FC236}">
                <a16:creationId xmlns:a16="http://schemas.microsoft.com/office/drawing/2014/main" id="{A3CCB2B4-FC91-E3F4-1E14-907ED8B778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2F8495-19BD-43DD-4569-6791FED93927}"/>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289880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2776B-6D0F-53F7-A10F-611645CD147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B95D617-C631-E1AA-6E40-C38D607FD68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949337F-EA63-C541-77D3-D7C381BD09B4}"/>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5" name="Footer Placeholder 4">
            <a:extLst>
              <a:ext uri="{FF2B5EF4-FFF2-40B4-BE49-F238E27FC236}">
                <a16:creationId xmlns:a16="http://schemas.microsoft.com/office/drawing/2014/main" id="{61AE1968-C2C0-5CA1-EF84-CBF2D1197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24514E-8DFA-16A4-3089-BF98DDE1AF48}"/>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1218011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8ACD3-8445-A8F9-63C2-217DCFF96C8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3258698-2F5F-D096-DC5D-CE6A51DD2F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BA33C63-7AFE-D7C1-6F65-DBD88BE92434}"/>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5" name="Footer Placeholder 4">
            <a:extLst>
              <a:ext uri="{FF2B5EF4-FFF2-40B4-BE49-F238E27FC236}">
                <a16:creationId xmlns:a16="http://schemas.microsoft.com/office/drawing/2014/main" id="{AAB50D63-0EAA-F4E2-F85F-37427B03A6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A734C0-7432-2B12-AF94-7485208BD5EE}"/>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3989301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8BD2C-4A68-6BCD-3EAE-4679CAAD4D1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BC1E3F9-56AB-649B-4BE0-7ACBE21DC88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A2E8204-F4ED-ABC6-5A7A-ECE195098BE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92ABC8E6-CF0C-A669-87B5-F6112726AC32}"/>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6" name="Footer Placeholder 5">
            <a:extLst>
              <a:ext uri="{FF2B5EF4-FFF2-40B4-BE49-F238E27FC236}">
                <a16:creationId xmlns:a16="http://schemas.microsoft.com/office/drawing/2014/main" id="{F192DE6C-9947-469E-C95E-E7135A998A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C350356-BFC1-13F8-690B-AD283551CA8E}"/>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3922100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844DA-2D4A-1B28-005B-16D45E9A5718}"/>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0B49626-9EAD-4D62-7929-487F5499B7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88F2196-AF95-E79F-76B0-C0617376A00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0298F81F-D30F-67D0-4BE4-7FD0A3F9DC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CFBDA41-D86C-361E-1859-04A2A857F44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906858B3-381C-4374-43CD-656D21B1DA7E}"/>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8" name="Footer Placeholder 7">
            <a:extLst>
              <a:ext uri="{FF2B5EF4-FFF2-40B4-BE49-F238E27FC236}">
                <a16:creationId xmlns:a16="http://schemas.microsoft.com/office/drawing/2014/main" id="{5117587F-A3EB-586E-79B6-06BC8B7DB33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BDC3B60-D162-4F35-BA7E-BFF7566E6501}"/>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92953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8F8CB-557A-6CAD-E355-671E40AA45F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1FF22A29-D6D5-129D-692E-2C57921FC78A}"/>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4" name="Footer Placeholder 3">
            <a:extLst>
              <a:ext uri="{FF2B5EF4-FFF2-40B4-BE49-F238E27FC236}">
                <a16:creationId xmlns:a16="http://schemas.microsoft.com/office/drawing/2014/main" id="{46E38228-0B51-5DC9-4820-6D3EA685A1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73AC9D2-4396-A571-6C85-3AE005527C86}"/>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2486169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8A1AFA-224D-9D81-615A-B246224EDC7D}"/>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3" name="Footer Placeholder 2">
            <a:extLst>
              <a:ext uri="{FF2B5EF4-FFF2-40B4-BE49-F238E27FC236}">
                <a16:creationId xmlns:a16="http://schemas.microsoft.com/office/drawing/2014/main" id="{4745D6D0-B9CB-3E8D-832F-68EFA3664C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EFF5FCC-B266-4BDA-D97F-B4D8849C3446}"/>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3650921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44ACD-5301-13A5-7A66-6DBA76FDDA0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A712A12-0911-A491-F7D1-59A08B44CA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A1339839-3DD1-349E-2905-9935D5F6D0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604733-1763-3D21-DBEF-41635FCD80AD}"/>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6" name="Footer Placeholder 5">
            <a:extLst>
              <a:ext uri="{FF2B5EF4-FFF2-40B4-BE49-F238E27FC236}">
                <a16:creationId xmlns:a16="http://schemas.microsoft.com/office/drawing/2014/main" id="{87D9E3FD-F654-CE82-30C9-CAD39322AC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1ED989-C705-4CDB-3FB7-79DDBBC66290}"/>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1872812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DF1CB-E8FA-0EE6-C1EB-E6D574307E5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9B3363B1-C2E1-745E-9657-4B06DE822D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5B41824-B5F8-60E0-583C-0A3E75432E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352C3E1-6E2B-3855-3BEB-7C7BC30F9335}"/>
              </a:ext>
            </a:extLst>
          </p:cNvPr>
          <p:cNvSpPr>
            <a:spLocks noGrp="1"/>
          </p:cNvSpPr>
          <p:nvPr>
            <p:ph type="dt" sz="half" idx="10"/>
          </p:nvPr>
        </p:nvSpPr>
        <p:spPr/>
        <p:txBody>
          <a:bodyPr/>
          <a:lstStyle/>
          <a:p>
            <a:fld id="{1AC8666C-7D7D-4B56-A82D-A013FDC82326}" type="datetimeFigureOut">
              <a:rPr lang="en-GB" smtClean="0"/>
              <a:t>28/03/2026</a:t>
            </a:fld>
            <a:endParaRPr lang="en-GB"/>
          </a:p>
        </p:txBody>
      </p:sp>
      <p:sp>
        <p:nvSpPr>
          <p:cNvPr id="6" name="Footer Placeholder 5">
            <a:extLst>
              <a:ext uri="{FF2B5EF4-FFF2-40B4-BE49-F238E27FC236}">
                <a16:creationId xmlns:a16="http://schemas.microsoft.com/office/drawing/2014/main" id="{88726050-B582-E395-62B5-6BECC75ECA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684E75-31CF-06C5-A775-FCF7B90E2053}"/>
              </a:ext>
            </a:extLst>
          </p:cNvPr>
          <p:cNvSpPr>
            <a:spLocks noGrp="1"/>
          </p:cNvSpPr>
          <p:nvPr>
            <p:ph type="sldNum" sz="quarter" idx="12"/>
          </p:nvPr>
        </p:nvSpPr>
        <p:spPr/>
        <p:txBody>
          <a:bodyPr/>
          <a:lstStyle/>
          <a:p>
            <a:fld id="{E57FBDFC-38FD-44B7-97B8-D70F53A8AD86}" type="slidenum">
              <a:rPr lang="en-GB" smtClean="0"/>
              <a:t>‹#›</a:t>
            </a:fld>
            <a:endParaRPr lang="en-GB"/>
          </a:p>
        </p:txBody>
      </p:sp>
    </p:spTree>
    <p:extLst>
      <p:ext uri="{BB962C8B-B14F-4D97-AF65-F5344CB8AC3E}">
        <p14:creationId xmlns:p14="http://schemas.microsoft.com/office/powerpoint/2010/main" val="1437246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56E504-DEFD-B3CD-9F0D-8373569D33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0CB53B28-0D92-2582-E092-5A58397295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9F494AE-FB77-2D59-4608-1D163E03E5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AC8666C-7D7D-4B56-A82D-A013FDC82326}" type="datetimeFigureOut">
              <a:rPr lang="en-GB" smtClean="0"/>
              <a:t>28/03/2026</a:t>
            </a:fld>
            <a:endParaRPr lang="en-GB"/>
          </a:p>
        </p:txBody>
      </p:sp>
      <p:sp>
        <p:nvSpPr>
          <p:cNvPr id="5" name="Footer Placeholder 4">
            <a:extLst>
              <a:ext uri="{FF2B5EF4-FFF2-40B4-BE49-F238E27FC236}">
                <a16:creationId xmlns:a16="http://schemas.microsoft.com/office/drawing/2014/main" id="{4E66E2EA-3E46-AC9A-D260-36613237DB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0BDD1C0-A6A7-2398-638D-DE5F61B4A2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57FBDFC-38FD-44B7-97B8-D70F53A8AD86}" type="slidenum">
              <a:rPr lang="en-GB" smtClean="0"/>
              <a:t>‹#›</a:t>
            </a:fld>
            <a:endParaRPr lang="en-GB"/>
          </a:p>
        </p:txBody>
      </p:sp>
    </p:spTree>
    <p:extLst>
      <p:ext uri="{BB962C8B-B14F-4D97-AF65-F5344CB8AC3E}">
        <p14:creationId xmlns:p14="http://schemas.microsoft.com/office/powerpoint/2010/main" val="1520783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94272-A74E-3AC0-D51D-3348077A4C1D}"/>
              </a:ext>
            </a:extLst>
          </p:cNvPr>
          <p:cNvSpPr>
            <a:spLocks noGrp="1"/>
          </p:cNvSpPr>
          <p:nvPr>
            <p:ph type="title"/>
          </p:nvPr>
        </p:nvSpPr>
        <p:spPr>
          <a:xfrm>
            <a:off x="838200" y="365126"/>
            <a:ext cx="10515600" cy="1325563"/>
          </a:xfrm>
        </p:spPr>
        <p:txBody>
          <a:bodyPr/>
          <a:lstStyle/>
          <a:p>
            <a:pPr algn="ctr"/>
            <a:r>
              <a:rPr lang="en-GB" dirty="0">
                <a:solidFill>
                  <a:schemeClr val="accent6">
                    <a:lumMod val="75000"/>
                  </a:schemeClr>
                </a:solidFill>
              </a:rPr>
              <a:t>Pre-entry &amp; Entry Level courses</a:t>
            </a:r>
          </a:p>
        </p:txBody>
      </p:sp>
      <p:sp>
        <p:nvSpPr>
          <p:cNvPr id="3" name="Content Placeholder 2">
            <a:extLst>
              <a:ext uri="{FF2B5EF4-FFF2-40B4-BE49-F238E27FC236}">
                <a16:creationId xmlns:a16="http://schemas.microsoft.com/office/drawing/2014/main" id="{CF8F0BDC-90AD-ED2E-66F0-F8FD55BF5EB4}"/>
              </a:ext>
            </a:extLst>
          </p:cNvPr>
          <p:cNvSpPr>
            <a:spLocks noGrp="1"/>
          </p:cNvSpPr>
          <p:nvPr>
            <p:ph idx="1"/>
          </p:nvPr>
        </p:nvSpPr>
        <p:spPr/>
        <p:txBody>
          <a:bodyPr>
            <a:normAutofit/>
          </a:bodyPr>
          <a:lstStyle/>
          <a:p>
            <a:pPr marL="0" indent="0" algn="ctr">
              <a:buNone/>
            </a:pPr>
            <a:r>
              <a:rPr lang="en-GB" sz="8800" dirty="0">
                <a:solidFill>
                  <a:schemeClr val="accent6">
                    <a:lumMod val="75000"/>
                  </a:schemeClr>
                </a:solidFill>
              </a:rPr>
              <a:t>Animal care</a:t>
            </a:r>
          </a:p>
        </p:txBody>
      </p:sp>
      <p:sp>
        <p:nvSpPr>
          <p:cNvPr id="7" name="Rectangle 6">
            <a:extLst>
              <a:ext uri="{FF2B5EF4-FFF2-40B4-BE49-F238E27FC236}">
                <a16:creationId xmlns:a16="http://schemas.microsoft.com/office/drawing/2014/main" id="{6901EE49-3974-7B18-D15F-22E78B5719A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1" name="Picture 10">
            <a:extLst>
              <a:ext uri="{FF2B5EF4-FFF2-40B4-BE49-F238E27FC236}">
                <a16:creationId xmlns:a16="http://schemas.microsoft.com/office/drawing/2014/main" id="{21D6E116-8F03-F03C-4596-F3CC05021294}"/>
              </a:ext>
            </a:extLst>
          </p:cNvPr>
          <p:cNvPicPr>
            <a:picLocks noChangeAspect="1"/>
          </p:cNvPicPr>
          <p:nvPr/>
        </p:nvPicPr>
        <p:blipFill>
          <a:blip r:embed="rId2"/>
          <a:srcRect b="5957"/>
          <a:stretch>
            <a:fillRect/>
          </a:stretch>
        </p:blipFill>
        <p:spPr>
          <a:xfrm>
            <a:off x="5179543" y="3511165"/>
            <a:ext cx="1832914" cy="2062322"/>
          </a:xfrm>
          <a:prstGeom prst="rect">
            <a:avLst/>
          </a:prstGeom>
        </p:spPr>
      </p:pic>
    </p:spTree>
    <p:extLst>
      <p:ext uri="{BB962C8B-B14F-4D97-AF65-F5344CB8AC3E}">
        <p14:creationId xmlns:p14="http://schemas.microsoft.com/office/powerpoint/2010/main" val="3950126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DBFA322-CA33-4177-3885-6E4905168028}"/>
              </a:ext>
            </a:extLst>
          </p:cNvPr>
          <p:cNvGraphicFramePr>
            <a:graphicFrameLocks noGrp="1"/>
          </p:cNvGraphicFramePr>
          <p:nvPr>
            <p:ph idx="1"/>
            <p:extLst>
              <p:ext uri="{D42A27DB-BD31-4B8C-83A1-F6EECF244321}">
                <p14:modId xmlns:p14="http://schemas.microsoft.com/office/powerpoint/2010/main" val="1606606699"/>
              </p:ext>
            </p:extLst>
          </p:nvPr>
        </p:nvGraphicFramePr>
        <p:xfrm>
          <a:off x="271849" y="1490432"/>
          <a:ext cx="11467070" cy="4437083"/>
        </p:xfrm>
        <a:graphic>
          <a:graphicData uri="http://schemas.openxmlformats.org/drawingml/2006/table">
            <a:tbl>
              <a:tblPr/>
              <a:tblGrid>
                <a:gridCol w="5733535">
                  <a:extLst>
                    <a:ext uri="{9D8B030D-6E8A-4147-A177-3AD203B41FA5}">
                      <a16:colId xmlns:a16="http://schemas.microsoft.com/office/drawing/2014/main" val="4092215356"/>
                    </a:ext>
                  </a:extLst>
                </a:gridCol>
                <a:gridCol w="5733535">
                  <a:extLst>
                    <a:ext uri="{9D8B030D-6E8A-4147-A177-3AD203B41FA5}">
                      <a16:colId xmlns:a16="http://schemas.microsoft.com/office/drawing/2014/main" val="4168106142"/>
                    </a:ext>
                  </a:extLst>
                </a:gridCol>
              </a:tblGrid>
              <a:tr h="525917">
                <a:tc>
                  <a:txBody>
                    <a:bodyPr/>
                    <a:lstStyle/>
                    <a:p>
                      <a:pPr algn="l" fontAlgn="t">
                        <a:buNone/>
                      </a:pPr>
                      <a:r>
                        <a:rPr lang="en-GB" sz="1500">
                          <a:effectLst/>
                        </a:rPr>
                        <a:t>In successfully completing this unit, the learner will have</a:t>
                      </a:r>
                    </a:p>
                  </a:txBody>
                  <a:tcPr marL="75131" marR="75131" marT="37566" marB="3756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Evidence needed</a:t>
                      </a:r>
                    </a:p>
                  </a:txBody>
                  <a:tcPr marL="75131" marR="75131" marT="37566" marB="3756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50817744"/>
                  </a:ext>
                </a:extLst>
              </a:tr>
              <a:tr h="522787">
                <a:tc>
                  <a:txBody>
                    <a:bodyPr/>
                    <a:lstStyle/>
                    <a:p>
                      <a:pPr algn="l" fontAlgn="t">
                        <a:lnSpc>
                          <a:spcPts val="2400"/>
                        </a:lnSpc>
                        <a:buNone/>
                      </a:pPr>
                      <a:r>
                        <a:rPr lang="en-GB" sz="1500" b="1">
                          <a:effectLst/>
                        </a:rPr>
                        <a:t>experienced</a:t>
                      </a:r>
                    </a:p>
                    <a:p>
                      <a:pPr algn="l" fontAlgn="t">
                        <a:lnSpc>
                          <a:spcPts val="1800"/>
                        </a:lnSpc>
                        <a:buNone/>
                      </a:pPr>
                      <a:r>
                        <a:rPr lang="en-GB" sz="1500">
                          <a:effectLst/>
                        </a:rPr>
                        <a:t>1. taking part in a visit to a farm</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75271065"/>
                  </a:ext>
                </a:extLst>
              </a:tr>
              <a:tr h="710614">
                <a:tc>
                  <a:txBody>
                    <a:bodyPr/>
                    <a:lstStyle/>
                    <a:p>
                      <a:pPr algn="l" fontAlgn="t">
                        <a:lnSpc>
                          <a:spcPts val="2400"/>
                        </a:lnSpc>
                        <a:buNone/>
                      </a:pPr>
                      <a:r>
                        <a:rPr lang="en-GB" sz="1500" b="1">
                          <a:effectLst/>
                        </a:rPr>
                        <a:t>demonstrated the ability to</a:t>
                      </a:r>
                    </a:p>
                    <a:p>
                      <a:pPr algn="l" fontAlgn="t">
                        <a:lnSpc>
                          <a:spcPts val="1800"/>
                        </a:lnSpc>
                        <a:buNone/>
                      </a:pPr>
                      <a:r>
                        <a:rPr lang="en-GB" sz="1500">
                          <a:effectLst/>
                        </a:rPr>
                        <a:t>2. take at least two photographs of the animals on the farm</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63634790"/>
                  </a:ext>
                </a:extLst>
              </a:tr>
              <a:tr h="648005">
                <a:tc>
                  <a:txBody>
                    <a:bodyPr/>
                    <a:lstStyle/>
                    <a:p>
                      <a:pPr algn="l" fontAlgn="t">
                        <a:lnSpc>
                          <a:spcPts val="1800"/>
                        </a:lnSpc>
                        <a:buNone/>
                      </a:pPr>
                      <a:r>
                        <a:rPr lang="en-GB" sz="1500">
                          <a:effectLst/>
                        </a:rPr>
                        <a:t>3. gather information in the form of written notes and leaflets about at least three of the animals on the farm</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2575267"/>
                  </a:ext>
                </a:extLst>
              </a:tr>
              <a:tr h="648005">
                <a:tc>
                  <a:txBody>
                    <a:bodyPr/>
                    <a:lstStyle/>
                    <a:p>
                      <a:pPr algn="l" fontAlgn="t">
                        <a:lnSpc>
                          <a:spcPts val="1800"/>
                        </a:lnSpc>
                        <a:buNone/>
                      </a:pPr>
                      <a:r>
                        <a:rPr lang="en-GB" sz="1500">
                          <a:effectLst/>
                        </a:rPr>
                        <a:t>4. use the photographs and pictures from the leaflets to make a collage of the animals in their farm environment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Student completed work</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39216114"/>
                  </a:ext>
                </a:extLst>
              </a:tr>
              <a:tr h="648005">
                <a:tc>
                  <a:txBody>
                    <a:bodyPr/>
                    <a:lstStyle/>
                    <a:p>
                      <a:pPr algn="l" fontAlgn="t">
                        <a:lnSpc>
                          <a:spcPts val="1800"/>
                        </a:lnSpc>
                        <a:buNone/>
                      </a:pPr>
                      <a:r>
                        <a:rPr lang="en-GB" sz="1500">
                          <a:effectLst/>
                        </a:rPr>
                        <a:t>5. use the information gathered at the farm to identify the animals in the collage</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Student completed work</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61814903"/>
                  </a:ext>
                </a:extLst>
              </a:tr>
              <a:tr h="648005">
                <a:tc>
                  <a:txBody>
                    <a:bodyPr/>
                    <a:lstStyle/>
                    <a:p>
                      <a:pPr algn="l" fontAlgn="t">
                        <a:lnSpc>
                          <a:spcPts val="1800"/>
                        </a:lnSpc>
                        <a:buNone/>
                      </a:pPr>
                      <a:r>
                        <a:rPr lang="en-GB" sz="1500">
                          <a:effectLst/>
                        </a:rPr>
                        <a:t>6. write at least three facts for each identified animal on to a label and add the labels to the collage.</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dirty="0">
                          <a:effectLst/>
                        </a:rPr>
                        <a:t>Student completed work</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43757118"/>
                  </a:ext>
                </a:extLst>
              </a:tr>
            </a:tbl>
          </a:graphicData>
        </a:graphic>
      </p:graphicFrame>
      <p:sp>
        <p:nvSpPr>
          <p:cNvPr id="5" name="Rectangle 1">
            <a:extLst>
              <a:ext uri="{FF2B5EF4-FFF2-40B4-BE49-F238E27FC236}">
                <a16:creationId xmlns:a16="http://schemas.microsoft.com/office/drawing/2014/main" id="{28BB4471-ABF0-6613-2A2E-DACFBD805150}"/>
              </a:ext>
            </a:extLst>
          </p:cNvPr>
          <p:cNvSpPr>
            <a:spLocks noChangeArrowheads="1"/>
          </p:cNvSpPr>
          <p:nvPr/>
        </p:nvSpPr>
        <p:spPr bwMode="auto">
          <a:xfrm>
            <a:off x="472731" y="151251"/>
            <a:ext cx="2167838"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Farm animals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8602260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AEF9C67-EC0D-7DAF-7800-1BE9669DA656}"/>
              </a:ext>
            </a:extLst>
          </p:cNvPr>
          <p:cNvGraphicFramePr>
            <a:graphicFrameLocks noGrp="1"/>
          </p:cNvGraphicFramePr>
          <p:nvPr>
            <p:extLst>
              <p:ext uri="{D42A27DB-BD31-4B8C-83A1-F6EECF244321}">
                <p14:modId xmlns:p14="http://schemas.microsoft.com/office/powerpoint/2010/main" val="3154861475"/>
              </p:ext>
            </p:extLst>
          </p:nvPr>
        </p:nvGraphicFramePr>
        <p:xfrm>
          <a:off x="711200" y="1625600"/>
          <a:ext cx="10083800" cy="4692333"/>
        </p:xfrm>
        <a:graphic>
          <a:graphicData uri="http://schemas.openxmlformats.org/drawingml/2006/table">
            <a:tbl>
              <a:tblPr/>
              <a:tblGrid>
                <a:gridCol w="5041900">
                  <a:extLst>
                    <a:ext uri="{9D8B030D-6E8A-4147-A177-3AD203B41FA5}">
                      <a16:colId xmlns:a16="http://schemas.microsoft.com/office/drawing/2014/main" val="2546914700"/>
                    </a:ext>
                  </a:extLst>
                </a:gridCol>
                <a:gridCol w="5041900">
                  <a:extLst>
                    <a:ext uri="{9D8B030D-6E8A-4147-A177-3AD203B41FA5}">
                      <a16:colId xmlns:a16="http://schemas.microsoft.com/office/drawing/2014/main" val="3039467290"/>
                    </a:ext>
                  </a:extLst>
                </a:gridCol>
              </a:tblGrid>
              <a:tr h="575819">
                <a:tc>
                  <a:txBody>
                    <a:bodyPr/>
                    <a:lstStyle/>
                    <a:p>
                      <a:pPr algn="l" fontAlgn="t">
                        <a:buNone/>
                      </a:pPr>
                      <a:r>
                        <a:rPr lang="en-GB" sz="1600">
                          <a:effectLst/>
                        </a:rPr>
                        <a:t>In successfully completing this unit, the learner will have</a:t>
                      </a:r>
                    </a:p>
                  </a:txBody>
                  <a:tcPr marL="80892" marR="80892" marT="40446" marB="4044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0892" marR="80892" marT="40446" marB="4044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05792117"/>
                  </a:ext>
                </a:extLst>
              </a:tr>
              <a:tr h="625980">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1. uncap the honey from the frame</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53671985"/>
                  </a:ext>
                </a:extLst>
              </a:tr>
              <a:tr h="548809">
                <a:tc>
                  <a:txBody>
                    <a:bodyPr/>
                    <a:lstStyle/>
                    <a:p>
                      <a:pPr algn="l" fontAlgn="t">
                        <a:lnSpc>
                          <a:spcPts val="1800"/>
                        </a:lnSpc>
                        <a:buNone/>
                      </a:pPr>
                      <a:r>
                        <a:rPr lang="en-GB" sz="1600">
                          <a:effectLst/>
                        </a:rPr>
                        <a:t>2. place the frame into the honey spinner and secure the lid</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12922752"/>
                  </a:ext>
                </a:extLst>
              </a:tr>
              <a:tr h="328871">
                <a:tc>
                  <a:txBody>
                    <a:bodyPr/>
                    <a:lstStyle/>
                    <a:p>
                      <a:pPr algn="l" fontAlgn="t">
                        <a:lnSpc>
                          <a:spcPts val="1800"/>
                        </a:lnSpc>
                        <a:buNone/>
                      </a:pPr>
                      <a:r>
                        <a:rPr lang="en-GB" sz="1600">
                          <a:effectLst/>
                        </a:rPr>
                        <a:t>3. switch the honey spinner on</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29288660"/>
                  </a:ext>
                </a:extLst>
              </a:tr>
              <a:tr h="548809">
                <a:tc>
                  <a:txBody>
                    <a:bodyPr/>
                    <a:lstStyle/>
                    <a:p>
                      <a:pPr algn="l" fontAlgn="t">
                        <a:lnSpc>
                          <a:spcPts val="1800"/>
                        </a:lnSpc>
                        <a:buNone/>
                      </a:pPr>
                      <a:r>
                        <a:rPr lang="en-GB" sz="1600">
                          <a:effectLst/>
                        </a:rPr>
                        <a:t>4. wash and sterilise at least two honey jars</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16234958"/>
                  </a:ext>
                </a:extLst>
              </a:tr>
              <a:tr h="548809">
                <a:tc>
                  <a:txBody>
                    <a:bodyPr/>
                    <a:lstStyle/>
                    <a:p>
                      <a:pPr algn="l" fontAlgn="t">
                        <a:lnSpc>
                          <a:spcPts val="1800"/>
                        </a:lnSpc>
                        <a:buNone/>
                      </a:pPr>
                      <a:r>
                        <a:rPr lang="en-GB" sz="1600">
                          <a:effectLst/>
                        </a:rPr>
                        <a:t>5. sieve the honey through a fine meshed sieve</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6464963"/>
                  </a:ext>
                </a:extLst>
              </a:tr>
              <a:tr h="328871">
                <a:tc>
                  <a:txBody>
                    <a:bodyPr/>
                    <a:lstStyle/>
                    <a:p>
                      <a:pPr algn="l" fontAlgn="t">
                        <a:lnSpc>
                          <a:spcPts val="1800"/>
                        </a:lnSpc>
                        <a:buNone/>
                      </a:pPr>
                      <a:r>
                        <a:rPr lang="en-GB" sz="1600">
                          <a:effectLst/>
                        </a:rPr>
                        <a:t>6. pour the honey into jars</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27823406"/>
                  </a:ext>
                </a:extLst>
              </a:tr>
              <a:tr h="328871">
                <a:tc>
                  <a:txBody>
                    <a:bodyPr/>
                    <a:lstStyle/>
                    <a:p>
                      <a:pPr algn="l" fontAlgn="t">
                        <a:lnSpc>
                          <a:spcPts val="1800"/>
                        </a:lnSpc>
                        <a:buNone/>
                      </a:pPr>
                      <a:r>
                        <a:rPr lang="en-GB" sz="1600">
                          <a:effectLst/>
                        </a:rPr>
                        <a:t>7. label the jars</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20232647"/>
                  </a:ext>
                </a:extLst>
              </a:tr>
              <a:tr h="857494">
                <a:tc>
                  <a:txBody>
                    <a:bodyPr/>
                    <a:lstStyle/>
                    <a:p>
                      <a:pPr algn="l" fontAlgn="t">
                        <a:lnSpc>
                          <a:spcPts val="2400"/>
                        </a:lnSpc>
                        <a:buNone/>
                      </a:pPr>
                      <a:r>
                        <a:rPr lang="en-GB" sz="1600" b="1">
                          <a:effectLst/>
                        </a:rPr>
                        <a:t>shown knowledge of</a:t>
                      </a:r>
                    </a:p>
                    <a:p>
                      <a:pPr algn="l" fontAlgn="t">
                        <a:lnSpc>
                          <a:spcPts val="1800"/>
                        </a:lnSpc>
                        <a:buNone/>
                      </a:pPr>
                      <a:r>
                        <a:rPr lang="en-GB" sz="1600">
                          <a:effectLst/>
                        </a:rPr>
                        <a:t>8. the main steps in the process of honey extraction.</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80892" marR="80892" marT="40446" marB="4044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64525354"/>
                  </a:ext>
                </a:extLst>
              </a:tr>
            </a:tbl>
          </a:graphicData>
        </a:graphic>
      </p:graphicFrame>
      <p:sp>
        <p:nvSpPr>
          <p:cNvPr id="5" name="Rectangle 1">
            <a:extLst>
              <a:ext uri="{FF2B5EF4-FFF2-40B4-BE49-F238E27FC236}">
                <a16:creationId xmlns:a16="http://schemas.microsoft.com/office/drawing/2014/main" id="{DE975B32-9A53-724D-6F65-41483F968E80}"/>
              </a:ext>
            </a:extLst>
          </p:cNvPr>
          <p:cNvSpPr>
            <a:spLocks noChangeArrowheads="1"/>
          </p:cNvSpPr>
          <p:nvPr/>
        </p:nvSpPr>
        <p:spPr bwMode="auto">
          <a:xfrm>
            <a:off x="533400" y="3114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Honey extraction with support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1114163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C8D47C-2893-2FA4-138E-77C820D12721}"/>
              </a:ext>
            </a:extLst>
          </p:cNvPr>
          <p:cNvGraphicFramePr>
            <a:graphicFrameLocks noGrp="1"/>
          </p:cNvGraphicFramePr>
          <p:nvPr>
            <p:extLst>
              <p:ext uri="{D42A27DB-BD31-4B8C-83A1-F6EECF244321}">
                <p14:modId xmlns:p14="http://schemas.microsoft.com/office/powerpoint/2010/main" val="3037075472"/>
              </p:ext>
            </p:extLst>
          </p:nvPr>
        </p:nvGraphicFramePr>
        <p:xfrm>
          <a:off x="279400" y="1792288"/>
          <a:ext cx="11633200" cy="4539346"/>
        </p:xfrm>
        <a:graphic>
          <a:graphicData uri="http://schemas.openxmlformats.org/drawingml/2006/table">
            <a:tbl>
              <a:tblPr/>
              <a:tblGrid>
                <a:gridCol w="5816600">
                  <a:extLst>
                    <a:ext uri="{9D8B030D-6E8A-4147-A177-3AD203B41FA5}">
                      <a16:colId xmlns:a16="http://schemas.microsoft.com/office/drawing/2014/main" val="3520149562"/>
                    </a:ext>
                  </a:extLst>
                </a:gridCol>
                <a:gridCol w="5816600">
                  <a:extLst>
                    <a:ext uri="{9D8B030D-6E8A-4147-A177-3AD203B41FA5}">
                      <a16:colId xmlns:a16="http://schemas.microsoft.com/office/drawing/2014/main" val="3415886212"/>
                    </a:ext>
                  </a:extLst>
                </a:gridCol>
              </a:tblGrid>
              <a:tr h="469810">
                <a:tc>
                  <a:txBody>
                    <a:bodyPr/>
                    <a:lstStyle/>
                    <a:p>
                      <a:pPr algn="l" fontAlgn="t">
                        <a:buNone/>
                      </a:pPr>
                      <a:r>
                        <a:rPr lang="en-GB" sz="1300" dirty="0">
                          <a:effectLst/>
                        </a:rPr>
                        <a:t>In successfully completing this unit, the learner will have</a:t>
                      </a:r>
                    </a:p>
                  </a:txBody>
                  <a:tcPr marL="67116" marR="67116" marT="33558" marB="3355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7116" marR="67116" marT="33558" marB="3355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0686023"/>
                  </a:ext>
                </a:extLst>
              </a:tr>
              <a:tr h="467014">
                <a:tc>
                  <a:txBody>
                    <a:bodyPr/>
                    <a:lstStyle/>
                    <a:p>
                      <a:pPr algn="l" fontAlgn="t">
                        <a:lnSpc>
                          <a:spcPts val="2400"/>
                        </a:lnSpc>
                        <a:buNone/>
                      </a:pPr>
                      <a:r>
                        <a:rPr lang="en-GB" sz="1300" b="1" dirty="0">
                          <a:effectLst/>
                        </a:rPr>
                        <a:t>demonstrated the ability to</a:t>
                      </a:r>
                    </a:p>
                    <a:p>
                      <a:pPr algn="l" fontAlgn="t">
                        <a:lnSpc>
                          <a:spcPts val="1800"/>
                        </a:lnSpc>
                        <a:buNone/>
                      </a:pPr>
                      <a:r>
                        <a:rPr lang="en-GB" sz="1300" dirty="0">
                          <a:effectLst/>
                        </a:rPr>
                        <a:t>1. check the </a:t>
                      </a:r>
                      <a:r>
                        <a:rPr lang="en-GB" sz="1300" dirty="0" err="1">
                          <a:effectLst/>
                        </a:rPr>
                        <a:t>mmer</a:t>
                      </a:r>
                      <a:r>
                        <a:rPr lang="en-GB" sz="1300" dirty="0">
                          <a:effectLst/>
                        </a:rPr>
                        <a:t> for petrol and oil</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93176401"/>
                  </a:ext>
                </a:extLst>
              </a:tr>
              <a:tr h="411084">
                <a:tc>
                  <a:txBody>
                    <a:bodyPr/>
                    <a:lstStyle/>
                    <a:p>
                      <a:pPr algn="l" fontAlgn="t">
                        <a:lnSpc>
                          <a:spcPts val="1800"/>
                        </a:lnSpc>
                        <a:buNone/>
                      </a:pPr>
                      <a:r>
                        <a:rPr lang="en-GB" sz="1300">
                          <a:effectLst/>
                        </a:rPr>
                        <a:t>2. check the strimmer cable for wear and tear</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73794836"/>
                  </a:ext>
                </a:extLst>
              </a:tr>
              <a:tr h="411084">
                <a:tc>
                  <a:txBody>
                    <a:bodyPr/>
                    <a:lstStyle/>
                    <a:p>
                      <a:pPr algn="l" fontAlgn="t">
                        <a:lnSpc>
                          <a:spcPts val="1800"/>
                        </a:lnSpc>
                        <a:buNone/>
                      </a:pPr>
                      <a:r>
                        <a:rPr lang="en-GB" sz="1300">
                          <a:effectLst/>
                        </a:rPr>
                        <a:t>3. switch on the fuel and start the engine</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08266090"/>
                  </a:ext>
                </a:extLst>
              </a:tr>
              <a:tr h="411084">
                <a:tc>
                  <a:txBody>
                    <a:bodyPr/>
                    <a:lstStyle/>
                    <a:p>
                      <a:pPr algn="l" fontAlgn="t">
                        <a:lnSpc>
                          <a:spcPts val="1800"/>
                        </a:lnSpc>
                        <a:buNone/>
                      </a:pPr>
                      <a:r>
                        <a:rPr lang="en-GB" sz="1300">
                          <a:effectLst/>
                        </a:rPr>
                        <a:t>4. operate the strimmer at the correct revs</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41619984"/>
                  </a:ext>
                </a:extLst>
              </a:tr>
              <a:tr h="411084">
                <a:tc>
                  <a:txBody>
                    <a:bodyPr/>
                    <a:lstStyle/>
                    <a:p>
                      <a:pPr algn="l" fontAlgn="t">
                        <a:lnSpc>
                          <a:spcPts val="1800"/>
                        </a:lnSpc>
                        <a:buNone/>
                      </a:pPr>
                      <a:r>
                        <a:rPr lang="en-GB" sz="1300">
                          <a:effectLst/>
                        </a:rPr>
                        <a:t>5. operate the strimmer correctly when cutting the grass</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63796656"/>
                  </a:ext>
                </a:extLst>
              </a:tr>
              <a:tr h="411084">
                <a:tc>
                  <a:txBody>
                    <a:bodyPr/>
                    <a:lstStyle/>
                    <a:p>
                      <a:pPr algn="l" fontAlgn="t">
                        <a:lnSpc>
                          <a:spcPts val="1800"/>
                        </a:lnSpc>
                        <a:buNone/>
                      </a:pPr>
                      <a:r>
                        <a:rPr lang="en-GB" sz="1300">
                          <a:effectLst/>
                        </a:rPr>
                        <a:t>6. clean the strimmer when the task is completed</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41752648"/>
                  </a:ext>
                </a:extLst>
              </a:tr>
              <a:tr h="411084">
                <a:tc>
                  <a:txBody>
                    <a:bodyPr/>
                    <a:lstStyle/>
                    <a:p>
                      <a:pPr algn="l" fontAlgn="t">
                        <a:lnSpc>
                          <a:spcPts val="1800"/>
                        </a:lnSpc>
                        <a:buNone/>
                      </a:pPr>
                      <a:r>
                        <a:rPr lang="en-GB" sz="1300">
                          <a:effectLst/>
                        </a:rPr>
                        <a:t>7. leave the grass in a clean and orderly state</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37920066"/>
                  </a:ext>
                </a:extLst>
              </a:tr>
              <a:tr h="268463">
                <a:tc>
                  <a:txBody>
                    <a:bodyPr/>
                    <a:lstStyle/>
                    <a:p>
                      <a:pPr algn="l" fontAlgn="t">
                        <a:lnSpc>
                          <a:spcPts val="1800"/>
                        </a:lnSpc>
                        <a:buNone/>
                      </a:pPr>
                      <a:r>
                        <a:rPr lang="en-GB" sz="1300">
                          <a:effectLst/>
                        </a:rPr>
                        <a:t>8. clean the strimmer after use</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30550916"/>
                  </a:ext>
                </a:extLst>
              </a:tr>
              <a:tr h="268463">
                <a:tc>
                  <a:txBody>
                    <a:bodyPr/>
                    <a:lstStyle/>
                    <a:p>
                      <a:pPr algn="l" fontAlgn="t">
                        <a:lnSpc>
                          <a:spcPts val="1800"/>
                        </a:lnSpc>
                        <a:buNone/>
                      </a:pPr>
                      <a:r>
                        <a:rPr lang="en-GB" sz="1300">
                          <a:effectLst/>
                        </a:rPr>
                        <a:t>9. return the strimmer to the store</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6385873"/>
                  </a:ext>
                </a:extLst>
              </a:tr>
              <a:tr h="411084">
                <a:tc>
                  <a:txBody>
                    <a:bodyPr/>
                    <a:lstStyle/>
                    <a:p>
                      <a:pPr algn="l" fontAlgn="t">
                        <a:lnSpc>
                          <a:spcPts val="1800"/>
                        </a:lnSpc>
                        <a:buNone/>
                      </a:pPr>
                      <a:r>
                        <a:rPr lang="en-GB" sz="1300">
                          <a:effectLst/>
                        </a:rPr>
                        <a:t>10. follow adequate safety precautions throughout the unit.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7116" marR="67116" marT="33558" marB="3355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21911541"/>
                  </a:ext>
                </a:extLst>
              </a:tr>
            </a:tbl>
          </a:graphicData>
        </a:graphic>
      </p:graphicFrame>
      <p:sp>
        <p:nvSpPr>
          <p:cNvPr id="5" name="Rectangle 1">
            <a:extLst>
              <a:ext uri="{FF2B5EF4-FFF2-40B4-BE49-F238E27FC236}">
                <a16:creationId xmlns:a16="http://schemas.microsoft.com/office/drawing/2014/main" id="{6C3BC195-F11E-2CE2-8000-67284614946D}"/>
              </a:ext>
            </a:extLst>
          </p:cNvPr>
          <p:cNvSpPr>
            <a:spLocks noChangeArrowheads="1"/>
          </p:cNvSpPr>
          <p:nvPr/>
        </p:nvSpPr>
        <p:spPr bwMode="auto">
          <a:xfrm>
            <a:off x="563563" y="52636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Using a petrol strimmer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14248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2431D3A-41E6-46E3-D575-3CC1250B2C76}"/>
              </a:ext>
            </a:extLst>
          </p:cNvPr>
          <p:cNvGraphicFramePr>
            <a:graphicFrameLocks noGrp="1"/>
          </p:cNvGraphicFramePr>
          <p:nvPr>
            <p:extLst>
              <p:ext uri="{D42A27DB-BD31-4B8C-83A1-F6EECF244321}">
                <p14:modId xmlns:p14="http://schemas.microsoft.com/office/powerpoint/2010/main" val="2110103945"/>
              </p:ext>
            </p:extLst>
          </p:nvPr>
        </p:nvGraphicFramePr>
        <p:xfrm>
          <a:off x="266700" y="1879600"/>
          <a:ext cx="11468100" cy="4194335"/>
        </p:xfrm>
        <a:graphic>
          <a:graphicData uri="http://schemas.openxmlformats.org/drawingml/2006/table">
            <a:tbl>
              <a:tblPr/>
              <a:tblGrid>
                <a:gridCol w="5734050">
                  <a:extLst>
                    <a:ext uri="{9D8B030D-6E8A-4147-A177-3AD203B41FA5}">
                      <a16:colId xmlns:a16="http://schemas.microsoft.com/office/drawing/2014/main" val="3747069671"/>
                    </a:ext>
                  </a:extLst>
                </a:gridCol>
                <a:gridCol w="5734050">
                  <a:extLst>
                    <a:ext uri="{9D8B030D-6E8A-4147-A177-3AD203B41FA5}">
                      <a16:colId xmlns:a16="http://schemas.microsoft.com/office/drawing/2014/main" val="2417707588"/>
                    </a:ext>
                  </a:extLst>
                </a:gridCol>
              </a:tblGrid>
              <a:tr h="647655">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44555183"/>
                  </a:ext>
                </a:extLst>
              </a:tr>
              <a:tr h="1106410">
                <a:tc>
                  <a:txBody>
                    <a:bodyPr/>
                    <a:lstStyle/>
                    <a:p>
                      <a:pPr algn="l" fontAlgn="t">
                        <a:lnSpc>
                          <a:spcPts val="2400"/>
                        </a:lnSpc>
                        <a:buNone/>
                      </a:pPr>
                      <a:r>
                        <a:rPr lang="en-GB" b="1">
                          <a:effectLst/>
                        </a:rPr>
                        <a:t>demonstrated the ability to</a:t>
                      </a:r>
                    </a:p>
                    <a:p>
                      <a:pPr algn="l" fontAlgn="t">
                        <a:lnSpc>
                          <a:spcPts val="1800"/>
                        </a:lnSpc>
                        <a:buNone/>
                      </a:pPr>
                      <a:r>
                        <a:rPr lang="en-GB">
                          <a:effectLst/>
                        </a:rPr>
                        <a:t>1. check the cord, nuts and bolts of a strimmer for security, damage and binding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32136321"/>
                  </a:ext>
                </a:extLst>
              </a:tr>
              <a:tr h="566698">
                <a:tc>
                  <a:txBody>
                    <a:bodyPr/>
                    <a:lstStyle/>
                    <a:p>
                      <a:pPr algn="l" fontAlgn="t">
                        <a:lnSpc>
                          <a:spcPts val="1800"/>
                        </a:lnSpc>
                        <a:buNone/>
                      </a:pPr>
                      <a:r>
                        <a:rPr lang="en-GB">
                          <a:effectLst/>
                        </a:rPr>
                        <a:t>2. check that the engine is not under load before starting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74188749"/>
                  </a:ext>
                </a:extLst>
              </a:tr>
              <a:tr h="566698">
                <a:tc>
                  <a:txBody>
                    <a:bodyPr/>
                    <a:lstStyle/>
                    <a:p>
                      <a:pPr algn="l" fontAlgn="t">
                        <a:lnSpc>
                          <a:spcPts val="1800"/>
                        </a:lnSpc>
                        <a:buNone/>
                      </a:pPr>
                      <a:r>
                        <a:rPr lang="en-GB">
                          <a:effectLst/>
                        </a:rPr>
                        <a:t>3. check and, if necessary, replace the spark plug and put the lead 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2474440"/>
                  </a:ext>
                </a:extLst>
              </a:tr>
              <a:tr h="370088">
                <a:tc>
                  <a:txBody>
                    <a:bodyPr/>
                    <a:lstStyle/>
                    <a:p>
                      <a:pPr algn="l" fontAlgn="t">
                        <a:lnSpc>
                          <a:spcPts val="1800"/>
                        </a:lnSpc>
                        <a:buNone/>
                      </a:pPr>
                      <a:r>
                        <a:rPr lang="en-GB">
                          <a:effectLst/>
                        </a:rPr>
                        <a:t>4. switch the ignition 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9029252"/>
                  </a:ext>
                </a:extLst>
              </a:tr>
              <a:tr h="370088">
                <a:tc>
                  <a:txBody>
                    <a:bodyPr/>
                    <a:lstStyle/>
                    <a:p>
                      <a:pPr algn="l" fontAlgn="t">
                        <a:lnSpc>
                          <a:spcPts val="1800"/>
                        </a:lnSpc>
                        <a:buNone/>
                      </a:pPr>
                      <a:r>
                        <a:rPr lang="en-GB">
                          <a:effectLst/>
                        </a:rPr>
                        <a:t>5. apply the choke if the engine is cold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31289667"/>
                  </a:ext>
                </a:extLst>
              </a:tr>
              <a:tr h="566698">
                <a:tc>
                  <a:txBody>
                    <a:bodyPr/>
                    <a:lstStyle/>
                    <a:p>
                      <a:pPr algn="l" fontAlgn="t">
                        <a:lnSpc>
                          <a:spcPts val="1800"/>
                        </a:lnSpc>
                        <a:buNone/>
                      </a:pPr>
                      <a:r>
                        <a:rPr lang="en-GB" dirty="0">
                          <a:effectLst/>
                        </a:rPr>
                        <a:t>6. start the engine following a safe procedure.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34203388"/>
                  </a:ext>
                </a:extLst>
              </a:tr>
            </a:tbl>
          </a:graphicData>
        </a:graphic>
      </p:graphicFrame>
      <p:sp>
        <p:nvSpPr>
          <p:cNvPr id="5" name="Rectangle 1">
            <a:extLst>
              <a:ext uri="{FF2B5EF4-FFF2-40B4-BE49-F238E27FC236}">
                <a16:creationId xmlns:a16="http://schemas.microsoft.com/office/drawing/2014/main" id="{31D8CC0E-75BC-26FC-2F19-282FBE7B0CF8}"/>
              </a:ext>
            </a:extLst>
          </p:cNvPr>
          <p:cNvSpPr>
            <a:spLocks noChangeArrowheads="1"/>
          </p:cNvSpPr>
          <p:nvPr/>
        </p:nvSpPr>
        <p:spPr bwMode="auto">
          <a:xfrm>
            <a:off x="266700" y="55546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Carrying out pre-start checks on a strimmer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0936445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22E9046-623B-B853-6A66-3BCDD99013DE}"/>
              </a:ext>
            </a:extLst>
          </p:cNvPr>
          <p:cNvGraphicFramePr>
            <a:graphicFrameLocks noGrp="1"/>
          </p:cNvGraphicFramePr>
          <p:nvPr>
            <p:extLst>
              <p:ext uri="{D42A27DB-BD31-4B8C-83A1-F6EECF244321}">
                <p14:modId xmlns:p14="http://schemas.microsoft.com/office/powerpoint/2010/main" val="1573870099"/>
              </p:ext>
            </p:extLst>
          </p:nvPr>
        </p:nvGraphicFramePr>
        <p:xfrm>
          <a:off x="330200" y="1600200"/>
          <a:ext cx="11176000" cy="4941365"/>
        </p:xfrm>
        <a:graphic>
          <a:graphicData uri="http://schemas.openxmlformats.org/drawingml/2006/table">
            <a:tbl>
              <a:tblPr/>
              <a:tblGrid>
                <a:gridCol w="5588000">
                  <a:extLst>
                    <a:ext uri="{9D8B030D-6E8A-4147-A177-3AD203B41FA5}">
                      <a16:colId xmlns:a16="http://schemas.microsoft.com/office/drawing/2014/main" val="2014432395"/>
                    </a:ext>
                  </a:extLst>
                </a:gridCol>
                <a:gridCol w="5588000">
                  <a:extLst>
                    <a:ext uri="{9D8B030D-6E8A-4147-A177-3AD203B41FA5}">
                      <a16:colId xmlns:a16="http://schemas.microsoft.com/office/drawing/2014/main" val="2010096676"/>
                    </a:ext>
                  </a:extLst>
                </a:gridCol>
              </a:tblGrid>
              <a:tr h="483196">
                <a:tc>
                  <a:txBody>
                    <a:bodyPr/>
                    <a:lstStyle/>
                    <a:p>
                      <a:pPr algn="l" fontAlgn="t">
                        <a:buNone/>
                      </a:pPr>
                      <a:r>
                        <a:rPr lang="en-GB" sz="1400" dirty="0">
                          <a:effectLst/>
                        </a:rPr>
                        <a:t>In successfully completing this unit, the learner will have</a:t>
                      </a:r>
                    </a:p>
                  </a:txBody>
                  <a:tcPr marL="71091" marR="71091" marT="35545" marB="3554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1091" marR="71091" marT="35545" marB="3554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81906376"/>
                  </a:ext>
                </a:extLst>
              </a:tr>
              <a:tr h="801131">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1. check the petrol and oil levels of the trimmer</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69777002"/>
                  </a:ext>
                </a:extLst>
              </a:tr>
              <a:tr h="512781">
                <a:tc>
                  <a:txBody>
                    <a:bodyPr/>
                    <a:lstStyle/>
                    <a:p>
                      <a:pPr algn="l" fontAlgn="t">
                        <a:lnSpc>
                          <a:spcPts val="1800"/>
                        </a:lnSpc>
                        <a:buNone/>
                      </a:pPr>
                      <a:r>
                        <a:rPr lang="en-GB" sz="1400">
                          <a:effectLst/>
                        </a:rPr>
                        <a:t>2. check the trimmer for any wear and tear, ensuring it is safe to use</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79000056"/>
                  </a:ext>
                </a:extLst>
              </a:tr>
              <a:tr h="508024">
                <a:tc>
                  <a:txBody>
                    <a:bodyPr/>
                    <a:lstStyle/>
                    <a:p>
                      <a:pPr algn="l" fontAlgn="t">
                        <a:lnSpc>
                          <a:spcPts val="1800"/>
                        </a:lnSpc>
                        <a:buNone/>
                      </a:pPr>
                      <a:r>
                        <a:rPr lang="en-GB" sz="1400">
                          <a:effectLst/>
                        </a:rPr>
                        <a:t>3. switch on the fuel and start the engine</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98074615"/>
                  </a:ext>
                </a:extLst>
              </a:tr>
              <a:tr h="508024">
                <a:tc>
                  <a:txBody>
                    <a:bodyPr/>
                    <a:lstStyle/>
                    <a:p>
                      <a:pPr algn="l" fontAlgn="t">
                        <a:lnSpc>
                          <a:spcPts val="1800"/>
                        </a:lnSpc>
                        <a:buNone/>
                      </a:pPr>
                      <a:r>
                        <a:rPr lang="en-GB" sz="1400">
                          <a:effectLst/>
                        </a:rPr>
                        <a:t>4. operate the trimmer at the correct revs</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25709196"/>
                  </a:ext>
                </a:extLst>
              </a:tr>
              <a:tr h="508024">
                <a:tc>
                  <a:txBody>
                    <a:bodyPr/>
                    <a:lstStyle/>
                    <a:p>
                      <a:pPr algn="l" fontAlgn="t">
                        <a:lnSpc>
                          <a:spcPts val="1800"/>
                        </a:lnSpc>
                        <a:buNone/>
                      </a:pPr>
                      <a:r>
                        <a:rPr lang="en-GB" sz="1400">
                          <a:effectLst/>
                        </a:rPr>
                        <a:t>5. operate the trimmer correctly when cutting the hedge</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99251663"/>
                  </a:ext>
                </a:extLst>
              </a:tr>
              <a:tr h="508024">
                <a:tc>
                  <a:txBody>
                    <a:bodyPr/>
                    <a:lstStyle/>
                    <a:p>
                      <a:pPr algn="l" fontAlgn="t">
                        <a:lnSpc>
                          <a:spcPts val="1800"/>
                        </a:lnSpc>
                        <a:buNone/>
                      </a:pPr>
                      <a:r>
                        <a:rPr lang="en-GB" sz="1400">
                          <a:effectLst/>
                        </a:rPr>
                        <a:t>6. clean the trimmer when the task is completed</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54535618"/>
                  </a:ext>
                </a:extLst>
              </a:tr>
              <a:tr h="290892">
                <a:tc>
                  <a:txBody>
                    <a:bodyPr/>
                    <a:lstStyle/>
                    <a:p>
                      <a:pPr algn="l" fontAlgn="t">
                        <a:lnSpc>
                          <a:spcPts val="1800"/>
                        </a:lnSpc>
                        <a:buNone/>
                      </a:pPr>
                      <a:r>
                        <a:rPr lang="en-GB" sz="1400">
                          <a:effectLst/>
                        </a:rPr>
                        <a:t>7. leave the hedge in a neat condition</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43871572"/>
                  </a:ext>
                </a:extLst>
              </a:tr>
              <a:tr h="290892">
                <a:tc>
                  <a:txBody>
                    <a:bodyPr/>
                    <a:lstStyle/>
                    <a:p>
                      <a:pPr algn="l" fontAlgn="t">
                        <a:lnSpc>
                          <a:spcPts val="1800"/>
                        </a:lnSpc>
                        <a:buNone/>
                      </a:pPr>
                      <a:r>
                        <a:rPr lang="en-GB" sz="1400">
                          <a:effectLst/>
                        </a:rPr>
                        <a:t>8. return the trimmer to the store</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24155775"/>
                  </a:ext>
                </a:extLst>
              </a:tr>
              <a:tr h="512781">
                <a:tc>
                  <a:txBody>
                    <a:bodyPr/>
                    <a:lstStyle/>
                    <a:p>
                      <a:pPr algn="l" fontAlgn="t">
                        <a:lnSpc>
                          <a:spcPts val="1800"/>
                        </a:lnSpc>
                        <a:buNone/>
                      </a:pPr>
                      <a:r>
                        <a:rPr lang="en-GB" sz="1400">
                          <a:effectLst/>
                        </a:rPr>
                        <a:t>9. take appropriate safety precautions whilst using the trimmer.</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1091" marR="71091" marT="35545" marB="355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12248867"/>
                  </a:ext>
                </a:extLst>
              </a:tr>
            </a:tbl>
          </a:graphicData>
        </a:graphic>
      </p:graphicFrame>
      <p:sp>
        <p:nvSpPr>
          <p:cNvPr id="5" name="Rectangle 1">
            <a:extLst>
              <a:ext uri="{FF2B5EF4-FFF2-40B4-BE49-F238E27FC236}">
                <a16:creationId xmlns:a16="http://schemas.microsoft.com/office/drawing/2014/main" id="{4D669E3F-28F0-D6EE-B3CF-38E6CB31BFD0}"/>
              </a:ext>
            </a:extLst>
          </p:cNvPr>
          <p:cNvSpPr>
            <a:spLocks noChangeArrowheads="1"/>
          </p:cNvSpPr>
          <p:nvPr/>
        </p:nvSpPr>
        <p:spPr bwMode="auto">
          <a:xfrm>
            <a:off x="538163" y="5365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Using a petrol hedge trimmer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7202178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340A790-796F-64E2-BA6A-43260389A9C3}"/>
              </a:ext>
            </a:extLst>
          </p:cNvPr>
          <p:cNvGraphicFramePr>
            <a:graphicFrameLocks noGrp="1"/>
          </p:cNvGraphicFramePr>
          <p:nvPr>
            <p:extLst>
              <p:ext uri="{D42A27DB-BD31-4B8C-83A1-F6EECF244321}">
                <p14:modId xmlns:p14="http://schemas.microsoft.com/office/powerpoint/2010/main" val="396162883"/>
              </p:ext>
            </p:extLst>
          </p:nvPr>
        </p:nvGraphicFramePr>
        <p:xfrm>
          <a:off x="571500" y="2166938"/>
          <a:ext cx="11049000" cy="4217132"/>
        </p:xfrm>
        <a:graphic>
          <a:graphicData uri="http://schemas.openxmlformats.org/drawingml/2006/table">
            <a:tbl>
              <a:tblPr/>
              <a:tblGrid>
                <a:gridCol w="5524500">
                  <a:extLst>
                    <a:ext uri="{9D8B030D-6E8A-4147-A177-3AD203B41FA5}">
                      <a16:colId xmlns:a16="http://schemas.microsoft.com/office/drawing/2014/main" val="4191938862"/>
                    </a:ext>
                  </a:extLst>
                </a:gridCol>
                <a:gridCol w="5524500">
                  <a:extLst>
                    <a:ext uri="{9D8B030D-6E8A-4147-A177-3AD203B41FA5}">
                      <a16:colId xmlns:a16="http://schemas.microsoft.com/office/drawing/2014/main" val="1756501116"/>
                    </a:ext>
                  </a:extLst>
                </a:gridCol>
              </a:tblGrid>
              <a:tr h="573073">
                <a:tc>
                  <a:txBody>
                    <a:bodyPr/>
                    <a:lstStyle/>
                    <a:p>
                      <a:pPr algn="l" fontAlgn="t">
                        <a:buNone/>
                      </a:pPr>
                      <a:r>
                        <a:rPr lang="en-GB" sz="1600" dirty="0">
                          <a:effectLst/>
                        </a:rPr>
                        <a:t>In successfully completing this unit, the learner will have</a:t>
                      </a:r>
                    </a:p>
                  </a:txBody>
                  <a:tcPr marL="82620" marR="82620" marT="41310" marB="4131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2620" marR="82620" marT="41310" marB="4131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17914447"/>
                  </a:ext>
                </a:extLst>
              </a:tr>
              <a:tr h="868257">
                <a:tc>
                  <a:txBody>
                    <a:bodyPr/>
                    <a:lstStyle/>
                    <a:p>
                      <a:pPr algn="l" fontAlgn="t">
                        <a:lnSpc>
                          <a:spcPts val="2400"/>
                        </a:lnSpc>
                        <a:buNone/>
                      </a:pPr>
                      <a:r>
                        <a:rPr lang="en-GB" sz="1600" b="1">
                          <a:effectLst/>
                        </a:rPr>
                        <a:t>shown knowledge of</a:t>
                      </a:r>
                    </a:p>
                    <a:p>
                      <a:pPr algn="l" fontAlgn="t">
                        <a:lnSpc>
                          <a:spcPts val="1800"/>
                        </a:lnSpc>
                        <a:buNone/>
                      </a:pPr>
                      <a:r>
                        <a:rPr lang="en-GB" sz="1600">
                          <a:effectLst/>
                        </a:rPr>
                        <a:t>1. at least one hazard associated with using shears and how this hazard can be avoided</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80729361"/>
                  </a:ext>
                </a:extLst>
              </a:tr>
              <a:tr h="622540">
                <a:tc>
                  <a:txBody>
                    <a:bodyPr/>
                    <a:lstStyle/>
                    <a:p>
                      <a:pPr algn="l" fontAlgn="t">
                        <a:lnSpc>
                          <a:spcPts val="1800"/>
                        </a:lnSpc>
                        <a:buNone/>
                      </a:pPr>
                      <a:r>
                        <a:rPr lang="en-GB" sz="1600">
                          <a:effectLst/>
                        </a:rPr>
                        <a:t>2. how the thickness of the object to be cut determines whether shears can be used</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12153354"/>
                  </a:ext>
                </a:extLst>
              </a:tr>
              <a:tr h="622844">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3. carry the shears safely</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7707159"/>
                  </a:ext>
                </a:extLst>
              </a:tr>
              <a:tr h="328048">
                <a:tc>
                  <a:txBody>
                    <a:bodyPr/>
                    <a:lstStyle/>
                    <a:p>
                      <a:pPr algn="l" fontAlgn="t">
                        <a:lnSpc>
                          <a:spcPts val="1800"/>
                        </a:lnSpc>
                        <a:buNone/>
                      </a:pPr>
                      <a:r>
                        <a:rPr lang="en-GB" sz="1600">
                          <a:effectLst/>
                        </a:rPr>
                        <a:t>4. work safely when using shears</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99246463"/>
                  </a:ext>
                </a:extLst>
              </a:tr>
              <a:tr h="546274">
                <a:tc>
                  <a:txBody>
                    <a:bodyPr/>
                    <a:lstStyle/>
                    <a:p>
                      <a:pPr algn="l" fontAlgn="t">
                        <a:lnSpc>
                          <a:spcPts val="1800"/>
                        </a:lnSpc>
                        <a:buNone/>
                      </a:pPr>
                      <a:r>
                        <a:rPr lang="en-GB" sz="1600">
                          <a:effectLst/>
                        </a:rPr>
                        <a:t>5. show an awareness of others' safety while using the tool</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27264248"/>
                  </a:ext>
                </a:extLst>
              </a:tr>
              <a:tr h="328048">
                <a:tc>
                  <a:txBody>
                    <a:bodyPr/>
                    <a:lstStyle/>
                    <a:p>
                      <a:pPr algn="l" fontAlgn="t">
                        <a:lnSpc>
                          <a:spcPts val="1800"/>
                        </a:lnSpc>
                        <a:buNone/>
                      </a:pPr>
                      <a:r>
                        <a:rPr lang="en-GB" sz="1600">
                          <a:effectLst/>
                        </a:rPr>
                        <a:t>6. store the tool safely when not in use</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51178825"/>
                  </a:ext>
                </a:extLst>
              </a:tr>
              <a:tr h="328048">
                <a:tc>
                  <a:txBody>
                    <a:bodyPr/>
                    <a:lstStyle/>
                    <a:p>
                      <a:pPr algn="l" fontAlgn="t">
                        <a:lnSpc>
                          <a:spcPts val="1800"/>
                        </a:lnSpc>
                        <a:buNone/>
                      </a:pPr>
                      <a:r>
                        <a:rPr lang="en-GB" sz="1600" dirty="0">
                          <a:effectLst/>
                        </a:rPr>
                        <a:t>7. clean and store the shears after use.</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82620" marR="82620" marT="41310" marB="413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7251510"/>
                  </a:ext>
                </a:extLst>
              </a:tr>
            </a:tbl>
          </a:graphicData>
        </a:graphic>
      </p:graphicFrame>
      <p:sp>
        <p:nvSpPr>
          <p:cNvPr id="5" name="Rectangle 1">
            <a:extLst>
              <a:ext uri="{FF2B5EF4-FFF2-40B4-BE49-F238E27FC236}">
                <a16:creationId xmlns:a16="http://schemas.microsoft.com/office/drawing/2014/main" id="{C80E0EE3-5D6B-2E33-67F2-31E72BF192F8}"/>
              </a:ext>
            </a:extLst>
          </p:cNvPr>
          <p:cNvSpPr>
            <a:spLocks noChangeArrowheads="1"/>
          </p:cNvSpPr>
          <p:nvPr/>
        </p:nvSpPr>
        <p:spPr bwMode="auto">
          <a:xfrm>
            <a:off x="1016000" y="47393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Safe use of shears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928493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E5533D2-0E0C-F9BB-F90D-EA5ED2984D38}"/>
              </a:ext>
            </a:extLst>
          </p:cNvPr>
          <p:cNvGraphicFramePr>
            <a:graphicFrameLocks noGrp="1"/>
          </p:cNvGraphicFramePr>
          <p:nvPr>
            <p:extLst>
              <p:ext uri="{D42A27DB-BD31-4B8C-83A1-F6EECF244321}">
                <p14:modId xmlns:p14="http://schemas.microsoft.com/office/powerpoint/2010/main" val="2237734887"/>
              </p:ext>
            </p:extLst>
          </p:nvPr>
        </p:nvGraphicFramePr>
        <p:xfrm>
          <a:off x="660400" y="2725738"/>
          <a:ext cx="10871200" cy="3524250"/>
        </p:xfrm>
        <a:graphic>
          <a:graphicData uri="http://schemas.openxmlformats.org/drawingml/2006/table">
            <a:tbl>
              <a:tblPr/>
              <a:tblGrid>
                <a:gridCol w="5435600">
                  <a:extLst>
                    <a:ext uri="{9D8B030D-6E8A-4147-A177-3AD203B41FA5}">
                      <a16:colId xmlns:a16="http://schemas.microsoft.com/office/drawing/2014/main" val="619811348"/>
                    </a:ext>
                  </a:extLst>
                </a:gridCol>
                <a:gridCol w="5435600">
                  <a:extLst>
                    <a:ext uri="{9D8B030D-6E8A-4147-A177-3AD203B41FA5}">
                      <a16:colId xmlns:a16="http://schemas.microsoft.com/office/drawing/2014/main" val="2524929321"/>
                    </a:ext>
                  </a:extLst>
                </a:gridCol>
              </a:tblGrid>
              <a:tr h="0">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0292055"/>
                  </a:ext>
                </a:extLst>
              </a:tr>
              <a:tr h="0">
                <a:tc>
                  <a:txBody>
                    <a:bodyPr/>
                    <a:lstStyle/>
                    <a:p>
                      <a:pPr algn="l" fontAlgn="t">
                        <a:lnSpc>
                          <a:spcPts val="2400"/>
                        </a:lnSpc>
                        <a:buNone/>
                      </a:pPr>
                      <a:r>
                        <a:rPr lang="en-GB" b="1">
                          <a:effectLst/>
                        </a:rPr>
                        <a:t>demonstrated the ability to</a:t>
                      </a:r>
                    </a:p>
                    <a:p>
                      <a:pPr algn="l" fontAlgn="t">
                        <a:lnSpc>
                          <a:spcPts val="1800"/>
                        </a:lnSpc>
                        <a:buNone/>
                      </a:pPr>
                      <a:r>
                        <a:rPr lang="en-GB">
                          <a:effectLst/>
                        </a:rPr>
                        <a:t>1. follow instructions to measure and cut the wood to the correct lengths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22602713"/>
                  </a:ext>
                </a:extLst>
              </a:tr>
              <a:tr h="0">
                <a:tc>
                  <a:txBody>
                    <a:bodyPr/>
                    <a:lstStyle/>
                    <a:p>
                      <a:pPr algn="l" fontAlgn="t">
                        <a:lnSpc>
                          <a:spcPts val="1800"/>
                        </a:lnSpc>
                        <a:buNone/>
                      </a:pPr>
                      <a:r>
                        <a:rPr lang="en-GB">
                          <a:effectLst/>
                        </a:rPr>
                        <a:t>2. fix the wood together using the correct tools ie a drill and screws or a hammer and nails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88978130"/>
                  </a:ext>
                </a:extLst>
              </a:tr>
              <a:tr h="0">
                <a:tc>
                  <a:txBody>
                    <a:bodyPr/>
                    <a:lstStyle/>
                    <a:p>
                      <a:pPr algn="l" fontAlgn="t">
                        <a:lnSpc>
                          <a:spcPts val="1800"/>
                        </a:lnSpc>
                        <a:buNone/>
                      </a:pPr>
                      <a:r>
                        <a:rPr lang="en-GB">
                          <a:effectLst/>
                        </a:rPr>
                        <a:t>3. put the trellis up in a suitable location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9550582"/>
                  </a:ext>
                </a:extLst>
              </a:tr>
              <a:tr h="0">
                <a:tc>
                  <a:txBody>
                    <a:bodyPr/>
                    <a:lstStyle/>
                    <a:p>
                      <a:pPr algn="l" fontAlgn="t">
                        <a:lnSpc>
                          <a:spcPts val="2400"/>
                        </a:lnSpc>
                        <a:buNone/>
                      </a:pPr>
                      <a:r>
                        <a:rPr lang="en-GB" b="1" dirty="0">
                          <a:effectLst/>
                        </a:rPr>
                        <a:t>shown knowledge of</a:t>
                      </a:r>
                    </a:p>
                    <a:p>
                      <a:pPr algn="l" fontAlgn="t">
                        <a:lnSpc>
                          <a:spcPts val="1800"/>
                        </a:lnSpc>
                        <a:buNone/>
                      </a:pPr>
                      <a:r>
                        <a:rPr lang="en-GB" dirty="0">
                          <a:effectLst/>
                        </a:rPr>
                        <a:t>4. at least three benefits of vertical gardening, </a:t>
                      </a:r>
                      <a:r>
                        <a:rPr lang="en-GB" dirty="0" err="1">
                          <a:effectLst/>
                        </a:rPr>
                        <a:t>eg</a:t>
                      </a:r>
                      <a:r>
                        <a:rPr lang="en-GB" dirty="0">
                          <a:effectLst/>
                        </a:rPr>
                        <a:t> space saving, urban gardens, food for pollinators, screening.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49150934"/>
                  </a:ext>
                </a:extLst>
              </a:tr>
            </a:tbl>
          </a:graphicData>
        </a:graphic>
      </p:graphicFrame>
      <p:sp>
        <p:nvSpPr>
          <p:cNvPr id="5" name="Rectangle 1">
            <a:extLst>
              <a:ext uri="{FF2B5EF4-FFF2-40B4-BE49-F238E27FC236}">
                <a16:creationId xmlns:a16="http://schemas.microsoft.com/office/drawing/2014/main" id="{958D5479-AD57-0FB2-C91D-8DB590543B6C}"/>
              </a:ext>
            </a:extLst>
          </p:cNvPr>
          <p:cNvSpPr>
            <a:spLocks noChangeArrowheads="1"/>
          </p:cNvSpPr>
          <p:nvPr/>
        </p:nvSpPr>
        <p:spPr bwMode="auto">
          <a:xfrm>
            <a:off x="660400" y="8969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Making a wooden garden trellis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5392881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248EEE5-8D17-A913-8104-C5C69450A7C2}"/>
              </a:ext>
            </a:extLst>
          </p:cNvPr>
          <p:cNvGraphicFramePr>
            <a:graphicFrameLocks noGrp="1"/>
          </p:cNvGraphicFramePr>
          <p:nvPr>
            <p:extLst>
              <p:ext uri="{D42A27DB-BD31-4B8C-83A1-F6EECF244321}">
                <p14:modId xmlns:p14="http://schemas.microsoft.com/office/powerpoint/2010/main" val="2841424286"/>
              </p:ext>
            </p:extLst>
          </p:nvPr>
        </p:nvGraphicFramePr>
        <p:xfrm>
          <a:off x="863600" y="2066925"/>
          <a:ext cx="10845800" cy="4383735"/>
        </p:xfrm>
        <a:graphic>
          <a:graphicData uri="http://schemas.openxmlformats.org/drawingml/2006/table">
            <a:tbl>
              <a:tblPr/>
              <a:tblGrid>
                <a:gridCol w="5422900">
                  <a:extLst>
                    <a:ext uri="{9D8B030D-6E8A-4147-A177-3AD203B41FA5}">
                      <a16:colId xmlns:a16="http://schemas.microsoft.com/office/drawing/2014/main" val="1657070372"/>
                    </a:ext>
                  </a:extLst>
                </a:gridCol>
                <a:gridCol w="5422900">
                  <a:extLst>
                    <a:ext uri="{9D8B030D-6E8A-4147-A177-3AD203B41FA5}">
                      <a16:colId xmlns:a16="http://schemas.microsoft.com/office/drawing/2014/main" val="843072186"/>
                    </a:ext>
                  </a:extLst>
                </a:gridCol>
              </a:tblGrid>
              <a:tr h="419415">
                <a:tc>
                  <a:txBody>
                    <a:bodyPr/>
                    <a:lstStyle/>
                    <a:p>
                      <a:pPr algn="l" fontAlgn="t">
                        <a:buNone/>
                      </a:pPr>
                      <a:r>
                        <a:rPr lang="en-GB" sz="1300">
                          <a:effectLst/>
                        </a:rPr>
                        <a:t>In successfully completing this unit, the learner will have</a:t>
                      </a:r>
                    </a:p>
                  </a:txBody>
                  <a:tcPr marL="66987" marR="66987" marT="33493" marB="3349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6987" marR="66987" marT="33493" marB="3349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25578581"/>
                  </a:ext>
                </a:extLst>
              </a:tr>
              <a:tr h="543602">
                <a:tc>
                  <a:txBody>
                    <a:bodyPr/>
                    <a:lstStyle/>
                    <a:p>
                      <a:pPr algn="l" fontAlgn="t">
                        <a:lnSpc>
                          <a:spcPts val="2400"/>
                        </a:lnSpc>
                        <a:buNone/>
                      </a:pPr>
                      <a:r>
                        <a:rPr lang="en-GB" sz="1300" b="1">
                          <a:effectLst/>
                        </a:rPr>
                        <a:t>shown knowledge of</a:t>
                      </a:r>
                    </a:p>
                    <a:p>
                      <a:pPr algn="l" fontAlgn="t">
                        <a:lnSpc>
                          <a:spcPts val="1800"/>
                        </a:lnSpc>
                        <a:buNone/>
                      </a:pPr>
                      <a:r>
                        <a:rPr lang="en-GB" sz="1300">
                          <a:effectLst/>
                        </a:rPr>
                        <a:t>1. what mushrooms are</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29927799"/>
                  </a:ext>
                </a:extLst>
              </a:tr>
              <a:tr h="383984">
                <a:tc>
                  <a:txBody>
                    <a:bodyPr/>
                    <a:lstStyle/>
                    <a:p>
                      <a:pPr algn="l" fontAlgn="t">
                        <a:lnSpc>
                          <a:spcPts val="1800"/>
                        </a:lnSpc>
                        <a:buNone/>
                      </a:pPr>
                      <a:r>
                        <a:rPr lang="en-GB" sz="1300">
                          <a:effectLst/>
                        </a:rPr>
                        <a:t>2. the life cycle of a mushroom</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98138077"/>
                  </a:ext>
                </a:extLst>
              </a:tr>
              <a:tr h="383984">
                <a:tc>
                  <a:txBody>
                    <a:bodyPr/>
                    <a:lstStyle/>
                    <a:p>
                      <a:pPr algn="l" fontAlgn="t">
                        <a:lnSpc>
                          <a:spcPts val="1800"/>
                        </a:lnSpc>
                        <a:buNone/>
                      </a:pPr>
                      <a:r>
                        <a:rPr lang="en-GB" sz="1300">
                          <a:effectLst/>
                        </a:rPr>
                        <a:t>3. at least three parts of a mushroom</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27309999"/>
                  </a:ext>
                </a:extLst>
              </a:tr>
              <a:tr h="429252">
                <a:tc>
                  <a:txBody>
                    <a:bodyPr/>
                    <a:lstStyle/>
                    <a:p>
                      <a:pPr algn="l" fontAlgn="t">
                        <a:lnSpc>
                          <a:spcPts val="1800"/>
                        </a:lnSpc>
                        <a:buNone/>
                      </a:pPr>
                      <a:r>
                        <a:rPr lang="en-GB" sz="1300">
                          <a:effectLst/>
                        </a:rPr>
                        <a:t>4. mushroom substrate incubation requirements</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02986357"/>
                  </a:ext>
                </a:extLst>
              </a:tr>
              <a:tr h="383984">
                <a:tc>
                  <a:txBody>
                    <a:bodyPr/>
                    <a:lstStyle/>
                    <a:p>
                      <a:pPr algn="l" fontAlgn="t">
                        <a:lnSpc>
                          <a:spcPts val="1800"/>
                        </a:lnSpc>
                        <a:buNone/>
                      </a:pPr>
                      <a:r>
                        <a:rPr lang="en-GB" sz="1300">
                          <a:effectLst/>
                        </a:rPr>
                        <a:t>5. mushroom fruiting requirements</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00118281"/>
                  </a:ext>
                </a:extLst>
              </a:tr>
              <a:tr h="543602">
                <a:tc>
                  <a:txBody>
                    <a:bodyPr/>
                    <a:lstStyle/>
                    <a:p>
                      <a:pPr algn="l" fontAlgn="t">
                        <a:lnSpc>
                          <a:spcPts val="2400"/>
                        </a:lnSpc>
                        <a:buNone/>
                      </a:pPr>
                      <a:r>
                        <a:rPr lang="en-GB" sz="1300" b="1">
                          <a:effectLst/>
                        </a:rPr>
                        <a:t>demonstrated the ability to</a:t>
                      </a:r>
                    </a:p>
                    <a:p>
                      <a:pPr algn="l" fontAlgn="t">
                        <a:lnSpc>
                          <a:spcPts val="1800"/>
                        </a:lnSpc>
                        <a:buNone/>
                      </a:pPr>
                      <a:r>
                        <a:rPr lang="en-GB" sz="1300">
                          <a:effectLst/>
                        </a:rPr>
                        <a:t>6. make a spore print</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44020672"/>
                  </a:ext>
                </a:extLst>
              </a:tr>
              <a:tr h="267630">
                <a:tc>
                  <a:txBody>
                    <a:bodyPr/>
                    <a:lstStyle/>
                    <a:p>
                      <a:pPr algn="l" fontAlgn="t">
                        <a:lnSpc>
                          <a:spcPts val="1800"/>
                        </a:lnSpc>
                        <a:buNone/>
                      </a:pPr>
                      <a:r>
                        <a:rPr lang="en-GB" sz="1300">
                          <a:effectLst/>
                        </a:rPr>
                        <a:t>7. make mushroom spawn</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34315317"/>
                  </a:ext>
                </a:extLst>
              </a:tr>
              <a:tr h="267630">
                <a:tc>
                  <a:txBody>
                    <a:bodyPr/>
                    <a:lstStyle/>
                    <a:p>
                      <a:pPr algn="l" fontAlgn="t">
                        <a:lnSpc>
                          <a:spcPts val="1800"/>
                        </a:lnSpc>
                        <a:buNone/>
                      </a:pPr>
                      <a:r>
                        <a:rPr lang="en-GB" sz="1300">
                          <a:effectLst/>
                        </a:rPr>
                        <a:t>8. make mushroom substrate</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Student completed work</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81220060"/>
                  </a:ext>
                </a:extLst>
              </a:tr>
              <a:tr h="267630">
                <a:tc>
                  <a:txBody>
                    <a:bodyPr/>
                    <a:lstStyle/>
                    <a:p>
                      <a:pPr algn="l" fontAlgn="t">
                        <a:lnSpc>
                          <a:spcPts val="1800"/>
                        </a:lnSpc>
                        <a:buNone/>
                      </a:pPr>
                      <a:r>
                        <a:rPr lang="en-GB" sz="1300">
                          <a:effectLst/>
                        </a:rPr>
                        <a:t>9. inoculate a mushroom substrate mix</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36322874"/>
                  </a:ext>
                </a:extLst>
              </a:tr>
              <a:tr h="267630">
                <a:tc>
                  <a:txBody>
                    <a:bodyPr/>
                    <a:lstStyle/>
                    <a:p>
                      <a:pPr algn="l" fontAlgn="t">
                        <a:lnSpc>
                          <a:spcPts val="1800"/>
                        </a:lnSpc>
                        <a:buNone/>
                      </a:pPr>
                      <a:r>
                        <a:rPr lang="en-GB" sz="1300">
                          <a:effectLst/>
                        </a:rPr>
                        <a:t>10. harvest mushrooms.</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6987" marR="66987" marT="33493" marB="3349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43256806"/>
                  </a:ext>
                </a:extLst>
              </a:tr>
            </a:tbl>
          </a:graphicData>
        </a:graphic>
      </p:graphicFrame>
      <p:sp>
        <p:nvSpPr>
          <p:cNvPr id="5" name="Rectangle 1">
            <a:extLst>
              <a:ext uri="{FF2B5EF4-FFF2-40B4-BE49-F238E27FC236}">
                <a16:creationId xmlns:a16="http://schemas.microsoft.com/office/drawing/2014/main" id="{41520C48-BD3F-E319-F3B9-E317DD889ACD}"/>
              </a:ext>
            </a:extLst>
          </p:cNvPr>
          <p:cNvSpPr>
            <a:spLocks noChangeArrowheads="1"/>
          </p:cNvSpPr>
          <p:nvPr/>
        </p:nvSpPr>
        <p:spPr bwMode="auto">
          <a:xfrm>
            <a:off x="863600" y="6699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mushroom cultivation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5439976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01CE750-1C43-044E-E0F9-9B9AE530C1AA}"/>
              </a:ext>
            </a:extLst>
          </p:cNvPr>
          <p:cNvGraphicFramePr>
            <a:graphicFrameLocks noGrp="1"/>
          </p:cNvGraphicFramePr>
          <p:nvPr>
            <p:extLst>
              <p:ext uri="{D42A27DB-BD31-4B8C-83A1-F6EECF244321}">
                <p14:modId xmlns:p14="http://schemas.microsoft.com/office/powerpoint/2010/main" val="3720813149"/>
              </p:ext>
            </p:extLst>
          </p:nvPr>
        </p:nvGraphicFramePr>
        <p:xfrm>
          <a:off x="508000" y="1711843"/>
          <a:ext cx="11049000" cy="4427281"/>
        </p:xfrm>
        <a:graphic>
          <a:graphicData uri="http://schemas.openxmlformats.org/drawingml/2006/table">
            <a:tbl>
              <a:tblPr/>
              <a:tblGrid>
                <a:gridCol w="5524500">
                  <a:extLst>
                    <a:ext uri="{9D8B030D-6E8A-4147-A177-3AD203B41FA5}">
                      <a16:colId xmlns:a16="http://schemas.microsoft.com/office/drawing/2014/main" val="3164610802"/>
                    </a:ext>
                  </a:extLst>
                </a:gridCol>
                <a:gridCol w="5524500">
                  <a:extLst>
                    <a:ext uri="{9D8B030D-6E8A-4147-A177-3AD203B41FA5}">
                      <a16:colId xmlns:a16="http://schemas.microsoft.com/office/drawing/2014/main" val="1412870566"/>
                    </a:ext>
                  </a:extLst>
                </a:gridCol>
              </a:tblGrid>
              <a:tr h="582490">
                <a:tc>
                  <a:txBody>
                    <a:bodyPr/>
                    <a:lstStyle/>
                    <a:p>
                      <a:pPr algn="l" fontAlgn="t">
                        <a:buNone/>
                      </a:pPr>
                      <a:r>
                        <a:rPr lang="en-GB" sz="1600">
                          <a:effectLst/>
                        </a:rPr>
                        <a:t>In successfully completing this unit, the learner will have</a:t>
                      </a:r>
                    </a:p>
                  </a:txBody>
                  <a:tcPr marL="83213" marR="83213" marT="41606" marB="4160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3213" marR="83213" marT="41606" marB="4160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91974769"/>
                  </a:ext>
                </a:extLst>
              </a:tr>
              <a:tr h="579023">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1. hold a snath the correct way</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54951314"/>
                  </a:ext>
                </a:extLst>
              </a:tr>
              <a:tr h="332851">
                <a:tc>
                  <a:txBody>
                    <a:bodyPr/>
                    <a:lstStyle/>
                    <a:p>
                      <a:pPr algn="l" fontAlgn="t">
                        <a:lnSpc>
                          <a:spcPts val="1800"/>
                        </a:lnSpc>
                        <a:buNone/>
                      </a:pPr>
                      <a:r>
                        <a:rPr lang="en-GB" sz="1600">
                          <a:effectLst/>
                        </a:rPr>
                        <a:t>2. carry a scythe safely</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10441705"/>
                  </a:ext>
                </a:extLst>
              </a:tr>
              <a:tr h="509679">
                <a:tc>
                  <a:txBody>
                    <a:bodyPr/>
                    <a:lstStyle/>
                    <a:p>
                      <a:pPr algn="l" fontAlgn="t">
                        <a:lnSpc>
                          <a:spcPts val="1800"/>
                        </a:lnSpc>
                        <a:buNone/>
                      </a:pPr>
                      <a:r>
                        <a:rPr lang="en-GB" sz="1600">
                          <a:effectLst/>
                        </a:rPr>
                        <a:t>3. swing a snath without the blade using the correct technique</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54649065"/>
                  </a:ext>
                </a:extLst>
              </a:tr>
              <a:tr h="332851">
                <a:tc>
                  <a:txBody>
                    <a:bodyPr/>
                    <a:lstStyle/>
                    <a:p>
                      <a:pPr algn="l" fontAlgn="t">
                        <a:lnSpc>
                          <a:spcPts val="1800"/>
                        </a:lnSpc>
                        <a:buNone/>
                      </a:pPr>
                      <a:r>
                        <a:rPr lang="en-GB" sz="1600">
                          <a:effectLst/>
                        </a:rPr>
                        <a:t>4. rake on at least one occasion</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64490397"/>
                  </a:ext>
                </a:extLst>
              </a:tr>
              <a:tr h="717711">
                <a:tc>
                  <a:txBody>
                    <a:bodyPr/>
                    <a:lstStyle/>
                    <a:p>
                      <a:pPr algn="l" fontAlgn="t">
                        <a:lnSpc>
                          <a:spcPts val="1800"/>
                        </a:lnSpc>
                        <a:buNone/>
                      </a:pPr>
                      <a:r>
                        <a:rPr lang="en-GB" sz="1600">
                          <a:effectLst/>
                        </a:rPr>
                        <a:t>5. name the key equipment, eg snath, blade, allen key, whetstone, whetstone holder</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89048836"/>
                  </a:ext>
                </a:extLst>
              </a:tr>
              <a:tr h="787055">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6. the key health and safety principles of scything</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77045695"/>
                  </a:ext>
                </a:extLst>
              </a:tr>
              <a:tr h="509679">
                <a:tc>
                  <a:txBody>
                    <a:bodyPr/>
                    <a:lstStyle/>
                    <a:p>
                      <a:pPr algn="l" fontAlgn="t">
                        <a:lnSpc>
                          <a:spcPts val="1800"/>
                        </a:lnSpc>
                        <a:buNone/>
                      </a:pPr>
                      <a:r>
                        <a:rPr lang="en-GB" sz="1600">
                          <a:effectLst/>
                        </a:rPr>
                        <a:t>7. at least two reasons why scything is necessary.</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40272821"/>
                  </a:ext>
                </a:extLst>
              </a:tr>
            </a:tbl>
          </a:graphicData>
        </a:graphic>
      </p:graphicFrame>
      <p:sp>
        <p:nvSpPr>
          <p:cNvPr id="5" name="Rectangle 1">
            <a:extLst>
              <a:ext uri="{FF2B5EF4-FFF2-40B4-BE49-F238E27FC236}">
                <a16:creationId xmlns:a16="http://schemas.microsoft.com/office/drawing/2014/main" id="{9D2EE37A-1BDF-FDFC-89B6-BE0C439FF7A3}"/>
              </a:ext>
            </a:extLst>
          </p:cNvPr>
          <p:cNvSpPr>
            <a:spLocks noChangeArrowheads="1"/>
          </p:cNvSpPr>
          <p:nvPr/>
        </p:nvSpPr>
        <p:spPr bwMode="auto">
          <a:xfrm>
            <a:off x="862013" y="4902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Scything for beginners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188458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1AE7FB4-DBA8-31D0-5EDC-C738F257EF34}"/>
              </a:ext>
            </a:extLst>
          </p:cNvPr>
          <p:cNvGraphicFramePr>
            <a:graphicFrameLocks noGrp="1"/>
          </p:cNvGraphicFramePr>
          <p:nvPr>
            <p:extLst>
              <p:ext uri="{D42A27DB-BD31-4B8C-83A1-F6EECF244321}">
                <p14:modId xmlns:p14="http://schemas.microsoft.com/office/powerpoint/2010/main" val="760477334"/>
              </p:ext>
            </p:extLst>
          </p:nvPr>
        </p:nvGraphicFramePr>
        <p:xfrm>
          <a:off x="419100" y="2079625"/>
          <a:ext cx="11353800" cy="4365047"/>
        </p:xfrm>
        <a:graphic>
          <a:graphicData uri="http://schemas.openxmlformats.org/drawingml/2006/table">
            <a:tbl>
              <a:tblPr/>
              <a:tblGrid>
                <a:gridCol w="5676900">
                  <a:extLst>
                    <a:ext uri="{9D8B030D-6E8A-4147-A177-3AD203B41FA5}">
                      <a16:colId xmlns:a16="http://schemas.microsoft.com/office/drawing/2014/main" val="2365893646"/>
                    </a:ext>
                  </a:extLst>
                </a:gridCol>
                <a:gridCol w="5676900">
                  <a:extLst>
                    <a:ext uri="{9D8B030D-6E8A-4147-A177-3AD203B41FA5}">
                      <a16:colId xmlns:a16="http://schemas.microsoft.com/office/drawing/2014/main" val="2428400319"/>
                    </a:ext>
                  </a:extLst>
                </a:gridCol>
              </a:tblGrid>
              <a:tr h="552969">
                <a:tc>
                  <a:txBody>
                    <a:bodyPr/>
                    <a:lstStyle/>
                    <a:p>
                      <a:pPr algn="l" fontAlgn="t">
                        <a:buNone/>
                      </a:pPr>
                      <a:r>
                        <a:rPr lang="en-GB" sz="1600">
                          <a:effectLst/>
                        </a:rPr>
                        <a:t>In successfully completing this unit, the learner will have</a:t>
                      </a:r>
                    </a:p>
                  </a:txBody>
                  <a:tcPr marL="78996" marR="78996" marT="39498" marB="3949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78996" marR="78996" marT="39498" marB="3949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46025475"/>
                  </a:ext>
                </a:extLst>
              </a:tr>
              <a:tr h="747166">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1. add compost to a prepared hanging basket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28108838"/>
                  </a:ext>
                </a:extLst>
              </a:tr>
              <a:tr h="483848">
                <a:tc>
                  <a:txBody>
                    <a:bodyPr/>
                    <a:lstStyle/>
                    <a:p>
                      <a:pPr algn="l" fontAlgn="t">
                        <a:lnSpc>
                          <a:spcPts val="1800"/>
                        </a:lnSpc>
                        <a:buNone/>
                      </a:pPr>
                      <a:r>
                        <a:rPr lang="en-GB" sz="1600">
                          <a:effectLst/>
                        </a:rPr>
                        <a:t>2. select plants appropriate for a hanging basket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38838918"/>
                  </a:ext>
                </a:extLst>
              </a:tr>
              <a:tr h="483848">
                <a:tc>
                  <a:txBody>
                    <a:bodyPr/>
                    <a:lstStyle/>
                    <a:p>
                      <a:pPr algn="l" fontAlgn="t">
                        <a:lnSpc>
                          <a:spcPts val="1800"/>
                        </a:lnSpc>
                        <a:buNone/>
                      </a:pPr>
                      <a:r>
                        <a:rPr lang="en-GB" sz="1600">
                          <a:effectLst/>
                        </a:rPr>
                        <a:t>3. remove the selected plants from a plant tray</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62101142"/>
                  </a:ext>
                </a:extLst>
              </a:tr>
              <a:tr h="483848">
                <a:tc>
                  <a:txBody>
                    <a:bodyPr/>
                    <a:lstStyle/>
                    <a:p>
                      <a:pPr algn="l" fontAlgn="t">
                        <a:lnSpc>
                          <a:spcPts val="1800"/>
                        </a:lnSpc>
                        <a:buNone/>
                      </a:pPr>
                      <a:r>
                        <a:rPr lang="en-GB" sz="1600">
                          <a:effectLst/>
                        </a:rPr>
                        <a:t>4. place the plants in the hanging basket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31379389"/>
                  </a:ext>
                </a:extLst>
              </a:tr>
              <a:tr h="483848">
                <a:tc>
                  <a:txBody>
                    <a:bodyPr/>
                    <a:lstStyle/>
                    <a:p>
                      <a:pPr algn="l" fontAlgn="t">
                        <a:lnSpc>
                          <a:spcPts val="1800"/>
                        </a:lnSpc>
                        <a:buNone/>
                      </a:pPr>
                      <a:r>
                        <a:rPr lang="en-GB" sz="1600">
                          <a:effectLst/>
                        </a:rPr>
                        <a:t>5. add enough compost to fill the hanging basket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86155091"/>
                  </a:ext>
                </a:extLst>
              </a:tr>
              <a:tr h="315982">
                <a:tc>
                  <a:txBody>
                    <a:bodyPr/>
                    <a:lstStyle/>
                    <a:p>
                      <a:pPr algn="l" fontAlgn="t">
                        <a:lnSpc>
                          <a:spcPts val="1800"/>
                        </a:lnSpc>
                        <a:buNone/>
                      </a:pPr>
                      <a:r>
                        <a:rPr lang="en-GB" sz="1600">
                          <a:effectLst/>
                        </a:rPr>
                        <a:t>6. firm compost around the plants</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61002516"/>
                  </a:ext>
                </a:extLst>
              </a:tr>
              <a:tr h="315982">
                <a:tc>
                  <a:txBody>
                    <a:bodyPr/>
                    <a:lstStyle/>
                    <a:p>
                      <a:pPr algn="l" fontAlgn="t">
                        <a:lnSpc>
                          <a:spcPts val="1800"/>
                        </a:lnSpc>
                        <a:buNone/>
                      </a:pPr>
                      <a:r>
                        <a:rPr lang="en-GB" sz="1600">
                          <a:effectLst/>
                        </a:rPr>
                        <a:t>7. water the plants</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52208186"/>
                  </a:ext>
                </a:extLst>
              </a:tr>
              <a:tr h="483848">
                <a:tc>
                  <a:txBody>
                    <a:bodyPr/>
                    <a:lstStyle/>
                    <a:p>
                      <a:pPr algn="l" fontAlgn="t">
                        <a:lnSpc>
                          <a:spcPts val="1800"/>
                        </a:lnSpc>
                        <a:buNone/>
                      </a:pPr>
                      <a:r>
                        <a:rPr lang="en-GB" sz="1600">
                          <a:effectLst/>
                        </a:rPr>
                        <a:t>8. place the completed basket in a suitable location.</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78996" marR="78996" marT="39498" marB="394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04180445"/>
                  </a:ext>
                </a:extLst>
              </a:tr>
            </a:tbl>
          </a:graphicData>
        </a:graphic>
      </p:graphicFrame>
      <p:sp>
        <p:nvSpPr>
          <p:cNvPr id="5" name="Rectangle 1">
            <a:extLst>
              <a:ext uri="{FF2B5EF4-FFF2-40B4-BE49-F238E27FC236}">
                <a16:creationId xmlns:a16="http://schemas.microsoft.com/office/drawing/2014/main" id="{FA37F2B3-F1D6-98E8-CED1-8A6AC58C56DB}"/>
              </a:ext>
            </a:extLst>
          </p:cNvPr>
          <p:cNvSpPr>
            <a:spLocks noChangeArrowheads="1"/>
          </p:cNvSpPr>
          <p:nvPr/>
        </p:nvSpPr>
        <p:spPr bwMode="auto">
          <a:xfrm>
            <a:off x="419100" y="9874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Planting up a hanging basket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4464256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2E1F110-E32B-05F0-5099-E5B5EBC76013}"/>
              </a:ext>
            </a:extLst>
          </p:cNvPr>
          <p:cNvGraphicFramePr>
            <a:graphicFrameLocks noGrp="1"/>
          </p:cNvGraphicFramePr>
          <p:nvPr>
            <p:extLst>
              <p:ext uri="{D42A27DB-BD31-4B8C-83A1-F6EECF244321}">
                <p14:modId xmlns:p14="http://schemas.microsoft.com/office/powerpoint/2010/main" val="3527151967"/>
              </p:ext>
            </p:extLst>
          </p:nvPr>
        </p:nvGraphicFramePr>
        <p:xfrm>
          <a:off x="914400" y="2131126"/>
          <a:ext cx="10363200" cy="4476324"/>
        </p:xfrm>
        <a:graphic>
          <a:graphicData uri="http://schemas.openxmlformats.org/drawingml/2006/table">
            <a:tbl>
              <a:tblPr/>
              <a:tblGrid>
                <a:gridCol w="5181600">
                  <a:extLst>
                    <a:ext uri="{9D8B030D-6E8A-4147-A177-3AD203B41FA5}">
                      <a16:colId xmlns:a16="http://schemas.microsoft.com/office/drawing/2014/main" val="2580737980"/>
                    </a:ext>
                  </a:extLst>
                </a:gridCol>
                <a:gridCol w="5181600">
                  <a:extLst>
                    <a:ext uri="{9D8B030D-6E8A-4147-A177-3AD203B41FA5}">
                      <a16:colId xmlns:a16="http://schemas.microsoft.com/office/drawing/2014/main" val="2322474656"/>
                    </a:ext>
                  </a:extLst>
                </a:gridCol>
              </a:tblGrid>
              <a:tr h="483162">
                <a:tc>
                  <a:txBody>
                    <a:bodyPr/>
                    <a:lstStyle/>
                    <a:p>
                      <a:pPr algn="l" fontAlgn="t">
                        <a:buNone/>
                      </a:pPr>
                      <a:r>
                        <a:rPr lang="en-GB" sz="1400">
                          <a:effectLst/>
                        </a:rPr>
                        <a:t>In successfully completing this unit, the learner will have</a:t>
                      </a:r>
                    </a:p>
                  </a:txBody>
                  <a:tcPr marL="69023" marR="69023" marT="34512" marB="34512">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69023" marR="69023" marT="34512" marB="34512">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50349522"/>
                  </a:ext>
                </a:extLst>
              </a:tr>
              <a:tr h="652844">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1. identify from a selection of garden tools a wheelbarrow</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81466067"/>
                  </a:ext>
                </a:extLst>
              </a:tr>
              <a:tr h="276093">
                <a:tc>
                  <a:txBody>
                    <a:bodyPr/>
                    <a:lstStyle/>
                    <a:p>
                      <a:pPr algn="l" fontAlgn="t">
                        <a:lnSpc>
                          <a:spcPts val="1800"/>
                        </a:lnSpc>
                        <a:buNone/>
                      </a:pPr>
                      <a:r>
                        <a:rPr lang="en-GB" sz="1400">
                          <a:effectLst/>
                        </a:rPr>
                        <a:t>2. collect the wheelbarrow</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02978246"/>
                  </a:ext>
                </a:extLst>
              </a:tr>
              <a:tr h="422767">
                <a:tc>
                  <a:txBody>
                    <a:bodyPr/>
                    <a:lstStyle/>
                    <a:p>
                      <a:pPr algn="l" fontAlgn="t">
                        <a:lnSpc>
                          <a:spcPts val="1800"/>
                        </a:lnSpc>
                        <a:buNone/>
                      </a:pPr>
                      <a:r>
                        <a:rPr lang="en-GB" sz="1400">
                          <a:effectLst/>
                        </a:rPr>
                        <a:t>3. place a given object in the wheelbarrow safely</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15050980"/>
                  </a:ext>
                </a:extLst>
              </a:tr>
              <a:tr h="595325">
                <a:tc>
                  <a:txBody>
                    <a:bodyPr/>
                    <a:lstStyle/>
                    <a:p>
                      <a:pPr algn="l" fontAlgn="t">
                        <a:lnSpc>
                          <a:spcPts val="1800"/>
                        </a:lnSpc>
                        <a:buNone/>
                      </a:pPr>
                      <a:r>
                        <a:rPr lang="en-GB" sz="1400">
                          <a:effectLst/>
                        </a:rPr>
                        <a:t>4. transport the object in the wheelbarrow to a specified location safely</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40382593"/>
                  </a:ext>
                </a:extLst>
              </a:tr>
              <a:tr h="422767">
                <a:tc>
                  <a:txBody>
                    <a:bodyPr/>
                    <a:lstStyle/>
                    <a:p>
                      <a:pPr algn="l" fontAlgn="t">
                        <a:lnSpc>
                          <a:spcPts val="1800"/>
                        </a:lnSpc>
                        <a:buNone/>
                      </a:pPr>
                      <a:r>
                        <a:rPr lang="en-GB" sz="1400">
                          <a:effectLst/>
                        </a:rPr>
                        <a:t>5. remove the object from the wheelbarrow at the specified location</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1284393"/>
                  </a:ext>
                </a:extLst>
              </a:tr>
              <a:tr h="422767">
                <a:tc>
                  <a:txBody>
                    <a:bodyPr/>
                    <a:lstStyle/>
                    <a:p>
                      <a:pPr algn="l" fontAlgn="t">
                        <a:lnSpc>
                          <a:spcPts val="1800"/>
                        </a:lnSpc>
                        <a:buNone/>
                      </a:pPr>
                      <a:r>
                        <a:rPr lang="en-GB" sz="1400">
                          <a:effectLst/>
                        </a:rPr>
                        <a:t>6. return the wheelbarrow to its storage location</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64777271"/>
                  </a:ext>
                </a:extLst>
              </a:tr>
              <a:tr h="652844">
                <a:tc>
                  <a:txBody>
                    <a:bodyPr/>
                    <a:lstStyle/>
                    <a:p>
                      <a:pPr algn="l" fontAlgn="t">
                        <a:lnSpc>
                          <a:spcPts val="2400"/>
                        </a:lnSpc>
                        <a:buNone/>
                      </a:pPr>
                      <a:r>
                        <a:rPr lang="en-GB" sz="1400" b="1">
                          <a:effectLst/>
                        </a:rPr>
                        <a:t>experienced</a:t>
                      </a:r>
                    </a:p>
                    <a:p>
                      <a:pPr algn="l" fontAlgn="t">
                        <a:lnSpc>
                          <a:spcPts val="1800"/>
                        </a:lnSpc>
                        <a:buNone/>
                      </a:pPr>
                      <a:r>
                        <a:rPr lang="en-GB" sz="1400">
                          <a:effectLst/>
                        </a:rPr>
                        <a:t>7. taking part in a discussion about the use of a wheelbarrow</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37240578"/>
                  </a:ext>
                </a:extLst>
              </a:tr>
              <a:tr h="422767">
                <a:tc>
                  <a:txBody>
                    <a:bodyPr/>
                    <a:lstStyle/>
                    <a:p>
                      <a:pPr algn="l" fontAlgn="t">
                        <a:lnSpc>
                          <a:spcPts val="1800"/>
                        </a:lnSpc>
                        <a:buNone/>
                      </a:pPr>
                      <a:r>
                        <a:rPr lang="en-GB" sz="1400" dirty="0">
                          <a:effectLst/>
                        </a:rPr>
                        <a:t>8. working safely in a practical environment.</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69023" marR="69023" marT="34512" marB="3451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58034771"/>
                  </a:ext>
                </a:extLst>
              </a:tr>
            </a:tbl>
          </a:graphicData>
        </a:graphic>
      </p:graphicFrame>
      <p:sp>
        <p:nvSpPr>
          <p:cNvPr id="5" name="Rectangle 1">
            <a:extLst>
              <a:ext uri="{FF2B5EF4-FFF2-40B4-BE49-F238E27FC236}">
                <a16:creationId xmlns:a16="http://schemas.microsoft.com/office/drawing/2014/main" id="{5E40F020-4F3B-5CE3-0CD8-8D2B500BE5C3}"/>
              </a:ext>
            </a:extLst>
          </p:cNvPr>
          <p:cNvSpPr>
            <a:spLocks noChangeArrowheads="1"/>
          </p:cNvSpPr>
          <p:nvPr/>
        </p:nvSpPr>
        <p:spPr bwMode="auto">
          <a:xfrm>
            <a:off x="606425" y="682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Using a wheelbarrow to transport objects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8457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5B32289-FAFD-3EB2-CF75-23B22E84715E}"/>
              </a:ext>
            </a:extLst>
          </p:cNvPr>
          <p:cNvGraphicFramePr>
            <a:graphicFrameLocks noGrp="1"/>
          </p:cNvGraphicFramePr>
          <p:nvPr>
            <p:extLst>
              <p:ext uri="{D42A27DB-BD31-4B8C-83A1-F6EECF244321}">
                <p14:modId xmlns:p14="http://schemas.microsoft.com/office/powerpoint/2010/main" val="824884256"/>
              </p:ext>
            </p:extLst>
          </p:nvPr>
        </p:nvGraphicFramePr>
        <p:xfrm>
          <a:off x="376108" y="1090622"/>
          <a:ext cx="11016822" cy="4581911"/>
        </p:xfrm>
        <a:graphic>
          <a:graphicData uri="http://schemas.openxmlformats.org/drawingml/2006/table">
            <a:tbl>
              <a:tblPr/>
              <a:tblGrid>
                <a:gridCol w="5508411">
                  <a:extLst>
                    <a:ext uri="{9D8B030D-6E8A-4147-A177-3AD203B41FA5}">
                      <a16:colId xmlns:a16="http://schemas.microsoft.com/office/drawing/2014/main" val="1803703971"/>
                    </a:ext>
                  </a:extLst>
                </a:gridCol>
                <a:gridCol w="5508411">
                  <a:extLst>
                    <a:ext uri="{9D8B030D-6E8A-4147-A177-3AD203B41FA5}">
                      <a16:colId xmlns:a16="http://schemas.microsoft.com/office/drawing/2014/main" val="1844607285"/>
                    </a:ext>
                  </a:extLst>
                </a:gridCol>
              </a:tblGrid>
              <a:tr h="405224">
                <a:tc>
                  <a:txBody>
                    <a:bodyPr/>
                    <a:lstStyle/>
                    <a:p>
                      <a:pPr algn="l" fontAlgn="t">
                        <a:buNone/>
                      </a:pPr>
                      <a:r>
                        <a:rPr lang="en-GB" sz="1100">
                          <a:effectLst/>
                        </a:rPr>
                        <a:t>In successfully completing this unit, the learner will have</a:t>
                      </a:r>
                    </a:p>
                  </a:txBody>
                  <a:tcPr marL="57889" marR="57889" marT="28945" marB="2894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7889" marR="57889" marT="28945" marB="2894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88734033"/>
                  </a:ext>
                </a:extLst>
              </a:tr>
              <a:tr h="692258">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1. name at least five types of animal including fish, amphibians, reptiles, birds and mammals</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88268254"/>
                  </a:ext>
                </a:extLst>
              </a:tr>
              <a:tr h="644017">
                <a:tc>
                  <a:txBody>
                    <a:bodyPr/>
                    <a:lstStyle/>
                    <a:p>
                      <a:pPr algn="l" fontAlgn="t">
                        <a:lnSpc>
                          <a:spcPts val="1800"/>
                        </a:lnSpc>
                        <a:buNone/>
                      </a:pPr>
                      <a:r>
                        <a:rPr lang="en-GB" sz="1100">
                          <a:effectLst/>
                        </a:rPr>
                        <a:t>2. state the main features or behaviours the animals in each classification group have, eg mammals feed their young milk</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96021489"/>
                  </a:ext>
                </a:extLst>
              </a:tr>
              <a:tr h="558483">
                <a:tc>
                  <a:txBody>
                    <a:bodyPr/>
                    <a:lstStyle/>
                    <a:p>
                      <a:pPr algn="l" fontAlgn="t">
                        <a:lnSpc>
                          <a:spcPts val="1800"/>
                        </a:lnSpc>
                        <a:buNone/>
                      </a:pPr>
                      <a:r>
                        <a:rPr lang="en-GB" sz="1100" dirty="0">
                          <a:effectLst/>
                        </a:rPr>
                        <a:t>3. compare or match the body shape and skeleton of at least two different animals</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55104781"/>
                  </a:ext>
                </a:extLst>
              </a:tr>
              <a:tr h="354571">
                <a:tc>
                  <a:txBody>
                    <a:bodyPr/>
                    <a:lstStyle/>
                    <a:p>
                      <a:pPr algn="l" fontAlgn="t">
                        <a:lnSpc>
                          <a:spcPts val="1800"/>
                        </a:lnSpc>
                        <a:buNone/>
                      </a:pPr>
                      <a:r>
                        <a:rPr lang="en-GB" sz="1100">
                          <a:effectLst/>
                        </a:rPr>
                        <a:t>4. describe an animal using simple, correct vocabulary, eg claws, beak, fin</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60672811"/>
                  </a:ext>
                </a:extLst>
              </a:tr>
              <a:tr h="354571">
                <a:tc>
                  <a:txBody>
                    <a:bodyPr/>
                    <a:lstStyle/>
                    <a:p>
                      <a:pPr algn="l" fontAlgn="t">
                        <a:lnSpc>
                          <a:spcPts val="1800"/>
                        </a:lnSpc>
                        <a:buNone/>
                      </a:pPr>
                      <a:r>
                        <a:rPr lang="en-GB" sz="1100">
                          <a:effectLst/>
                        </a:rPr>
                        <a:t>5. group given animals according to what they eat</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40097981"/>
                  </a:ext>
                </a:extLst>
              </a:tr>
              <a:tr h="499294">
                <a:tc>
                  <a:txBody>
                    <a:bodyPr/>
                    <a:lstStyle/>
                    <a:p>
                      <a:pPr algn="l" fontAlgn="t">
                        <a:lnSpc>
                          <a:spcPts val="1800"/>
                        </a:lnSpc>
                        <a:buNone/>
                      </a:pPr>
                      <a:r>
                        <a:rPr lang="en-GB" sz="1100">
                          <a:effectLst/>
                        </a:rPr>
                        <a:t>6. answer at least two questions about wildlife documentaries they have watched</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93119395"/>
                  </a:ext>
                </a:extLst>
              </a:tr>
              <a:tr h="547535">
                <a:tc>
                  <a:txBody>
                    <a:bodyPr/>
                    <a:lstStyle/>
                    <a:p>
                      <a:pPr algn="l" fontAlgn="t">
                        <a:lnSpc>
                          <a:spcPts val="2400"/>
                        </a:lnSpc>
                        <a:buNone/>
                      </a:pPr>
                      <a:r>
                        <a:rPr lang="en-GB" sz="1100" b="1">
                          <a:effectLst/>
                        </a:rPr>
                        <a:t>experienced</a:t>
                      </a:r>
                    </a:p>
                    <a:p>
                      <a:pPr algn="l" fontAlgn="t">
                        <a:lnSpc>
                          <a:spcPts val="1800"/>
                        </a:lnSpc>
                        <a:buNone/>
                      </a:pPr>
                      <a:r>
                        <a:rPr lang="en-GB" sz="1100">
                          <a:effectLst/>
                        </a:rPr>
                        <a:t>7. watching wildlife documentaries about life on Earth</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78808378"/>
                  </a:ext>
                </a:extLst>
              </a:tr>
              <a:tr h="354571">
                <a:tc>
                  <a:txBody>
                    <a:bodyPr/>
                    <a:lstStyle/>
                    <a:p>
                      <a:pPr algn="l" fontAlgn="t">
                        <a:lnSpc>
                          <a:spcPts val="1800"/>
                        </a:lnSpc>
                        <a:buNone/>
                      </a:pPr>
                      <a:r>
                        <a:rPr lang="en-GB" sz="1100">
                          <a:effectLst/>
                        </a:rPr>
                        <a:t>8. going to a zoo to learn about the animals they have there.</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7889" marR="57889" marT="28945" marB="2894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7081531"/>
                  </a:ext>
                </a:extLst>
              </a:tr>
            </a:tbl>
          </a:graphicData>
        </a:graphic>
      </p:graphicFrame>
      <p:sp>
        <p:nvSpPr>
          <p:cNvPr id="5" name="Rectangle 1">
            <a:extLst>
              <a:ext uri="{FF2B5EF4-FFF2-40B4-BE49-F238E27FC236}">
                <a16:creationId xmlns:a16="http://schemas.microsoft.com/office/drawing/2014/main" id="{7A897C50-C0B2-4914-4A65-8CA14685088F}"/>
              </a:ext>
            </a:extLst>
          </p:cNvPr>
          <p:cNvSpPr>
            <a:spLocks noChangeArrowheads="1"/>
          </p:cNvSpPr>
          <p:nvPr/>
        </p:nvSpPr>
        <p:spPr bwMode="auto">
          <a:xfrm>
            <a:off x="376108" y="2750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What do i know about animals?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7300179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6E635D9-A7A7-7598-A1A8-27A270B67506}"/>
              </a:ext>
            </a:extLst>
          </p:cNvPr>
          <p:cNvGraphicFramePr>
            <a:graphicFrameLocks noGrp="1"/>
          </p:cNvGraphicFramePr>
          <p:nvPr>
            <p:extLst>
              <p:ext uri="{D42A27DB-BD31-4B8C-83A1-F6EECF244321}">
                <p14:modId xmlns:p14="http://schemas.microsoft.com/office/powerpoint/2010/main" val="60587562"/>
              </p:ext>
            </p:extLst>
          </p:nvPr>
        </p:nvGraphicFramePr>
        <p:xfrm>
          <a:off x="254000" y="1828800"/>
          <a:ext cx="11328400" cy="3839368"/>
        </p:xfrm>
        <a:graphic>
          <a:graphicData uri="http://schemas.openxmlformats.org/drawingml/2006/table">
            <a:tbl>
              <a:tblPr/>
              <a:tblGrid>
                <a:gridCol w="5664200">
                  <a:extLst>
                    <a:ext uri="{9D8B030D-6E8A-4147-A177-3AD203B41FA5}">
                      <a16:colId xmlns:a16="http://schemas.microsoft.com/office/drawing/2014/main" val="4008468508"/>
                    </a:ext>
                  </a:extLst>
                </a:gridCol>
                <a:gridCol w="5664200">
                  <a:extLst>
                    <a:ext uri="{9D8B030D-6E8A-4147-A177-3AD203B41FA5}">
                      <a16:colId xmlns:a16="http://schemas.microsoft.com/office/drawing/2014/main" val="138751522"/>
                    </a:ext>
                  </a:extLst>
                </a:gridCol>
              </a:tblGrid>
              <a:tr h="696559">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95882357"/>
                  </a:ext>
                </a:extLst>
              </a:tr>
              <a:tr h="941184">
                <a:tc>
                  <a:txBody>
                    <a:bodyPr/>
                    <a:lstStyle/>
                    <a:p>
                      <a:pPr algn="l" fontAlgn="t">
                        <a:lnSpc>
                          <a:spcPts val="2400"/>
                        </a:lnSpc>
                        <a:buNone/>
                      </a:pPr>
                      <a:r>
                        <a:rPr lang="en-GB" b="1">
                          <a:effectLst/>
                        </a:rPr>
                        <a:t>demonstrated the ability to</a:t>
                      </a:r>
                    </a:p>
                    <a:p>
                      <a:pPr algn="l" fontAlgn="t">
                        <a:lnSpc>
                          <a:spcPts val="1800"/>
                        </a:lnSpc>
                        <a:buNone/>
                      </a:pPr>
                      <a:r>
                        <a:rPr lang="en-GB">
                          <a:effectLst/>
                        </a:rPr>
                        <a:t>1. select an area 2m x 1.5m to be used for growing vegetables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97872015"/>
                  </a:ext>
                </a:extLst>
              </a:tr>
              <a:tr h="609489">
                <a:tc>
                  <a:txBody>
                    <a:bodyPr/>
                    <a:lstStyle/>
                    <a:p>
                      <a:pPr algn="l" fontAlgn="t">
                        <a:lnSpc>
                          <a:spcPts val="1800"/>
                        </a:lnSpc>
                        <a:buNone/>
                      </a:pPr>
                      <a:r>
                        <a:rPr lang="en-GB">
                          <a:effectLst/>
                        </a:rPr>
                        <a:t>2. dig the area of ground, and use a garden fork to turn the soil over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44905822"/>
                  </a:ext>
                </a:extLst>
              </a:tr>
              <a:tr h="398034">
                <a:tc>
                  <a:txBody>
                    <a:bodyPr/>
                    <a:lstStyle/>
                    <a:p>
                      <a:pPr algn="l" fontAlgn="t">
                        <a:lnSpc>
                          <a:spcPts val="1800"/>
                        </a:lnSpc>
                        <a:buNone/>
                      </a:pPr>
                      <a:r>
                        <a:rPr lang="en-GB" dirty="0">
                          <a:effectLst/>
                        </a:rPr>
                        <a:t>3. clear the area of weeds and debris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81806033"/>
                  </a:ext>
                </a:extLst>
              </a:tr>
              <a:tr h="398034">
                <a:tc>
                  <a:txBody>
                    <a:bodyPr/>
                    <a:lstStyle/>
                    <a:p>
                      <a:pPr algn="l" fontAlgn="t">
                        <a:lnSpc>
                          <a:spcPts val="1800"/>
                        </a:lnSpc>
                        <a:buNone/>
                      </a:pPr>
                      <a:r>
                        <a:rPr lang="en-GB">
                          <a:effectLst/>
                        </a:rPr>
                        <a:t>4. rake the area, making sure the ground is flat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15519994"/>
                  </a:ext>
                </a:extLst>
              </a:tr>
              <a:tr h="398034">
                <a:tc>
                  <a:txBody>
                    <a:bodyPr/>
                    <a:lstStyle/>
                    <a:p>
                      <a:pPr algn="l" fontAlgn="t">
                        <a:lnSpc>
                          <a:spcPts val="1800"/>
                        </a:lnSpc>
                        <a:buNone/>
                      </a:pPr>
                      <a:r>
                        <a:rPr lang="en-GB">
                          <a:effectLst/>
                        </a:rPr>
                        <a:t>5. plant small vegetable plants in rows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35242598"/>
                  </a:ext>
                </a:extLst>
              </a:tr>
              <a:tr h="398034">
                <a:tc>
                  <a:txBody>
                    <a:bodyPr/>
                    <a:lstStyle/>
                    <a:p>
                      <a:pPr algn="l" fontAlgn="t">
                        <a:lnSpc>
                          <a:spcPts val="1800"/>
                        </a:lnSpc>
                        <a:buNone/>
                      </a:pPr>
                      <a:r>
                        <a:rPr lang="en-GB">
                          <a:effectLst/>
                        </a:rPr>
                        <a:t>6. water all the plants.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40556616"/>
                  </a:ext>
                </a:extLst>
              </a:tr>
            </a:tbl>
          </a:graphicData>
        </a:graphic>
      </p:graphicFrame>
      <p:sp>
        <p:nvSpPr>
          <p:cNvPr id="5" name="Rectangle 1">
            <a:extLst>
              <a:ext uri="{FF2B5EF4-FFF2-40B4-BE49-F238E27FC236}">
                <a16:creationId xmlns:a16="http://schemas.microsoft.com/office/drawing/2014/main" id="{09251026-5525-2579-745D-F9272DE518D5}"/>
              </a:ext>
            </a:extLst>
          </p:cNvPr>
          <p:cNvSpPr>
            <a:spLocks noChangeArrowheads="1"/>
          </p:cNvSpPr>
          <p:nvPr/>
        </p:nvSpPr>
        <p:spPr bwMode="auto">
          <a:xfrm>
            <a:off x="444500" y="53832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Introduction to horticulture: Small vegetable garden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9233140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8CC04C7-8287-DED9-C026-84CF7F6FB03E}"/>
              </a:ext>
            </a:extLst>
          </p:cNvPr>
          <p:cNvGraphicFramePr>
            <a:graphicFrameLocks noGrp="1"/>
          </p:cNvGraphicFramePr>
          <p:nvPr>
            <p:extLst>
              <p:ext uri="{D42A27DB-BD31-4B8C-83A1-F6EECF244321}">
                <p14:modId xmlns:p14="http://schemas.microsoft.com/office/powerpoint/2010/main" val="4068489583"/>
              </p:ext>
            </p:extLst>
          </p:nvPr>
        </p:nvGraphicFramePr>
        <p:xfrm>
          <a:off x="508000" y="1678481"/>
          <a:ext cx="10998200" cy="4384307"/>
        </p:xfrm>
        <a:graphic>
          <a:graphicData uri="http://schemas.openxmlformats.org/drawingml/2006/table">
            <a:tbl>
              <a:tblPr/>
              <a:tblGrid>
                <a:gridCol w="5499100">
                  <a:extLst>
                    <a:ext uri="{9D8B030D-6E8A-4147-A177-3AD203B41FA5}">
                      <a16:colId xmlns:a16="http://schemas.microsoft.com/office/drawing/2014/main" val="3662007013"/>
                    </a:ext>
                  </a:extLst>
                </a:gridCol>
                <a:gridCol w="5499100">
                  <a:extLst>
                    <a:ext uri="{9D8B030D-6E8A-4147-A177-3AD203B41FA5}">
                      <a16:colId xmlns:a16="http://schemas.microsoft.com/office/drawing/2014/main" val="1039768270"/>
                    </a:ext>
                  </a:extLst>
                </a:gridCol>
              </a:tblGrid>
              <a:tr h="623741">
                <a:tc>
                  <a:txBody>
                    <a:bodyPr/>
                    <a:lstStyle/>
                    <a:p>
                      <a:pPr algn="l" fontAlgn="t">
                        <a:buNone/>
                      </a:pPr>
                      <a:r>
                        <a:rPr lang="en-GB" sz="1800" dirty="0">
                          <a:effectLst/>
                        </a:rPr>
                        <a:t>In successfully completing this unit, the learner will have</a:t>
                      </a:r>
                    </a:p>
                  </a:txBody>
                  <a:tcPr marL="89106" marR="89106" marT="44553" marB="4455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Evidence needed</a:t>
                      </a:r>
                    </a:p>
                  </a:txBody>
                  <a:tcPr marL="89106" marR="89106" marT="44553" marB="4455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18258635"/>
                  </a:ext>
                </a:extLst>
              </a:tr>
              <a:tr h="1065558">
                <a:tc>
                  <a:txBody>
                    <a:bodyPr/>
                    <a:lstStyle/>
                    <a:p>
                      <a:pPr algn="l" fontAlgn="t">
                        <a:lnSpc>
                          <a:spcPts val="2400"/>
                        </a:lnSpc>
                        <a:buNone/>
                      </a:pPr>
                      <a:r>
                        <a:rPr lang="en-GB" sz="1800" b="1" dirty="0">
                          <a:effectLst/>
                        </a:rPr>
                        <a:t>demonstrated the ability to</a:t>
                      </a:r>
                    </a:p>
                    <a:p>
                      <a:pPr algn="l" fontAlgn="t">
                        <a:lnSpc>
                          <a:spcPts val="1800"/>
                        </a:lnSpc>
                        <a:buNone/>
                      </a:pPr>
                      <a:r>
                        <a:rPr lang="en-GB" sz="1800" dirty="0">
                          <a:effectLst/>
                        </a:rPr>
                        <a:t>1. carry a minimum of two trays of bedding plants to the planting site in an appropriate manner</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68187785"/>
                  </a:ext>
                </a:extLst>
              </a:tr>
              <a:tr h="768538">
                <a:tc>
                  <a:txBody>
                    <a:bodyPr/>
                    <a:lstStyle/>
                    <a:p>
                      <a:pPr algn="l" fontAlgn="t">
                        <a:lnSpc>
                          <a:spcPts val="1800"/>
                        </a:lnSpc>
                        <a:buNone/>
                      </a:pPr>
                      <a:r>
                        <a:rPr lang="en-GB" sz="1800">
                          <a:effectLst/>
                        </a:rPr>
                        <a:t>2. prepare a specified area of the planting site for the bedding plants to be planted into</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50689502"/>
                  </a:ext>
                </a:extLst>
              </a:tr>
              <a:tr h="356424">
                <a:tc>
                  <a:txBody>
                    <a:bodyPr/>
                    <a:lstStyle/>
                    <a:p>
                      <a:pPr algn="l" fontAlgn="t">
                        <a:lnSpc>
                          <a:spcPts val="1800"/>
                        </a:lnSpc>
                        <a:buNone/>
                      </a:pPr>
                      <a:r>
                        <a:rPr lang="en-GB" sz="1800" dirty="0">
                          <a:effectLst/>
                        </a:rPr>
                        <a:t>3. mark out a string line with assistance</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9836202"/>
                  </a:ext>
                </a:extLst>
              </a:tr>
              <a:tr h="545774">
                <a:tc>
                  <a:txBody>
                    <a:bodyPr/>
                    <a:lstStyle/>
                    <a:p>
                      <a:pPr algn="l" fontAlgn="t">
                        <a:lnSpc>
                          <a:spcPts val="1800"/>
                        </a:lnSpc>
                        <a:buNone/>
                      </a:pPr>
                      <a:r>
                        <a:rPr lang="en-GB" sz="1800">
                          <a:effectLst/>
                        </a:rPr>
                        <a:t>4. remove bedding plants from the trays without damaging them</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63688040"/>
                  </a:ext>
                </a:extLst>
              </a:tr>
              <a:tr h="991303">
                <a:tc>
                  <a:txBody>
                    <a:bodyPr/>
                    <a:lstStyle/>
                    <a:p>
                      <a:pPr algn="l" fontAlgn="t">
                        <a:lnSpc>
                          <a:spcPts val="1800"/>
                        </a:lnSpc>
                        <a:buNone/>
                      </a:pPr>
                      <a:r>
                        <a:rPr lang="en-GB" sz="1800">
                          <a:effectLst/>
                        </a:rPr>
                        <a:t>5. plant a minimum of four bedding plants into the appropriate locations in order to contribute to the overall display.</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dirty="0">
                          <a:effectLst/>
                        </a:rPr>
                        <a:t>Summary sheet</a:t>
                      </a:r>
                    </a:p>
                  </a:txBody>
                  <a:tcPr marL="89106" marR="89106" marT="44553" marB="445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7460021"/>
                  </a:ext>
                </a:extLst>
              </a:tr>
            </a:tbl>
          </a:graphicData>
        </a:graphic>
      </p:graphicFrame>
      <p:sp>
        <p:nvSpPr>
          <p:cNvPr id="5" name="Rectangle 1">
            <a:extLst>
              <a:ext uri="{FF2B5EF4-FFF2-40B4-BE49-F238E27FC236}">
                <a16:creationId xmlns:a16="http://schemas.microsoft.com/office/drawing/2014/main" id="{69EA7EBB-5CF1-6B07-9A96-4B47978AB8D5}"/>
              </a:ext>
            </a:extLst>
          </p:cNvPr>
          <p:cNvSpPr>
            <a:spLocks noChangeArrowheads="1"/>
          </p:cNvSpPr>
          <p:nvPr/>
        </p:nvSpPr>
        <p:spPr bwMode="auto">
          <a:xfrm>
            <a:off x="508000" y="56661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Plant propagation: Planting out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9874087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9D76C8E-7326-6502-FDC9-C5D62641A5DA}"/>
              </a:ext>
            </a:extLst>
          </p:cNvPr>
          <p:cNvGraphicFramePr>
            <a:graphicFrameLocks noGrp="1"/>
          </p:cNvGraphicFramePr>
          <p:nvPr>
            <p:extLst>
              <p:ext uri="{D42A27DB-BD31-4B8C-83A1-F6EECF244321}">
                <p14:modId xmlns:p14="http://schemas.microsoft.com/office/powerpoint/2010/main" val="626457220"/>
              </p:ext>
            </p:extLst>
          </p:nvPr>
        </p:nvGraphicFramePr>
        <p:xfrm>
          <a:off x="939800" y="1397000"/>
          <a:ext cx="10922000" cy="4862643"/>
        </p:xfrm>
        <a:graphic>
          <a:graphicData uri="http://schemas.openxmlformats.org/drawingml/2006/table">
            <a:tbl>
              <a:tblPr/>
              <a:tblGrid>
                <a:gridCol w="5461000">
                  <a:extLst>
                    <a:ext uri="{9D8B030D-6E8A-4147-A177-3AD203B41FA5}">
                      <a16:colId xmlns:a16="http://schemas.microsoft.com/office/drawing/2014/main" val="781215718"/>
                    </a:ext>
                  </a:extLst>
                </a:gridCol>
                <a:gridCol w="5461000">
                  <a:extLst>
                    <a:ext uri="{9D8B030D-6E8A-4147-A177-3AD203B41FA5}">
                      <a16:colId xmlns:a16="http://schemas.microsoft.com/office/drawing/2014/main" val="3373183377"/>
                    </a:ext>
                  </a:extLst>
                </a:gridCol>
              </a:tblGrid>
              <a:tr h="648957">
                <a:tc>
                  <a:txBody>
                    <a:bodyPr/>
                    <a:lstStyle/>
                    <a:p>
                      <a:pPr algn="l" fontAlgn="t">
                        <a:buNone/>
                      </a:pPr>
                      <a:r>
                        <a:rPr lang="en-GB" sz="1700" dirty="0">
                          <a:effectLst/>
                        </a:rPr>
                        <a:t>In successfully completing this unit, the learner will have</a:t>
                      </a:r>
                    </a:p>
                  </a:txBody>
                  <a:tcPr marL="84629" marR="84629" marT="42314" marB="4231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4629" marR="84629" marT="42314" marB="4231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95415419"/>
                  </a:ext>
                </a:extLst>
              </a:tr>
              <a:tr h="919677">
                <a:tc>
                  <a:txBody>
                    <a:bodyPr/>
                    <a:lstStyle/>
                    <a:p>
                      <a:pPr algn="l" fontAlgn="t">
                        <a:lnSpc>
                          <a:spcPts val="2400"/>
                        </a:lnSpc>
                        <a:buNone/>
                      </a:pPr>
                      <a:r>
                        <a:rPr lang="en-GB" sz="1700" b="1">
                          <a:effectLst/>
                        </a:rPr>
                        <a:t>experienced</a:t>
                      </a:r>
                    </a:p>
                    <a:p>
                      <a:pPr algn="l" fontAlgn="t">
                        <a:lnSpc>
                          <a:spcPts val="1800"/>
                        </a:lnSpc>
                        <a:buNone/>
                      </a:pPr>
                      <a:r>
                        <a:rPr lang="en-GB" sz="1700">
                          <a:effectLst/>
                        </a:rPr>
                        <a:t>1. exploring at least three existing greenhouses</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 and/or student completed work</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93160857"/>
                  </a:ext>
                </a:extLst>
              </a:tr>
              <a:tr h="648957">
                <a:tc>
                  <a:txBody>
                    <a:bodyPr/>
                    <a:lstStyle/>
                    <a:p>
                      <a:pPr algn="l" fontAlgn="t">
                        <a:lnSpc>
                          <a:spcPts val="1800"/>
                        </a:lnSpc>
                        <a:buNone/>
                      </a:pPr>
                      <a:r>
                        <a:rPr lang="en-GB" sz="1700">
                          <a:effectLst/>
                        </a:rPr>
                        <a:t>2. investigating at least three stable structures</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 and/or student completed work</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60937576"/>
                  </a:ext>
                </a:extLst>
              </a:tr>
              <a:tr h="648957">
                <a:tc>
                  <a:txBody>
                    <a:bodyPr/>
                    <a:lstStyle/>
                    <a:p>
                      <a:pPr algn="l" fontAlgn="t">
                        <a:lnSpc>
                          <a:spcPts val="1800"/>
                        </a:lnSpc>
                        <a:buNone/>
                      </a:pPr>
                      <a:r>
                        <a:rPr lang="en-GB" sz="1700">
                          <a:effectLst/>
                        </a:rPr>
                        <a:t>3. investigating the materials needed for making a mini greenhouse</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 and/or student completed work</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85328091"/>
                  </a:ext>
                </a:extLst>
              </a:tr>
              <a:tr h="673569">
                <a:tc>
                  <a:txBody>
                    <a:bodyPr/>
                    <a:lstStyle/>
                    <a:p>
                      <a:pPr algn="l" fontAlgn="t">
                        <a:lnSpc>
                          <a:spcPts val="2400"/>
                        </a:lnSpc>
                        <a:buNone/>
                      </a:pPr>
                      <a:r>
                        <a:rPr lang="en-GB" sz="1700" b="1">
                          <a:effectLst/>
                        </a:rPr>
                        <a:t>demonstrated the ability to</a:t>
                      </a:r>
                    </a:p>
                    <a:p>
                      <a:pPr algn="l" fontAlgn="t">
                        <a:lnSpc>
                          <a:spcPts val="1800"/>
                        </a:lnSpc>
                        <a:buNone/>
                      </a:pPr>
                      <a:r>
                        <a:rPr lang="en-GB" sz="1700">
                          <a:effectLst/>
                        </a:rPr>
                        <a:t>4. design a mini greenhouse</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 and/or student completed work</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30452305"/>
                  </a:ext>
                </a:extLst>
              </a:tr>
              <a:tr h="648957">
                <a:tc>
                  <a:txBody>
                    <a:bodyPr/>
                    <a:lstStyle/>
                    <a:p>
                      <a:pPr algn="l" fontAlgn="t">
                        <a:lnSpc>
                          <a:spcPts val="1800"/>
                        </a:lnSpc>
                        <a:buNone/>
                      </a:pPr>
                      <a:r>
                        <a:rPr lang="en-GB" sz="1700">
                          <a:effectLst/>
                        </a:rPr>
                        <a:t>5. evaluate a finished product</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 and/or student completed work</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24440958"/>
                  </a:ext>
                </a:extLst>
              </a:tr>
              <a:tr h="673569">
                <a:tc>
                  <a:txBody>
                    <a:bodyPr/>
                    <a:lstStyle/>
                    <a:p>
                      <a:pPr algn="l" fontAlgn="t">
                        <a:lnSpc>
                          <a:spcPts val="2400"/>
                        </a:lnSpc>
                        <a:buNone/>
                      </a:pPr>
                      <a:r>
                        <a:rPr lang="en-GB" sz="1700" b="1">
                          <a:effectLst/>
                        </a:rPr>
                        <a:t>experienced</a:t>
                      </a:r>
                    </a:p>
                    <a:p>
                      <a:pPr algn="l" fontAlgn="t">
                        <a:lnSpc>
                          <a:spcPts val="1800"/>
                        </a:lnSpc>
                        <a:buNone/>
                      </a:pPr>
                      <a:r>
                        <a:rPr lang="en-GB" sz="1700">
                          <a:effectLst/>
                        </a:rPr>
                        <a:t>6. making a mini greenhouse.</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Student completed work</a:t>
                      </a:r>
                    </a:p>
                  </a:txBody>
                  <a:tcPr marL="84629" marR="84629" marT="42314" marB="423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94483398"/>
                  </a:ext>
                </a:extLst>
              </a:tr>
            </a:tbl>
          </a:graphicData>
        </a:graphic>
      </p:graphicFrame>
      <p:sp>
        <p:nvSpPr>
          <p:cNvPr id="5" name="Rectangle 1">
            <a:extLst>
              <a:ext uri="{FF2B5EF4-FFF2-40B4-BE49-F238E27FC236}">
                <a16:creationId xmlns:a16="http://schemas.microsoft.com/office/drawing/2014/main" id="{F50E1C99-592E-C611-075E-FA57FACABFAA}"/>
              </a:ext>
            </a:extLst>
          </p:cNvPr>
          <p:cNvSpPr>
            <a:spLocks noChangeArrowheads="1"/>
          </p:cNvSpPr>
          <p:nvPr/>
        </p:nvSpPr>
        <p:spPr bwMode="auto">
          <a:xfrm>
            <a:off x="493713" y="36975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Dt: Making a mini greenhouse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6637446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C4F3B7C-B252-AC7F-0248-DDB85AF54884}"/>
              </a:ext>
            </a:extLst>
          </p:cNvPr>
          <p:cNvGraphicFramePr>
            <a:graphicFrameLocks noGrp="1"/>
          </p:cNvGraphicFramePr>
          <p:nvPr>
            <p:extLst>
              <p:ext uri="{D42A27DB-BD31-4B8C-83A1-F6EECF244321}">
                <p14:modId xmlns:p14="http://schemas.microsoft.com/office/powerpoint/2010/main" val="3714170279"/>
              </p:ext>
            </p:extLst>
          </p:nvPr>
        </p:nvGraphicFramePr>
        <p:xfrm>
          <a:off x="574674" y="1676400"/>
          <a:ext cx="10652126" cy="4594510"/>
        </p:xfrm>
        <a:graphic>
          <a:graphicData uri="http://schemas.openxmlformats.org/drawingml/2006/table">
            <a:tbl>
              <a:tblPr/>
              <a:tblGrid>
                <a:gridCol w="5326063">
                  <a:extLst>
                    <a:ext uri="{9D8B030D-6E8A-4147-A177-3AD203B41FA5}">
                      <a16:colId xmlns:a16="http://schemas.microsoft.com/office/drawing/2014/main" val="2392311935"/>
                    </a:ext>
                  </a:extLst>
                </a:gridCol>
                <a:gridCol w="5326063">
                  <a:extLst>
                    <a:ext uri="{9D8B030D-6E8A-4147-A177-3AD203B41FA5}">
                      <a16:colId xmlns:a16="http://schemas.microsoft.com/office/drawing/2014/main" val="2822913158"/>
                    </a:ext>
                  </a:extLst>
                </a:gridCol>
              </a:tblGrid>
              <a:tr h="611184">
                <a:tc>
                  <a:txBody>
                    <a:bodyPr/>
                    <a:lstStyle/>
                    <a:p>
                      <a:pPr algn="l" fontAlgn="t">
                        <a:buNone/>
                      </a:pPr>
                      <a:r>
                        <a:rPr lang="en-GB" sz="1700">
                          <a:effectLst/>
                        </a:rPr>
                        <a:t>In successfully completing this unit, the learner will have</a:t>
                      </a:r>
                    </a:p>
                  </a:txBody>
                  <a:tcPr marL="85670" marR="85670" marT="42835" marB="4283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5670" marR="85670" marT="42835" marB="4283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67403472"/>
                  </a:ext>
                </a:extLst>
              </a:tr>
              <a:tr h="1097090">
                <a:tc>
                  <a:txBody>
                    <a:bodyPr/>
                    <a:lstStyle/>
                    <a:p>
                      <a:pPr algn="l" fontAlgn="t">
                        <a:lnSpc>
                          <a:spcPts val="2400"/>
                        </a:lnSpc>
                        <a:buNone/>
                      </a:pPr>
                      <a:r>
                        <a:rPr lang="en-GB" sz="1700" b="1" dirty="0">
                          <a:effectLst/>
                        </a:rPr>
                        <a:t>acquired an understanding of</a:t>
                      </a:r>
                    </a:p>
                    <a:p>
                      <a:pPr algn="l" fontAlgn="t">
                        <a:lnSpc>
                          <a:spcPts val="1800"/>
                        </a:lnSpc>
                        <a:buNone/>
                      </a:pPr>
                      <a:r>
                        <a:rPr lang="en-GB" sz="1700" dirty="0">
                          <a:effectLst/>
                        </a:rPr>
                        <a:t>1. the need to divide perennial plants, improve the soil and create planting that covers the ground appropriately</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71720271"/>
                  </a:ext>
                </a:extLst>
              </a:tr>
              <a:tr h="865706">
                <a:tc>
                  <a:txBody>
                    <a:bodyPr/>
                    <a:lstStyle/>
                    <a:p>
                      <a:pPr algn="l" fontAlgn="t">
                        <a:lnSpc>
                          <a:spcPts val="2400"/>
                        </a:lnSpc>
                        <a:buNone/>
                      </a:pPr>
                      <a:r>
                        <a:rPr lang="en-GB" sz="1700" b="1">
                          <a:effectLst/>
                        </a:rPr>
                        <a:t>demonstrated the ability to</a:t>
                      </a:r>
                    </a:p>
                    <a:p>
                      <a:pPr algn="l" fontAlgn="t">
                        <a:lnSpc>
                          <a:spcPts val="1800"/>
                        </a:lnSpc>
                        <a:buNone/>
                      </a:pPr>
                      <a:r>
                        <a:rPr lang="en-GB" sz="1700">
                          <a:effectLst/>
                        </a:rPr>
                        <a:t>2. select the appropriate tools for renovating the bed</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99367134"/>
                  </a:ext>
                </a:extLst>
              </a:tr>
              <a:tr h="557194">
                <a:tc>
                  <a:txBody>
                    <a:bodyPr/>
                    <a:lstStyle/>
                    <a:p>
                      <a:pPr algn="l" fontAlgn="t">
                        <a:lnSpc>
                          <a:spcPts val="1800"/>
                        </a:lnSpc>
                        <a:buNone/>
                      </a:pPr>
                      <a:r>
                        <a:rPr lang="en-GB" sz="1700">
                          <a:effectLst/>
                        </a:rPr>
                        <a:t>3. work safely to remove existing plants, avoiding unnecessary damage</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3314093"/>
                  </a:ext>
                </a:extLst>
              </a:tr>
              <a:tr h="348948">
                <a:tc>
                  <a:txBody>
                    <a:bodyPr/>
                    <a:lstStyle/>
                    <a:p>
                      <a:pPr algn="l" fontAlgn="t">
                        <a:lnSpc>
                          <a:spcPts val="1800"/>
                        </a:lnSpc>
                        <a:buNone/>
                      </a:pPr>
                      <a:r>
                        <a:rPr lang="en-GB" sz="1700">
                          <a:effectLst/>
                        </a:rPr>
                        <a:t>4. divide perennials as directed</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5340115"/>
                  </a:ext>
                </a:extLst>
              </a:tr>
              <a:tr h="557194">
                <a:tc>
                  <a:txBody>
                    <a:bodyPr/>
                    <a:lstStyle/>
                    <a:p>
                      <a:pPr algn="l" fontAlgn="t">
                        <a:lnSpc>
                          <a:spcPts val="1800"/>
                        </a:lnSpc>
                        <a:buNone/>
                      </a:pPr>
                      <a:r>
                        <a:rPr lang="en-GB" sz="1700">
                          <a:effectLst/>
                        </a:rPr>
                        <a:t>5. replant the area at correct spacings, using existing and new plants</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47764368"/>
                  </a:ext>
                </a:extLst>
              </a:tr>
              <a:tr h="557194">
                <a:tc>
                  <a:txBody>
                    <a:bodyPr/>
                    <a:lstStyle/>
                    <a:p>
                      <a:pPr algn="l" fontAlgn="t">
                        <a:lnSpc>
                          <a:spcPts val="1800"/>
                        </a:lnSpc>
                        <a:buNone/>
                      </a:pPr>
                      <a:r>
                        <a:rPr lang="en-GB" sz="1700">
                          <a:effectLst/>
                        </a:rPr>
                        <a:t>6. mulch the planting area using a suitable soil improver.</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5670" marR="85670" marT="42835" marB="428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23002893"/>
                  </a:ext>
                </a:extLst>
              </a:tr>
            </a:tbl>
          </a:graphicData>
        </a:graphic>
      </p:graphicFrame>
      <p:sp>
        <p:nvSpPr>
          <p:cNvPr id="5" name="Rectangle 1">
            <a:extLst>
              <a:ext uri="{FF2B5EF4-FFF2-40B4-BE49-F238E27FC236}">
                <a16:creationId xmlns:a16="http://schemas.microsoft.com/office/drawing/2014/main" id="{3B24D3BF-A92C-2ACE-6202-BFDB078E4BB7}"/>
              </a:ext>
            </a:extLst>
          </p:cNvPr>
          <p:cNvSpPr>
            <a:spLocks noChangeArrowheads="1"/>
          </p:cNvSpPr>
          <p:nvPr/>
        </p:nvSpPr>
        <p:spPr bwMode="auto">
          <a:xfrm>
            <a:off x="574675" y="66777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Planting bed renovation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3180388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7633061-2FF4-0159-6E1F-CCA8DCE82B02}"/>
              </a:ext>
            </a:extLst>
          </p:cNvPr>
          <p:cNvGraphicFramePr>
            <a:graphicFrameLocks noGrp="1"/>
          </p:cNvGraphicFramePr>
          <p:nvPr>
            <p:extLst>
              <p:ext uri="{D42A27DB-BD31-4B8C-83A1-F6EECF244321}">
                <p14:modId xmlns:p14="http://schemas.microsoft.com/office/powerpoint/2010/main" val="2295111644"/>
              </p:ext>
            </p:extLst>
          </p:nvPr>
        </p:nvGraphicFramePr>
        <p:xfrm>
          <a:off x="660400" y="1524000"/>
          <a:ext cx="10617200" cy="5079039"/>
        </p:xfrm>
        <a:graphic>
          <a:graphicData uri="http://schemas.openxmlformats.org/drawingml/2006/table">
            <a:tbl>
              <a:tblPr/>
              <a:tblGrid>
                <a:gridCol w="5308600">
                  <a:extLst>
                    <a:ext uri="{9D8B030D-6E8A-4147-A177-3AD203B41FA5}">
                      <a16:colId xmlns:a16="http://schemas.microsoft.com/office/drawing/2014/main" val="2904208326"/>
                    </a:ext>
                  </a:extLst>
                </a:gridCol>
                <a:gridCol w="5308600">
                  <a:extLst>
                    <a:ext uri="{9D8B030D-6E8A-4147-A177-3AD203B41FA5}">
                      <a16:colId xmlns:a16="http://schemas.microsoft.com/office/drawing/2014/main" val="3924780397"/>
                    </a:ext>
                  </a:extLst>
                </a:gridCol>
              </a:tblGrid>
              <a:tr h="492097">
                <a:tc>
                  <a:txBody>
                    <a:bodyPr/>
                    <a:lstStyle/>
                    <a:p>
                      <a:pPr algn="l" fontAlgn="t">
                        <a:buNone/>
                      </a:pPr>
                      <a:r>
                        <a:rPr lang="en-GB" sz="1400">
                          <a:effectLst/>
                        </a:rPr>
                        <a:t>In successfully completing this unit, the learner will have</a:t>
                      </a:r>
                    </a:p>
                  </a:txBody>
                  <a:tcPr marL="72022" marR="72022" marT="36011" marB="3601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Evidence needed</a:t>
                      </a:r>
                    </a:p>
                  </a:txBody>
                  <a:tcPr marL="72022" marR="72022" marT="36011" marB="3601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05167201"/>
                  </a:ext>
                </a:extLst>
              </a:tr>
              <a:tr h="1260341">
                <a:tc>
                  <a:txBody>
                    <a:bodyPr/>
                    <a:lstStyle/>
                    <a:p>
                      <a:pPr algn="l" fontAlgn="t">
                        <a:lnSpc>
                          <a:spcPts val="2400"/>
                        </a:lnSpc>
                        <a:buNone/>
                      </a:pPr>
                      <a:r>
                        <a:rPr lang="en-GB" sz="1400" b="1">
                          <a:effectLst/>
                        </a:rPr>
                        <a:t>acquired an understanding of</a:t>
                      </a:r>
                    </a:p>
                    <a:p>
                      <a:pPr algn="l" fontAlgn="t">
                        <a:lnSpc>
                          <a:spcPts val="1800"/>
                        </a:lnSpc>
                        <a:buNone/>
                      </a:pPr>
                      <a:r>
                        <a:rPr lang="en-GB" sz="1400">
                          <a:effectLst/>
                        </a:rPr>
                        <a:t>1. the need to prevent damage, excessive shade and the spread of disease amongst densely planted trees and shrubs</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62887484"/>
                  </a:ext>
                </a:extLst>
              </a:tr>
              <a:tr h="1037208">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2. select appropriate tools and equipment to cut down small trees and/or remove large branches</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34470454"/>
                  </a:ext>
                </a:extLst>
              </a:tr>
              <a:tr h="739698">
                <a:tc>
                  <a:txBody>
                    <a:bodyPr/>
                    <a:lstStyle/>
                    <a:p>
                      <a:pPr algn="l" fontAlgn="t">
                        <a:lnSpc>
                          <a:spcPts val="1800"/>
                        </a:lnSpc>
                        <a:buNone/>
                      </a:pPr>
                      <a:r>
                        <a:rPr lang="en-GB" sz="1400">
                          <a:effectLst/>
                        </a:rPr>
                        <a:t>3. remove small trees and/or remove large branches as directed, making clean and accurate cuts</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38372923"/>
                  </a:ext>
                </a:extLst>
              </a:tr>
              <a:tr h="516565">
                <a:tc>
                  <a:txBody>
                    <a:bodyPr/>
                    <a:lstStyle/>
                    <a:p>
                      <a:pPr algn="l" fontAlgn="t">
                        <a:lnSpc>
                          <a:spcPts val="1800"/>
                        </a:lnSpc>
                        <a:buNone/>
                      </a:pPr>
                      <a:r>
                        <a:rPr lang="en-GB" sz="1400">
                          <a:effectLst/>
                        </a:rPr>
                        <a:t>4. work safely whilst working amongst the trees and shrubs</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37529245"/>
                  </a:ext>
                </a:extLst>
              </a:tr>
              <a:tr h="516565">
                <a:tc>
                  <a:txBody>
                    <a:bodyPr/>
                    <a:lstStyle/>
                    <a:p>
                      <a:pPr algn="l" fontAlgn="t">
                        <a:lnSpc>
                          <a:spcPts val="1800"/>
                        </a:lnSpc>
                        <a:buNone/>
                      </a:pPr>
                      <a:r>
                        <a:rPr lang="en-GB" sz="1400">
                          <a:effectLst/>
                        </a:rPr>
                        <a:t>5. dispose of cuttings appropriately, recycling wherever possible</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14862639"/>
                  </a:ext>
                </a:extLst>
              </a:tr>
              <a:tr h="516565">
                <a:tc>
                  <a:txBody>
                    <a:bodyPr/>
                    <a:lstStyle/>
                    <a:p>
                      <a:pPr algn="l" fontAlgn="t">
                        <a:lnSpc>
                          <a:spcPts val="1800"/>
                        </a:lnSpc>
                        <a:buNone/>
                      </a:pPr>
                      <a:r>
                        <a:rPr lang="en-GB" sz="1400">
                          <a:effectLst/>
                        </a:rPr>
                        <a:t>6. store tools and leave the work area clean and tidy.</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69648354"/>
                  </a:ext>
                </a:extLst>
              </a:tr>
            </a:tbl>
          </a:graphicData>
        </a:graphic>
      </p:graphicFrame>
      <p:sp>
        <p:nvSpPr>
          <p:cNvPr id="5" name="Rectangle 1">
            <a:extLst>
              <a:ext uri="{FF2B5EF4-FFF2-40B4-BE49-F238E27FC236}">
                <a16:creationId xmlns:a16="http://schemas.microsoft.com/office/drawing/2014/main" id="{0E920080-7936-B79E-1D76-7D2D1733B042}"/>
              </a:ext>
            </a:extLst>
          </p:cNvPr>
          <p:cNvSpPr>
            <a:spLocks noChangeArrowheads="1"/>
          </p:cNvSpPr>
          <p:nvPr/>
        </p:nvSpPr>
        <p:spPr bwMode="auto">
          <a:xfrm>
            <a:off x="395288" y="25496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Thinning an area of dense tree or shrub planting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5009386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8DB2ABB-ED9D-F07D-DE6D-6B292C189DFF}"/>
              </a:ext>
            </a:extLst>
          </p:cNvPr>
          <p:cNvGraphicFramePr>
            <a:graphicFrameLocks noGrp="1"/>
          </p:cNvGraphicFramePr>
          <p:nvPr>
            <p:extLst>
              <p:ext uri="{D42A27DB-BD31-4B8C-83A1-F6EECF244321}">
                <p14:modId xmlns:p14="http://schemas.microsoft.com/office/powerpoint/2010/main" val="1558781802"/>
              </p:ext>
            </p:extLst>
          </p:nvPr>
        </p:nvGraphicFramePr>
        <p:xfrm>
          <a:off x="812800" y="1244600"/>
          <a:ext cx="10820400" cy="5222912"/>
        </p:xfrm>
        <a:graphic>
          <a:graphicData uri="http://schemas.openxmlformats.org/drawingml/2006/table">
            <a:tbl>
              <a:tblPr/>
              <a:tblGrid>
                <a:gridCol w="5410200">
                  <a:extLst>
                    <a:ext uri="{9D8B030D-6E8A-4147-A177-3AD203B41FA5}">
                      <a16:colId xmlns:a16="http://schemas.microsoft.com/office/drawing/2014/main" val="2519995139"/>
                    </a:ext>
                  </a:extLst>
                </a:gridCol>
                <a:gridCol w="5410200">
                  <a:extLst>
                    <a:ext uri="{9D8B030D-6E8A-4147-A177-3AD203B41FA5}">
                      <a16:colId xmlns:a16="http://schemas.microsoft.com/office/drawing/2014/main" val="3429784372"/>
                    </a:ext>
                  </a:extLst>
                </a:gridCol>
              </a:tblGrid>
              <a:tr h="463968">
                <a:tc>
                  <a:txBody>
                    <a:bodyPr/>
                    <a:lstStyle/>
                    <a:p>
                      <a:pPr algn="l" fontAlgn="t">
                        <a:buNone/>
                      </a:pPr>
                      <a:r>
                        <a:rPr lang="en-GB" sz="1300">
                          <a:effectLst/>
                        </a:rPr>
                        <a:t>In successfully completing this unit, the learner will have</a:t>
                      </a:r>
                    </a:p>
                  </a:txBody>
                  <a:tcPr marL="67073" marR="67073" marT="33536" marB="3353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7073" marR="67073" marT="33536" marB="3353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1602144"/>
                  </a:ext>
                </a:extLst>
              </a:tr>
              <a:tr h="830246">
                <a:tc>
                  <a:txBody>
                    <a:bodyPr/>
                    <a:lstStyle/>
                    <a:p>
                      <a:pPr algn="l" fontAlgn="t">
                        <a:lnSpc>
                          <a:spcPts val="2400"/>
                        </a:lnSpc>
                        <a:buNone/>
                      </a:pPr>
                      <a:r>
                        <a:rPr lang="en-GB" sz="1300" b="1">
                          <a:effectLst/>
                        </a:rPr>
                        <a:t>demonstrated the ability to</a:t>
                      </a:r>
                    </a:p>
                    <a:p>
                      <a:pPr algn="l" fontAlgn="t">
                        <a:lnSpc>
                          <a:spcPts val="1800"/>
                        </a:lnSpc>
                        <a:buNone/>
                      </a:pPr>
                      <a:r>
                        <a:rPr lang="en-GB" sz="1300">
                          <a:effectLst/>
                        </a:rPr>
                        <a:t>1. wear suitable clothing and footwear according to the weather conditions</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8219114"/>
                  </a:ext>
                </a:extLst>
              </a:tr>
              <a:tr h="525014">
                <a:tc>
                  <a:txBody>
                    <a:bodyPr/>
                    <a:lstStyle/>
                    <a:p>
                      <a:pPr algn="l" fontAlgn="t">
                        <a:lnSpc>
                          <a:spcPts val="1800"/>
                        </a:lnSpc>
                        <a:buNone/>
                      </a:pPr>
                      <a:r>
                        <a:rPr lang="en-GB" sz="1300">
                          <a:effectLst/>
                        </a:rPr>
                        <a:t>2. identify appropriate leaves for collection for making leaf mould</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27715231"/>
                  </a:ext>
                </a:extLst>
              </a:tr>
              <a:tr h="471892">
                <a:tc>
                  <a:txBody>
                    <a:bodyPr/>
                    <a:lstStyle/>
                    <a:p>
                      <a:pPr algn="l" fontAlgn="t">
                        <a:lnSpc>
                          <a:spcPts val="1800"/>
                        </a:lnSpc>
                        <a:buNone/>
                      </a:pPr>
                      <a:r>
                        <a:rPr lang="en-GB" sz="1300">
                          <a:effectLst/>
                        </a:rPr>
                        <a:t>3. use a rake to collect the leaves into a pile</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18445779"/>
                  </a:ext>
                </a:extLst>
              </a:tr>
              <a:tr h="471892">
                <a:tc>
                  <a:txBody>
                    <a:bodyPr/>
                    <a:lstStyle/>
                    <a:p>
                      <a:pPr algn="l" fontAlgn="t">
                        <a:lnSpc>
                          <a:spcPts val="1800"/>
                        </a:lnSpc>
                        <a:buNone/>
                      </a:pPr>
                      <a:r>
                        <a:rPr lang="en-GB" sz="1300">
                          <a:effectLst/>
                        </a:rPr>
                        <a:t>4. use hands or scoops to pick up the leaves</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69222800"/>
                  </a:ext>
                </a:extLst>
              </a:tr>
              <a:tr h="677653">
                <a:tc>
                  <a:txBody>
                    <a:bodyPr/>
                    <a:lstStyle/>
                    <a:p>
                      <a:pPr algn="l" fontAlgn="t">
                        <a:lnSpc>
                          <a:spcPts val="1800"/>
                        </a:lnSpc>
                        <a:buNone/>
                      </a:pPr>
                      <a:r>
                        <a:rPr lang="en-GB" sz="1300">
                          <a:effectLst/>
                        </a:rPr>
                        <a:t>5. put the leaves into a large bag or wheel barrow to be taken to a designated spot</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95455219"/>
                  </a:ext>
                </a:extLst>
              </a:tr>
              <a:tr h="952001">
                <a:tc>
                  <a:txBody>
                    <a:bodyPr/>
                    <a:lstStyle/>
                    <a:p>
                      <a:pPr algn="l" fontAlgn="t">
                        <a:lnSpc>
                          <a:spcPts val="2400"/>
                        </a:lnSpc>
                        <a:buNone/>
                      </a:pPr>
                      <a:r>
                        <a:rPr lang="en-GB" sz="1300" b="1">
                          <a:effectLst/>
                        </a:rPr>
                        <a:t>experienced</a:t>
                      </a:r>
                    </a:p>
                    <a:p>
                      <a:pPr algn="l" fontAlgn="t">
                        <a:lnSpc>
                          <a:spcPts val="1800"/>
                        </a:lnSpc>
                        <a:buNone/>
                      </a:pPr>
                      <a:r>
                        <a:rPr lang="en-GB" sz="1300">
                          <a:effectLst/>
                        </a:rPr>
                        <a:t>6. listening to or watching a presentation on how leaf mould is produced from fallen leaves</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9963377"/>
                  </a:ext>
                </a:extLst>
              </a:tr>
              <a:tr h="830246">
                <a:tc>
                  <a:txBody>
                    <a:bodyPr/>
                    <a:lstStyle/>
                    <a:p>
                      <a:pPr algn="l" fontAlgn="t">
                        <a:lnSpc>
                          <a:spcPts val="2400"/>
                        </a:lnSpc>
                        <a:buNone/>
                      </a:pPr>
                      <a:r>
                        <a:rPr lang="en-GB" sz="1300" b="1">
                          <a:effectLst/>
                        </a:rPr>
                        <a:t>shown knowledge of</a:t>
                      </a:r>
                    </a:p>
                    <a:p>
                      <a:pPr algn="l" fontAlgn="t">
                        <a:lnSpc>
                          <a:spcPts val="1800"/>
                        </a:lnSpc>
                        <a:buNone/>
                      </a:pPr>
                      <a:r>
                        <a:rPr lang="en-GB" sz="1300">
                          <a:effectLst/>
                        </a:rPr>
                        <a:t>7. at least one use of leaf mould, eg to make a seed compost mix.</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Student completed work</a:t>
                      </a:r>
                    </a:p>
                  </a:txBody>
                  <a:tcPr marL="67073" marR="67073" marT="33536" marB="33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24700395"/>
                  </a:ext>
                </a:extLst>
              </a:tr>
            </a:tbl>
          </a:graphicData>
        </a:graphic>
      </p:graphicFrame>
      <p:sp>
        <p:nvSpPr>
          <p:cNvPr id="5" name="Rectangle 1">
            <a:extLst>
              <a:ext uri="{FF2B5EF4-FFF2-40B4-BE49-F238E27FC236}">
                <a16:creationId xmlns:a16="http://schemas.microsoft.com/office/drawing/2014/main" id="{E6CFE67A-D9FA-9C19-B94F-36B06F30CAB4}"/>
              </a:ext>
            </a:extLst>
          </p:cNvPr>
          <p:cNvSpPr>
            <a:spLocks noChangeArrowheads="1"/>
          </p:cNvSpPr>
          <p:nvPr/>
        </p:nvSpPr>
        <p:spPr bwMode="auto">
          <a:xfrm>
            <a:off x="514350" y="509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Making leaf </a:t>
            </a:r>
            <a:r>
              <a:rPr kumimoji="0" lang="en-US" altLang="en-US" sz="2400" b="1" i="0" u="none" strike="noStrike" cap="none" normalizeH="0" baseline="0" dirty="0" err="1">
                <a:ln>
                  <a:noFill/>
                </a:ln>
                <a:solidFill>
                  <a:srgbClr val="371376"/>
                </a:solidFill>
                <a:effectLst/>
                <a:latin typeface="Open Sans" panose="020B0606030504020204" pitchFamily="34" charset="0"/>
                <a:cs typeface="Open Sans" panose="020B0606030504020204" pitchFamily="34" charset="0"/>
              </a:rPr>
              <a:t>mould</a:t>
            </a:r>
            <a:endPar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9158889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063604C-6009-1E04-B433-434EC55E82A2}"/>
              </a:ext>
            </a:extLst>
          </p:cNvPr>
          <p:cNvGraphicFramePr>
            <a:graphicFrameLocks noGrp="1"/>
          </p:cNvGraphicFramePr>
          <p:nvPr>
            <p:extLst>
              <p:ext uri="{D42A27DB-BD31-4B8C-83A1-F6EECF244321}">
                <p14:modId xmlns:p14="http://schemas.microsoft.com/office/powerpoint/2010/main" val="823226483"/>
              </p:ext>
            </p:extLst>
          </p:nvPr>
        </p:nvGraphicFramePr>
        <p:xfrm>
          <a:off x="342900" y="1539034"/>
          <a:ext cx="11506200" cy="5000117"/>
        </p:xfrm>
        <a:graphic>
          <a:graphicData uri="http://schemas.openxmlformats.org/drawingml/2006/table">
            <a:tbl>
              <a:tblPr/>
              <a:tblGrid>
                <a:gridCol w="5753100">
                  <a:extLst>
                    <a:ext uri="{9D8B030D-6E8A-4147-A177-3AD203B41FA5}">
                      <a16:colId xmlns:a16="http://schemas.microsoft.com/office/drawing/2014/main" val="4149167508"/>
                    </a:ext>
                  </a:extLst>
                </a:gridCol>
                <a:gridCol w="5753100">
                  <a:extLst>
                    <a:ext uri="{9D8B030D-6E8A-4147-A177-3AD203B41FA5}">
                      <a16:colId xmlns:a16="http://schemas.microsoft.com/office/drawing/2014/main" val="3503188342"/>
                    </a:ext>
                  </a:extLst>
                </a:gridCol>
              </a:tblGrid>
              <a:tr h="271655">
                <a:tc>
                  <a:txBody>
                    <a:bodyPr/>
                    <a:lstStyle/>
                    <a:p>
                      <a:pPr algn="l" fontAlgn="t">
                        <a:buNone/>
                      </a:pPr>
                      <a:r>
                        <a:rPr lang="en-GB" sz="800" dirty="0">
                          <a:effectLst/>
                        </a:rPr>
                        <a:t>In successfully completing this unit, the learner will have</a:t>
                      </a:r>
                    </a:p>
                  </a:txBody>
                  <a:tcPr marL="38808" marR="38808" marT="19404" marB="1940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Evidence needed</a:t>
                      </a:r>
                    </a:p>
                  </a:txBody>
                  <a:tcPr marL="38808" marR="38808" marT="19404" marB="1940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32835888"/>
                  </a:ext>
                </a:extLst>
              </a:tr>
              <a:tr h="464078">
                <a:tc>
                  <a:txBody>
                    <a:bodyPr/>
                    <a:lstStyle/>
                    <a:p>
                      <a:pPr algn="l" fontAlgn="t">
                        <a:lnSpc>
                          <a:spcPts val="2400"/>
                        </a:lnSpc>
                        <a:buNone/>
                      </a:pPr>
                      <a:r>
                        <a:rPr lang="en-GB" sz="800" b="1">
                          <a:effectLst/>
                        </a:rPr>
                        <a:t>experienced</a:t>
                      </a:r>
                    </a:p>
                    <a:p>
                      <a:pPr algn="l" fontAlgn="t">
                        <a:lnSpc>
                          <a:spcPts val="1800"/>
                        </a:lnSpc>
                        <a:buNone/>
                      </a:pPr>
                      <a:r>
                        <a:rPr lang="en-GB" sz="800">
                          <a:effectLst/>
                        </a:rPr>
                        <a:t>1. taking part in a discussion about the benefits of vertical gardening for wildlife</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94293293"/>
                  </a:ext>
                </a:extLst>
              </a:tr>
              <a:tr h="431738">
                <a:tc>
                  <a:txBody>
                    <a:bodyPr/>
                    <a:lstStyle/>
                    <a:p>
                      <a:pPr algn="l" fontAlgn="t">
                        <a:lnSpc>
                          <a:spcPts val="1800"/>
                        </a:lnSpc>
                        <a:buNone/>
                      </a:pPr>
                      <a:r>
                        <a:rPr lang="en-GB" sz="800" dirty="0">
                          <a:effectLst/>
                        </a:rPr>
                        <a:t>2. taking part in a discussion about the appropriate tools for building a vertical pallet planter and the safe usage of those tools</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40369208"/>
                  </a:ext>
                </a:extLst>
              </a:tr>
              <a:tr h="755137">
                <a:tc>
                  <a:txBody>
                    <a:bodyPr/>
                    <a:lstStyle/>
                    <a:p>
                      <a:pPr algn="l" fontAlgn="t">
                        <a:lnSpc>
                          <a:spcPts val="2400"/>
                        </a:lnSpc>
                        <a:buNone/>
                      </a:pPr>
                      <a:r>
                        <a:rPr lang="en-GB" sz="800" b="1">
                          <a:effectLst/>
                        </a:rPr>
                        <a:t>demonstrated the ability to</a:t>
                      </a:r>
                    </a:p>
                    <a:p>
                      <a:pPr algn="l" fontAlgn="t">
                        <a:lnSpc>
                          <a:spcPts val="1800"/>
                        </a:lnSpc>
                        <a:buNone/>
                      </a:pPr>
                      <a:r>
                        <a:rPr lang="en-GB" sz="800">
                          <a:effectLst/>
                        </a:rPr>
                        <a:t>3. measure the height of the vertical pallet, measure and cut weed membrane to twice this size so it lines the inside of the pallet, and attach the weed membrane to the inside of the pallet, using appropriate tools</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34484530"/>
                  </a:ext>
                </a:extLst>
              </a:tr>
              <a:tr h="431738">
                <a:tc>
                  <a:txBody>
                    <a:bodyPr/>
                    <a:lstStyle/>
                    <a:p>
                      <a:pPr algn="l" fontAlgn="t">
                        <a:lnSpc>
                          <a:spcPts val="1800"/>
                        </a:lnSpc>
                        <a:buNone/>
                      </a:pPr>
                      <a:r>
                        <a:rPr lang="en-GB" sz="800" dirty="0">
                          <a:effectLst/>
                        </a:rPr>
                        <a:t>4. measure and dig out an area that will be used for the reservoir underneath the pallet planter, using appropriate tools, and fill with water</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11096632"/>
                  </a:ext>
                </a:extLst>
              </a:tr>
              <a:tr h="431738">
                <a:tc>
                  <a:txBody>
                    <a:bodyPr/>
                    <a:lstStyle/>
                    <a:p>
                      <a:pPr algn="l" fontAlgn="t">
                        <a:lnSpc>
                          <a:spcPts val="1800"/>
                        </a:lnSpc>
                        <a:buNone/>
                      </a:pPr>
                      <a:r>
                        <a:rPr lang="en-GB" sz="800">
                          <a:effectLst/>
                        </a:rPr>
                        <a:t>5. measure and cut capillary matting into strips, to reach from the top of the pallet to the water reservoir, and attach to the top of the pallet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5242959"/>
                  </a:ext>
                </a:extLst>
              </a:tr>
              <a:tr h="431738">
                <a:tc>
                  <a:txBody>
                    <a:bodyPr/>
                    <a:lstStyle/>
                    <a:p>
                      <a:pPr algn="l" fontAlgn="t">
                        <a:lnSpc>
                          <a:spcPts val="1800"/>
                        </a:lnSpc>
                        <a:buNone/>
                      </a:pPr>
                      <a:r>
                        <a:rPr lang="en-GB" sz="800">
                          <a:effectLst/>
                        </a:rPr>
                        <a:t>6. cut small slits into the bottom of the weed membrane lining, feeding the capillary matting through to reach the reservoir</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92165499"/>
                  </a:ext>
                </a:extLst>
              </a:tr>
              <a:tr h="431738">
                <a:tc>
                  <a:txBody>
                    <a:bodyPr/>
                    <a:lstStyle/>
                    <a:p>
                      <a:pPr algn="l" fontAlgn="t">
                        <a:lnSpc>
                          <a:spcPts val="1800"/>
                        </a:lnSpc>
                        <a:buNone/>
                      </a:pPr>
                      <a:r>
                        <a:rPr lang="en-GB" sz="800" dirty="0">
                          <a:effectLst/>
                        </a:rPr>
                        <a:t>7. place and secure the vertical planter with stakes, over the reservoir, ensuring it will not fall over once filled with compost and plants</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10947185"/>
                  </a:ext>
                </a:extLst>
              </a:tr>
              <a:tr h="431738">
                <a:tc>
                  <a:txBody>
                    <a:bodyPr/>
                    <a:lstStyle/>
                    <a:p>
                      <a:pPr algn="l" fontAlgn="t">
                        <a:lnSpc>
                          <a:spcPts val="1800"/>
                        </a:lnSpc>
                        <a:buNone/>
                      </a:pPr>
                      <a:r>
                        <a:rPr lang="en-GB" sz="800" dirty="0">
                          <a:effectLst/>
                        </a:rPr>
                        <a:t>8. fill the planter with compost, stopping at suitable locations to cut a hole into the membrane for a plant to grow through</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97153593"/>
                  </a:ext>
                </a:extLst>
              </a:tr>
              <a:tr h="270038">
                <a:tc>
                  <a:txBody>
                    <a:bodyPr/>
                    <a:lstStyle/>
                    <a:p>
                      <a:pPr algn="l" fontAlgn="t">
                        <a:lnSpc>
                          <a:spcPts val="2400"/>
                        </a:lnSpc>
                        <a:buNone/>
                      </a:pPr>
                      <a:r>
                        <a:rPr lang="en-GB" sz="800" b="1">
                          <a:effectLst/>
                        </a:rPr>
                        <a:t>experienced</a:t>
                      </a:r>
                    </a:p>
                    <a:p>
                      <a:pPr algn="l" fontAlgn="t">
                        <a:lnSpc>
                          <a:spcPts val="1800"/>
                        </a:lnSpc>
                        <a:buNone/>
                      </a:pPr>
                      <a:r>
                        <a:rPr lang="en-GB" sz="800">
                          <a:effectLst/>
                        </a:rPr>
                        <a:t>9. working as part of a team.</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dirty="0">
                          <a:effectLst/>
                        </a:rPr>
                        <a:t>Summary sheet</a:t>
                      </a:r>
                    </a:p>
                  </a:txBody>
                  <a:tcPr marL="38808" marR="38808" marT="19404" marB="1940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97266257"/>
                  </a:ext>
                </a:extLst>
              </a:tr>
            </a:tbl>
          </a:graphicData>
        </a:graphic>
      </p:graphicFrame>
      <p:sp>
        <p:nvSpPr>
          <p:cNvPr id="5" name="Rectangle 1">
            <a:extLst>
              <a:ext uri="{FF2B5EF4-FFF2-40B4-BE49-F238E27FC236}">
                <a16:creationId xmlns:a16="http://schemas.microsoft.com/office/drawing/2014/main" id="{72066BBF-D4BB-7C00-D34F-5C97C1D1D605}"/>
              </a:ext>
            </a:extLst>
          </p:cNvPr>
          <p:cNvSpPr>
            <a:spLocks noChangeArrowheads="1"/>
          </p:cNvSpPr>
          <p:nvPr/>
        </p:nvSpPr>
        <p:spPr bwMode="auto">
          <a:xfrm>
            <a:off x="342900" y="62388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Constructing a vertical pallet planter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0431636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DE8DE3F-D57B-841F-4300-6D17E6DA5CF6}"/>
              </a:ext>
            </a:extLst>
          </p:cNvPr>
          <p:cNvGraphicFramePr>
            <a:graphicFrameLocks noGrp="1"/>
          </p:cNvGraphicFramePr>
          <p:nvPr>
            <p:extLst>
              <p:ext uri="{D42A27DB-BD31-4B8C-83A1-F6EECF244321}">
                <p14:modId xmlns:p14="http://schemas.microsoft.com/office/powerpoint/2010/main" val="917172491"/>
              </p:ext>
            </p:extLst>
          </p:nvPr>
        </p:nvGraphicFramePr>
        <p:xfrm>
          <a:off x="279400" y="1799525"/>
          <a:ext cx="11633200" cy="4828365"/>
        </p:xfrm>
        <a:graphic>
          <a:graphicData uri="http://schemas.openxmlformats.org/drawingml/2006/table">
            <a:tbl>
              <a:tblPr/>
              <a:tblGrid>
                <a:gridCol w="5816600">
                  <a:extLst>
                    <a:ext uri="{9D8B030D-6E8A-4147-A177-3AD203B41FA5}">
                      <a16:colId xmlns:a16="http://schemas.microsoft.com/office/drawing/2014/main" val="2404470979"/>
                    </a:ext>
                  </a:extLst>
                </a:gridCol>
                <a:gridCol w="5816600">
                  <a:extLst>
                    <a:ext uri="{9D8B030D-6E8A-4147-A177-3AD203B41FA5}">
                      <a16:colId xmlns:a16="http://schemas.microsoft.com/office/drawing/2014/main" val="3402555940"/>
                    </a:ext>
                  </a:extLst>
                </a:gridCol>
              </a:tblGrid>
              <a:tr h="423537">
                <a:tc>
                  <a:txBody>
                    <a:bodyPr/>
                    <a:lstStyle/>
                    <a:p>
                      <a:pPr algn="l" fontAlgn="t">
                        <a:buNone/>
                      </a:pPr>
                      <a:r>
                        <a:rPr lang="en-GB" sz="1200">
                          <a:effectLst/>
                        </a:rPr>
                        <a:t>In successfully completing this unit, the learner will have</a:t>
                      </a:r>
                    </a:p>
                  </a:txBody>
                  <a:tcPr marL="60505" marR="60505" marT="30253" marB="3025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60505" marR="60505" marT="30253" marB="3025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77425138"/>
                  </a:ext>
                </a:extLst>
              </a:tr>
              <a:tr h="572279">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1. find two examples of a terrarium on the internet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70793766"/>
                  </a:ext>
                </a:extLst>
              </a:tr>
              <a:tr h="370595">
                <a:tc>
                  <a:txBody>
                    <a:bodyPr/>
                    <a:lstStyle/>
                    <a:p>
                      <a:pPr algn="l" fontAlgn="t">
                        <a:lnSpc>
                          <a:spcPts val="1800"/>
                        </a:lnSpc>
                        <a:buNone/>
                      </a:pPr>
                      <a:r>
                        <a:rPr lang="en-GB" sz="1200">
                          <a:effectLst/>
                        </a:rPr>
                        <a:t>2. identify the different layers of materials that need to be used</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55500547"/>
                  </a:ext>
                </a:extLst>
              </a:tr>
              <a:tr h="242021">
                <a:tc>
                  <a:txBody>
                    <a:bodyPr/>
                    <a:lstStyle/>
                    <a:p>
                      <a:pPr algn="l" fontAlgn="t">
                        <a:lnSpc>
                          <a:spcPts val="1800"/>
                        </a:lnSpc>
                        <a:buNone/>
                      </a:pPr>
                      <a:r>
                        <a:rPr lang="en-GB" sz="1200">
                          <a:effectLst/>
                        </a:rPr>
                        <a:t>3. design a terrarium</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04742416"/>
                  </a:ext>
                </a:extLst>
              </a:tr>
              <a:tr h="242021">
                <a:tc>
                  <a:txBody>
                    <a:bodyPr/>
                    <a:lstStyle/>
                    <a:p>
                      <a:pPr algn="l" fontAlgn="t">
                        <a:lnSpc>
                          <a:spcPts val="1800"/>
                        </a:lnSpc>
                        <a:buNone/>
                      </a:pPr>
                      <a:r>
                        <a:rPr lang="en-GB" sz="1200">
                          <a:effectLst/>
                        </a:rPr>
                        <a:t>4. pick out a container</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51084200"/>
                  </a:ext>
                </a:extLst>
              </a:tr>
              <a:tr h="242021">
                <a:tc>
                  <a:txBody>
                    <a:bodyPr/>
                    <a:lstStyle/>
                    <a:p>
                      <a:pPr algn="l" fontAlgn="t">
                        <a:lnSpc>
                          <a:spcPts val="1800"/>
                        </a:lnSpc>
                        <a:buNone/>
                      </a:pPr>
                      <a:r>
                        <a:rPr lang="en-GB" sz="1200">
                          <a:effectLst/>
                        </a:rPr>
                        <a:t>5. pick at least two plants</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05014231"/>
                  </a:ext>
                </a:extLst>
              </a:tr>
              <a:tr h="242021">
                <a:tc>
                  <a:txBody>
                    <a:bodyPr/>
                    <a:lstStyle/>
                    <a:p>
                      <a:pPr algn="l" fontAlgn="t">
                        <a:lnSpc>
                          <a:spcPts val="1800"/>
                        </a:lnSpc>
                        <a:buNone/>
                      </a:pPr>
                      <a:r>
                        <a:rPr lang="en-GB" sz="1200">
                          <a:effectLst/>
                        </a:rPr>
                        <a:t>6. pick out at least two decorative items</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76895314"/>
                  </a:ext>
                </a:extLst>
              </a:tr>
              <a:tr h="370595">
                <a:tc>
                  <a:txBody>
                    <a:bodyPr/>
                    <a:lstStyle/>
                    <a:p>
                      <a:pPr algn="l" fontAlgn="t">
                        <a:lnSpc>
                          <a:spcPts val="1800"/>
                        </a:lnSpc>
                        <a:buNone/>
                      </a:pPr>
                      <a:r>
                        <a:rPr lang="en-GB" sz="1200">
                          <a:effectLst/>
                        </a:rPr>
                        <a:t>7. place stones in the bottom of the terrarium</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45606864"/>
                  </a:ext>
                </a:extLst>
              </a:tr>
              <a:tr h="242021">
                <a:tc>
                  <a:txBody>
                    <a:bodyPr/>
                    <a:lstStyle/>
                    <a:p>
                      <a:pPr algn="l" fontAlgn="t">
                        <a:lnSpc>
                          <a:spcPts val="1800"/>
                        </a:lnSpc>
                        <a:buNone/>
                      </a:pPr>
                      <a:r>
                        <a:rPr lang="en-GB" sz="1200">
                          <a:effectLst/>
                        </a:rPr>
                        <a:t>8. place soil in the terrarium</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51694587"/>
                  </a:ext>
                </a:extLst>
              </a:tr>
              <a:tr h="242021">
                <a:tc>
                  <a:txBody>
                    <a:bodyPr/>
                    <a:lstStyle/>
                    <a:p>
                      <a:pPr algn="l" fontAlgn="t">
                        <a:lnSpc>
                          <a:spcPts val="1800"/>
                        </a:lnSpc>
                        <a:buNone/>
                      </a:pPr>
                      <a:r>
                        <a:rPr lang="en-GB" sz="1200">
                          <a:effectLst/>
                        </a:rPr>
                        <a:t>9. put two plants in the terrarium</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61972658"/>
                  </a:ext>
                </a:extLst>
              </a:tr>
              <a:tr h="370595">
                <a:tc>
                  <a:txBody>
                    <a:bodyPr/>
                    <a:lstStyle/>
                    <a:p>
                      <a:pPr algn="l" fontAlgn="t">
                        <a:lnSpc>
                          <a:spcPts val="1800"/>
                        </a:lnSpc>
                        <a:buNone/>
                      </a:pPr>
                      <a:r>
                        <a:rPr lang="en-GB" sz="1200">
                          <a:effectLst/>
                        </a:rPr>
                        <a:t>10. place the decorative items in the terrarium</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14326378"/>
                  </a:ext>
                </a:extLst>
              </a:tr>
              <a:tr h="421016">
                <a:tc>
                  <a:txBody>
                    <a:bodyPr/>
                    <a:lstStyle/>
                    <a:p>
                      <a:pPr algn="l" fontAlgn="t">
                        <a:lnSpc>
                          <a:spcPts val="2400"/>
                        </a:lnSpc>
                        <a:buNone/>
                      </a:pPr>
                      <a:r>
                        <a:rPr lang="en-GB" sz="1200" b="1">
                          <a:effectLst/>
                        </a:rPr>
                        <a:t>experienced</a:t>
                      </a:r>
                    </a:p>
                    <a:p>
                      <a:pPr algn="l" fontAlgn="t">
                        <a:lnSpc>
                          <a:spcPts val="1800"/>
                        </a:lnSpc>
                        <a:buNone/>
                      </a:pPr>
                      <a:r>
                        <a:rPr lang="en-GB" sz="1200">
                          <a:effectLst/>
                        </a:rPr>
                        <a:t>11. using different gardening tools</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78629438"/>
                  </a:ext>
                </a:extLst>
              </a:tr>
              <a:tr h="370595">
                <a:tc>
                  <a:txBody>
                    <a:bodyPr/>
                    <a:lstStyle/>
                    <a:p>
                      <a:pPr algn="l" fontAlgn="t">
                        <a:lnSpc>
                          <a:spcPts val="1800"/>
                        </a:lnSpc>
                        <a:buNone/>
                      </a:pPr>
                      <a:r>
                        <a:rPr lang="en-GB" sz="1200">
                          <a:effectLst/>
                        </a:rPr>
                        <a:t>12. showing their peers their finished terrarium.</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60505" marR="60505" marT="30253" marB="3025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09221232"/>
                  </a:ext>
                </a:extLst>
              </a:tr>
            </a:tbl>
          </a:graphicData>
        </a:graphic>
      </p:graphicFrame>
      <p:sp>
        <p:nvSpPr>
          <p:cNvPr id="5" name="Rectangle 1">
            <a:extLst>
              <a:ext uri="{FF2B5EF4-FFF2-40B4-BE49-F238E27FC236}">
                <a16:creationId xmlns:a16="http://schemas.microsoft.com/office/drawing/2014/main" id="{36CD51D5-448C-6A14-3604-F482384AF4FB}"/>
              </a:ext>
            </a:extLst>
          </p:cNvPr>
          <p:cNvSpPr>
            <a:spLocks noChangeArrowheads="1"/>
          </p:cNvSpPr>
          <p:nvPr/>
        </p:nvSpPr>
        <p:spPr bwMode="auto">
          <a:xfrm>
            <a:off x="528638" y="682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Designing and making a terrarium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7628761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D4D0E4B-5188-9DA3-FBD4-6F220242132E}"/>
              </a:ext>
            </a:extLst>
          </p:cNvPr>
          <p:cNvGraphicFramePr>
            <a:graphicFrameLocks noGrp="1"/>
          </p:cNvGraphicFramePr>
          <p:nvPr>
            <p:extLst>
              <p:ext uri="{D42A27DB-BD31-4B8C-83A1-F6EECF244321}">
                <p14:modId xmlns:p14="http://schemas.microsoft.com/office/powerpoint/2010/main" val="2189808738"/>
              </p:ext>
            </p:extLst>
          </p:nvPr>
        </p:nvGraphicFramePr>
        <p:xfrm>
          <a:off x="266700" y="1752600"/>
          <a:ext cx="11722100" cy="4287045"/>
        </p:xfrm>
        <a:graphic>
          <a:graphicData uri="http://schemas.openxmlformats.org/drawingml/2006/table">
            <a:tbl>
              <a:tblPr/>
              <a:tblGrid>
                <a:gridCol w="5861050">
                  <a:extLst>
                    <a:ext uri="{9D8B030D-6E8A-4147-A177-3AD203B41FA5}">
                      <a16:colId xmlns:a16="http://schemas.microsoft.com/office/drawing/2014/main" val="888285689"/>
                    </a:ext>
                  </a:extLst>
                </a:gridCol>
                <a:gridCol w="5861050">
                  <a:extLst>
                    <a:ext uri="{9D8B030D-6E8A-4147-A177-3AD203B41FA5}">
                      <a16:colId xmlns:a16="http://schemas.microsoft.com/office/drawing/2014/main" val="3592427236"/>
                    </a:ext>
                  </a:extLst>
                </a:gridCol>
              </a:tblGrid>
              <a:tr h="673106">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00519723"/>
                  </a:ext>
                </a:extLst>
              </a:tr>
              <a:tr h="669099">
                <a:tc>
                  <a:txBody>
                    <a:bodyPr/>
                    <a:lstStyle/>
                    <a:p>
                      <a:pPr algn="l" fontAlgn="t">
                        <a:lnSpc>
                          <a:spcPts val="2400"/>
                        </a:lnSpc>
                        <a:buNone/>
                      </a:pPr>
                      <a:r>
                        <a:rPr lang="en-GB" b="1">
                          <a:effectLst/>
                        </a:rPr>
                        <a:t>shown knowledge of</a:t>
                      </a:r>
                    </a:p>
                    <a:p>
                      <a:pPr algn="l" fontAlgn="t">
                        <a:lnSpc>
                          <a:spcPts val="1800"/>
                        </a:lnSpc>
                        <a:buNone/>
                      </a:pPr>
                      <a:r>
                        <a:rPr lang="en-GB">
                          <a:effectLst/>
                        </a:rPr>
                        <a:t>1. five common ways of seed dispersal</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57287064"/>
                  </a:ext>
                </a:extLst>
              </a:tr>
              <a:tr h="588968">
                <a:tc>
                  <a:txBody>
                    <a:bodyPr/>
                    <a:lstStyle/>
                    <a:p>
                      <a:pPr algn="l" fontAlgn="t">
                        <a:lnSpc>
                          <a:spcPts val="1800"/>
                        </a:lnSpc>
                        <a:buNone/>
                      </a:pPr>
                      <a:r>
                        <a:rPr lang="en-GB">
                          <a:effectLst/>
                        </a:rPr>
                        <a:t>2. an example of dispersal of seed by animals or humans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46904626"/>
                  </a:ext>
                </a:extLst>
              </a:tr>
              <a:tr h="588968">
                <a:tc>
                  <a:txBody>
                    <a:bodyPr/>
                    <a:lstStyle/>
                    <a:p>
                      <a:pPr algn="l" fontAlgn="t">
                        <a:lnSpc>
                          <a:spcPts val="1800"/>
                        </a:lnSpc>
                        <a:buNone/>
                      </a:pPr>
                      <a:r>
                        <a:rPr lang="en-GB">
                          <a:effectLst/>
                        </a:rPr>
                        <a:t>3. an example of dispersal of seed by explosion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27295659"/>
                  </a:ext>
                </a:extLst>
              </a:tr>
              <a:tr h="588968">
                <a:tc>
                  <a:txBody>
                    <a:bodyPr/>
                    <a:lstStyle/>
                    <a:p>
                      <a:pPr algn="l" fontAlgn="t">
                        <a:lnSpc>
                          <a:spcPts val="1800"/>
                        </a:lnSpc>
                        <a:buNone/>
                      </a:pPr>
                      <a:r>
                        <a:rPr lang="en-GB">
                          <a:effectLst/>
                        </a:rPr>
                        <a:t>4. an example of dispersal of seed by water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04642101"/>
                  </a:ext>
                </a:extLst>
              </a:tr>
              <a:tr h="588968">
                <a:tc>
                  <a:txBody>
                    <a:bodyPr/>
                    <a:lstStyle/>
                    <a:p>
                      <a:pPr algn="l" fontAlgn="t">
                        <a:lnSpc>
                          <a:spcPts val="1800"/>
                        </a:lnSpc>
                        <a:buNone/>
                      </a:pPr>
                      <a:r>
                        <a:rPr lang="en-GB">
                          <a:effectLst/>
                        </a:rPr>
                        <a:t>5. an example of dispersal of seed by wind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76139951"/>
                  </a:ext>
                </a:extLst>
              </a:tr>
              <a:tr h="588968">
                <a:tc>
                  <a:txBody>
                    <a:bodyPr/>
                    <a:lstStyle/>
                    <a:p>
                      <a:pPr algn="l" fontAlgn="t">
                        <a:lnSpc>
                          <a:spcPts val="1800"/>
                        </a:lnSpc>
                        <a:buNone/>
                      </a:pPr>
                      <a:r>
                        <a:rPr lang="en-GB">
                          <a:effectLst/>
                        </a:rPr>
                        <a:t>6. an example of dispersal of seed by fire.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04694758"/>
                  </a:ext>
                </a:extLst>
              </a:tr>
            </a:tbl>
          </a:graphicData>
        </a:graphic>
      </p:graphicFrame>
      <p:sp>
        <p:nvSpPr>
          <p:cNvPr id="5" name="Rectangle 1">
            <a:extLst>
              <a:ext uri="{FF2B5EF4-FFF2-40B4-BE49-F238E27FC236}">
                <a16:creationId xmlns:a16="http://schemas.microsoft.com/office/drawing/2014/main" id="{2E96004F-3E7B-5381-2080-D328D63CEE9B}"/>
              </a:ext>
            </a:extLst>
          </p:cNvPr>
          <p:cNvSpPr>
            <a:spLocks noChangeArrowheads="1"/>
          </p:cNvSpPr>
          <p:nvPr/>
        </p:nvSpPr>
        <p:spPr bwMode="auto">
          <a:xfrm>
            <a:off x="266700" y="3683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Seed dispersal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2175588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8B00E0E-01EE-67CE-20F9-1F33CABBD051}"/>
              </a:ext>
            </a:extLst>
          </p:cNvPr>
          <p:cNvGraphicFramePr>
            <a:graphicFrameLocks noGrp="1"/>
          </p:cNvGraphicFramePr>
          <p:nvPr>
            <p:extLst>
              <p:ext uri="{D42A27DB-BD31-4B8C-83A1-F6EECF244321}">
                <p14:modId xmlns:p14="http://schemas.microsoft.com/office/powerpoint/2010/main" val="2726498814"/>
              </p:ext>
            </p:extLst>
          </p:nvPr>
        </p:nvGraphicFramePr>
        <p:xfrm>
          <a:off x="334962" y="1524613"/>
          <a:ext cx="11476038" cy="4614320"/>
        </p:xfrm>
        <a:graphic>
          <a:graphicData uri="http://schemas.openxmlformats.org/drawingml/2006/table">
            <a:tbl>
              <a:tblPr/>
              <a:tblGrid>
                <a:gridCol w="5738019">
                  <a:extLst>
                    <a:ext uri="{9D8B030D-6E8A-4147-A177-3AD203B41FA5}">
                      <a16:colId xmlns:a16="http://schemas.microsoft.com/office/drawing/2014/main" val="1040926289"/>
                    </a:ext>
                  </a:extLst>
                </a:gridCol>
                <a:gridCol w="5738019">
                  <a:extLst>
                    <a:ext uri="{9D8B030D-6E8A-4147-A177-3AD203B41FA5}">
                      <a16:colId xmlns:a16="http://schemas.microsoft.com/office/drawing/2014/main" val="138261810"/>
                    </a:ext>
                  </a:extLst>
                </a:gridCol>
              </a:tblGrid>
              <a:tr h="533595">
                <a:tc>
                  <a:txBody>
                    <a:bodyPr/>
                    <a:lstStyle/>
                    <a:p>
                      <a:pPr algn="l" fontAlgn="t">
                        <a:buNone/>
                      </a:pPr>
                      <a:r>
                        <a:rPr lang="en-GB" sz="1500">
                          <a:effectLst/>
                        </a:rPr>
                        <a:t>In successfully completing this unit, the learner will have</a:t>
                      </a:r>
                    </a:p>
                  </a:txBody>
                  <a:tcPr marL="76228" marR="76228" marT="38114" marB="3811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Evidence needed</a:t>
                      </a:r>
                    </a:p>
                  </a:txBody>
                  <a:tcPr marL="76228" marR="76228" marT="38114" marB="3811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90432627"/>
                  </a:ext>
                </a:extLst>
              </a:tr>
              <a:tr h="530419">
                <a:tc>
                  <a:txBody>
                    <a:bodyPr/>
                    <a:lstStyle/>
                    <a:p>
                      <a:pPr algn="l" fontAlgn="t">
                        <a:lnSpc>
                          <a:spcPts val="2400"/>
                        </a:lnSpc>
                        <a:buNone/>
                      </a:pPr>
                      <a:r>
                        <a:rPr lang="en-GB" sz="1500" b="1" dirty="0">
                          <a:effectLst/>
                        </a:rPr>
                        <a:t>shown knowledge of</a:t>
                      </a:r>
                    </a:p>
                    <a:p>
                      <a:pPr algn="l" fontAlgn="t">
                        <a:lnSpc>
                          <a:spcPts val="1800"/>
                        </a:lnSpc>
                        <a:buNone/>
                      </a:pPr>
                      <a:r>
                        <a:rPr lang="en-GB" sz="1500" dirty="0">
                          <a:effectLst/>
                        </a:rPr>
                        <a:t>1. the key parts of a flower, </a:t>
                      </a:r>
                      <a:r>
                        <a:rPr lang="en-GB" sz="1500" dirty="0" err="1">
                          <a:effectLst/>
                        </a:rPr>
                        <a:t>eg</a:t>
                      </a:r>
                      <a:r>
                        <a:rPr lang="en-GB" sz="1500" dirty="0">
                          <a:effectLst/>
                        </a:rPr>
                        <a:t> petals</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31357986"/>
                  </a:ext>
                </a:extLst>
              </a:tr>
              <a:tr h="720988">
                <a:tc>
                  <a:txBody>
                    <a:bodyPr/>
                    <a:lstStyle/>
                    <a:p>
                      <a:pPr algn="l" fontAlgn="t">
                        <a:lnSpc>
                          <a:spcPts val="2400"/>
                        </a:lnSpc>
                        <a:buNone/>
                      </a:pPr>
                      <a:r>
                        <a:rPr lang="en-GB" sz="1500" b="1">
                          <a:effectLst/>
                        </a:rPr>
                        <a:t>experienced</a:t>
                      </a:r>
                    </a:p>
                    <a:p>
                      <a:pPr algn="l" fontAlgn="t">
                        <a:lnSpc>
                          <a:spcPts val="1800"/>
                        </a:lnSpc>
                        <a:buNone/>
                      </a:pPr>
                      <a:r>
                        <a:rPr lang="en-GB" sz="1500">
                          <a:effectLst/>
                        </a:rPr>
                        <a:t>2. taking part in at least three different activities to grow and care for plants</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98804289"/>
                  </a:ext>
                </a:extLst>
              </a:tr>
              <a:tr h="466895">
                <a:tc>
                  <a:txBody>
                    <a:bodyPr/>
                    <a:lstStyle/>
                    <a:p>
                      <a:pPr algn="l" fontAlgn="t">
                        <a:lnSpc>
                          <a:spcPts val="1800"/>
                        </a:lnSpc>
                        <a:buNone/>
                      </a:pPr>
                      <a:r>
                        <a:rPr lang="en-GB" sz="1500">
                          <a:effectLst/>
                        </a:rPr>
                        <a:t>3. taking part in at least three activities to plant and care for vegetables</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59338437"/>
                  </a:ext>
                </a:extLst>
              </a:tr>
              <a:tr h="657465">
                <a:tc>
                  <a:txBody>
                    <a:bodyPr/>
                    <a:lstStyle/>
                    <a:p>
                      <a:pPr algn="l" fontAlgn="t">
                        <a:lnSpc>
                          <a:spcPts val="1800"/>
                        </a:lnSpc>
                        <a:buNone/>
                      </a:pPr>
                      <a:r>
                        <a:rPr lang="en-GB" sz="1500">
                          <a:effectLst/>
                        </a:rPr>
                        <a:t>4. caring for plants and seeds as they grow, eg watering, weeding, pruning on a regular basis</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7462506"/>
                  </a:ext>
                </a:extLst>
              </a:tr>
              <a:tr h="720988">
                <a:tc>
                  <a:txBody>
                    <a:bodyPr/>
                    <a:lstStyle/>
                    <a:p>
                      <a:pPr algn="l" fontAlgn="t">
                        <a:lnSpc>
                          <a:spcPts val="2400"/>
                        </a:lnSpc>
                        <a:buNone/>
                      </a:pPr>
                      <a:r>
                        <a:rPr lang="en-GB" sz="1500" b="1">
                          <a:effectLst/>
                        </a:rPr>
                        <a:t>demonstrated the ability to</a:t>
                      </a:r>
                    </a:p>
                    <a:p>
                      <a:pPr algn="l" fontAlgn="t">
                        <a:lnSpc>
                          <a:spcPts val="1800"/>
                        </a:lnSpc>
                        <a:buNone/>
                      </a:pPr>
                      <a:r>
                        <a:rPr lang="en-GB" sz="1500">
                          <a:effectLst/>
                        </a:rPr>
                        <a:t>5. handle two large seeds and one seedling carefully</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0379789"/>
                  </a:ext>
                </a:extLst>
              </a:tr>
              <a:tr h="720988">
                <a:tc>
                  <a:txBody>
                    <a:bodyPr/>
                    <a:lstStyle/>
                    <a:p>
                      <a:pPr algn="l" fontAlgn="t">
                        <a:lnSpc>
                          <a:spcPts val="2400"/>
                        </a:lnSpc>
                        <a:buNone/>
                      </a:pPr>
                      <a:r>
                        <a:rPr lang="en-GB" sz="1500" b="1">
                          <a:effectLst/>
                        </a:rPr>
                        <a:t>shown knowledge of</a:t>
                      </a:r>
                    </a:p>
                    <a:p>
                      <a:pPr algn="l" fontAlgn="t">
                        <a:lnSpc>
                          <a:spcPts val="1800"/>
                        </a:lnSpc>
                        <a:buNone/>
                      </a:pPr>
                      <a:r>
                        <a:rPr lang="en-GB" sz="1500">
                          <a:effectLst/>
                        </a:rPr>
                        <a:t>6. the main safety rules when caring for plants.</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dirty="0">
                          <a:effectLst/>
                        </a:rPr>
                        <a:t>Summary sheet</a:t>
                      </a:r>
                    </a:p>
                  </a:txBody>
                  <a:tcPr marL="76228" marR="76228" marT="38114" marB="381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22279956"/>
                  </a:ext>
                </a:extLst>
              </a:tr>
            </a:tbl>
          </a:graphicData>
        </a:graphic>
      </p:graphicFrame>
      <p:sp>
        <p:nvSpPr>
          <p:cNvPr id="5" name="Rectangle 1">
            <a:extLst>
              <a:ext uri="{FF2B5EF4-FFF2-40B4-BE49-F238E27FC236}">
                <a16:creationId xmlns:a16="http://schemas.microsoft.com/office/drawing/2014/main" id="{E6C12E1F-2ACF-844C-6CBE-A62862E64AE5}"/>
              </a:ext>
            </a:extLst>
          </p:cNvPr>
          <p:cNvSpPr>
            <a:spLocks noChangeArrowheads="1"/>
          </p:cNvSpPr>
          <p:nvPr/>
        </p:nvSpPr>
        <p:spPr bwMode="auto">
          <a:xfrm>
            <a:off x="334963" y="38063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Horticultural skills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06737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C0E0E70-76A9-5DF9-7C8E-84F281679C67}"/>
              </a:ext>
            </a:extLst>
          </p:cNvPr>
          <p:cNvGraphicFramePr>
            <a:graphicFrameLocks noGrp="1"/>
          </p:cNvGraphicFramePr>
          <p:nvPr>
            <p:extLst>
              <p:ext uri="{D42A27DB-BD31-4B8C-83A1-F6EECF244321}">
                <p14:modId xmlns:p14="http://schemas.microsoft.com/office/powerpoint/2010/main" val="1009400630"/>
              </p:ext>
            </p:extLst>
          </p:nvPr>
        </p:nvGraphicFramePr>
        <p:xfrm>
          <a:off x="646670" y="1808421"/>
          <a:ext cx="10898660" cy="4592379"/>
        </p:xfrm>
        <a:graphic>
          <a:graphicData uri="http://schemas.openxmlformats.org/drawingml/2006/table">
            <a:tbl>
              <a:tblPr/>
              <a:tblGrid>
                <a:gridCol w="5449330">
                  <a:extLst>
                    <a:ext uri="{9D8B030D-6E8A-4147-A177-3AD203B41FA5}">
                      <a16:colId xmlns:a16="http://schemas.microsoft.com/office/drawing/2014/main" val="3113238385"/>
                    </a:ext>
                  </a:extLst>
                </a:gridCol>
                <a:gridCol w="5449330">
                  <a:extLst>
                    <a:ext uri="{9D8B030D-6E8A-4147-A177-3AD203B41FA5}">
                      <a16:colId xmlns:a16="http://schemas.microsoft.com/office/drawing/2014/main" val="3267302367"/>
                    </a:ext>
                  </a:extLst>
                </a:gridCol>
              </a:tblGrid>
              <a:tr h="333649">
                <a:tc>
                  <a:txBody>
                    <a:bodyPr/>
                    <a:lstStyle/>
                    <a:p>
                      <a:pPr algn="l" fontAlgn="t">
                        <a:buNone/>
                      </a:pPr>
                      <a:r>
                        <a:rPr lang="en-GB" sz="900">
                          <a:effectLst/>
                        </a:rPr>
                        <a:t>In successfully completing this unit, the learner will have</a:t>
                      </a:r>
                    </a:p>
                  </a:txBody>
                  <a:tcPr marL="47664" marR="47664" marT="23832" marB="23832">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7664" marR="47664" marT="23832" marB="23832">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29217616"/>
                  </a:ext>
                </a:extLst>
              </a:tr>
              <a:tr h="689144">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1. use the internet to research an animal, including where it lives, what it eats and a 'fascinating fact' of their choice</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47471275"/>
                  </a:ext>
                </a:extLst>
              </a:tr>
              <a:tr h="291943">
                <a:tc>
                  <a:txBody>
                    <a:bodyPr/>
                    <a:lstStyle/>
                    <a:p>
                      <a:pPr algn="l" fontAlgn="t">
                        <a:lnSpc>
                          <a:spcPts val="1800"/>
                        </a:lnSpc>
                        <a:buNone/>
                      </a:pPr>
                      <a:r>
                        <a:rPr lang="en-GB" sz="900">
                          <a:effectLst/>
                        </a:rPr>
                        <a:t>2. use the internet to find at least two photographs of an animal</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65159152"/>
                  </a:ext>
                </a:extLst>
              </a:tr>
              <a:tr h="411103">
                <a:tc>
                  <a:txBody>
                    <a:bodyPr/>
                    <a:lstStyle/>
                    <a:p>
                      <a:pPr algn="l" fontAlgn="t">
                        <a:lnSpc>
                          <a:spcPts val="1800"/>
                        </a:lnSpc>
                        <a:buNone/>
                      </a:pPr>
                      <a:r>
                        <a:rPr lang="en-GB" sz="900">
                          <a:effectLst/>
                        </a:rPr>
                        <a:t>3. copy and paste a minimum of two pictures from the internet into word processing or design software</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97579832"/>
                  </a:ext>
                </a:extLst>
              </a:tr>
              <a:tr h="291943">
                <a:tc>
                  <a:txBody>
                    <a:bodyPr/>
                    <a:lstStyle/>
                    <a:p>
                      <a:pPr algn="l" fontAlgn="t">
                        <a:lnSpc>
                          <a:spcPts val="1800"/>
                        </a:lnSpc>
                        <a:buNone/>
                      </a:pPr>
                      <a:r>
                        <a:rPr lang="en-GB" sz="900">
                          <a:effectLst/>
                        </a:rPr>
                        <a:t>4. crop, rotate and resize the pictures in word processing software</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40011776"/>
                  </a:ext>
                </a:extLst>
              </a:tr>
              <a:tr h="411103">
                <a:tc>
                  <a:txBody>
                    <a:bodyPr/>
                    <a:lstStyle/>
                    <a:p>
                      <a:pPr algn="l" fontAlgn="t">
                        <a:lnSpc>
                          <a:spcPts val="1800"/>
                        </a:lnSpc>
                        <a:buNone/>
                      </a:pPr>
                      <a:r>
                        <a:rPr lang="en-GB" sz="900">
                          <a:effectLst/>
                        </a:rPr>
                        <a:t>5. use information from the internet to type up facts about the animal in their own words</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55170078"/>
                  </a:ext>
                </a:extLst>
              </a:tr>
              <a:tr h="649424">
                <a:tc>
                  <a:txBody>
                    <a:bodyPr/>
                    <a:lstStyle/>
                    <a:p>
                      <a:pPr algn="l" fontAlgn="t">
                        <a:lnSpc>
                          <a:spcPts val="1800"/>
                        </a:lnSpc>
                        <a:buNone/>
                      </a:pPr>
                      <a:r>
                        <a:rPr lang="en-GB" sz="900">
                          <a:effectLst/>
                        </a:rPr>
                        <a:t>6. use various formatting techniques such as text resizing, fonts and alignment to create a visually appealing animal fact file using word processing software</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67744621"/>
                  </a:ext>
                </a:extLst>
              </a:tr>
              <a:tr h="689144">
                <a:tc>
                  <a:txBody>
                    <a:bodyPr/>
                    <a:lstStyle/>
                    <a:p>
                      <a:pPr algn="l" fontAlgn="t">
                        <a:lnSpc>
                          <a:spcPts val="2400"/>
                        </a:lnSpc>
                        <a:buNone/>
                      </a:pPr>
                      <a:r>
                        <a:rPr lang="en-GB" sz="900" b="1">
                          <a:effectLst/>
                        </a:rPr>
                        <a:t>experienced</a:t>
                      </a:r>
                    </a:p>
                    <a:p>
                      <a:pPr algn="l" fontAlgn="t">
                        <a:lnSpc>
                          <a:spcPts val="1800"/>
                        </a:lnSpc>
                        <a:buNone/>
                      </a:pPr>
                      <a:r>
                        <a:rPr lang="en-GB" sz="900">
                          <a:effectLst/>
                        </a:rPr>
                        <a:t>7. gathering information on animals from different sources, for example internet, video recordings, books, magazines</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52810450"/>
                  </a:ext>
                </a:extLst>
              </a:tr>
              <a:tr h="291943">
                <a:tc>
                  <a:txBody>
                    <a:bodyPr/>
                    <a:lstStyle/>
                    <a:p>
                      <a:pPr algn="l" fontAlgn="t">
                        <a:lnSpc>
                          <a:spcPts val="1800"/>
                        </a:lnSpc>
                        <a:buNone/>
                      </a:pPr>
                      <a:r>
                        <a:rPr lang="en-GB" sz="900">
                          <a:effectLst/>
                        </a:rPr>
                        <a:t>8. opening a web browser and using a search engine to find information</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57041011"/>
                  </a:ext>
                </a:extLst>
              </a:tr>
              <a:tr h="291943">
                <a:tc>
                  <a:txBody>
                    <a:bodyPr/>
                    <a:lstStyle/>
                    <a:p>
                      <a:pPr algn="l" fontAlgn="t">
                        <a:lnSpc>
                          <a:spcPts val="1800"/>
                        </a:lnSpc>
                        <a:buNone/>
                      </a:pPr>
                      <a:r>
                        <a:rPr lang="en-GB" sz="900">
                          <a:effectLst/>
                        </a:rPr>
                        <a:t>9. changing search terms in a search engine to find different results.</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7664" marR="47664" marT="23832" marB="2383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50286735"/>
                  </a:ext>
                </a:extLst>
              </a:tr>
            </a:tbl>
          </a:graphicData>
        </a:graphic>
      </p:graphicFrame>
      <p:sp>
        <p:nvSpPr>
          <p:cNvPr id="5" name="Rectangle 1">
            <a:extLst>
              <a:ext uri="{FF2B5EF4-FFF2-40B4-BE49-F238E27FC236}">
                <a16:creationId xmlns:a16="http://schemas.microsoft.com/office/drawing/2014/main" id="{6AB15C79-8D15-505B-464E-BB945318D290}"/>
              </a:ext>
            </a:extLst>
          </p:cNvPr>
          <p:cNvSpPr>
            <a:spLocks noChangeArrowheads="1"/>
          </p:cNvSpPr>
          <p:nvPr/>
        </p:nvSpPr>
        <p:spPr bwMode="auto">
          <a:xfrm>
            <a:off x="461019" y="7043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Research and create an animal fact file using </a:t>
            </a:r>
            <a:r>
              <a:rPr kumimoji="0" lang="en-US" altLang="en-US" sz="2400" b="1" i="0" u="none" strike="noStrike" cap="none" normalizeH="0" baseline="0" dirty="0" err="1">
                <a:ln>
                  <a:noFill/>
                </a:ln>
                <a:solidFill>
                  <a:srgbClr val="371376"/>
                </a:solidFill>
                <a:effectLst/>
                <a:latin typeface="Open Sans" panose="020B0606030504020204" pitchFamily="34" charset="0"/>
                <a:cs typeface="Open Sans" panose="020B0606030504020204" pitchFamily="34" charset="0"/>
              </a:rPr>
              <a:t>ict</a:t>
            </a:r>
            <a:endPar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2124374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784BBE8-9CA7-2008-0714-8DDD118C53E2}"/>
              </a:ext>
            </a:extLst>
          </p:cNvPr>
          <p:cNvGraphicFramePr>
            <a:graphicFrameLocks noGrp="1"/>
          </p:cNvGraphicFramePr>
          <p:nvPr>
            <p:extLst>
              <p:ext uri="{D42A27DB-BD31-4B8C-83A1-F6EECF244321}">
                <p14:modId xmlns:p14="http://schemas.microsoft.com/office/powerpoint/2010/main" val="2935022897"/>
              </p:ext>
            </p:extLst>
          </p:nvPr>
        </p:nvGraphicFramePr>
        <p:xfrm>
          <a:off x="571500" y="1485900"/>
          <a:ext cx="10839450" cy="4610893"/>
        </p:xfrm>
        <a:graphic>
          <a:graphicData uri="http://schemas.openxmlformats.org/drawingml/2006/table">
            <a:tbl>
              <a:tblPr/>
              <a:tblGrid>
                <a:gridCol w="5419725">
                  <a:extLst>
                    <a:ext uri="{9D8B030D-6E8A-4147-A177-3AD203B41FA5}">
                      <a16:colId xmlns:a16="http://schemas.microsoft.com/office/drawing/2014/main" val="2470637730"/>
                    </a:ext>
                  </a:extLst>
                </a:gridCol>
                <a:gridCol w="5419725">
                  <a:extLst>
                    <a:ext uri="{9D8B030D-6E8A-4147-A177-3AD203B41FA5}">
                      <a16:colId xmlns:a16="http://schemas.microsoft.com/office/drawing/2014/main" val="1422278518"/>
                    </a:ext>
                  </a:extLst>
                </a:gridCol>
              </a:tblGrid>
              <a:tr h="704209">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9690953"/>
                  </a:ext>
                </a:extLst>
              </a:tr>
              <a:tr h="700018">
                <a:tc>
                  <a:txBody>
                    <a:bodyPr/>
                    <a:lstStyle/>
                    <a:p>
                      <a:pPr algn="l" fontAlgn="t">
                        <a:lnSpc>
                          <a:spcPts val="2400"/>
                        </a:lnSpc>
                        <a:buNone/>
                      </a:pPr>
                      <a:r>
                        <a:rPr lang="en-GB" b="1">
                          <a:effectLst/>
                        </a:rPr>
                        <a:t>demonstrated the ability to</a:t>
                      </a:r>
                    </a:p>
                    <a:p>
                      <a:pPr algn="l" fontAlgn="t">
                        <a:lnSpc>
                          <a:spcPts val="1800"/>
                        </a:lnSpc>
                        <a:buNone/>
                      </a:pPr>
                      <a:r>
                        <a:rPr lang="en-GB">
                          <a:effectLst/>
                        </a:rPr>
                        <a:t>1. prepare a plant pot with compost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20643548"/>
                  </a:ext>
                </a:extLst>
              </a:tr>
              <a:tr h="616183">
                <a:tc>
                  <a:txBody>
                    <a:bodyPr/>
                    <a:lstStyle/>
                    <a:p>
                      <a:pPr algn="l" fontAlgn="t">
                        <a:lnSpc>
                          <a:spcPts val="1800"/>
                        </a:lnSpc>
                        <a:buNone/>
                      </a:pPr>
                      <a:r>
                        <a:rPr lang="en-GB">
                          <a:effectLst/>
                        </a:rPr>
                        <a:t>2. sow the sunflower seeds correctly into the pot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00036436"/>
                  </a:ext>
                </a:extLst>
              </a:tr>
              <a:tr h="867686">
                <a:tc>
                  <a:txBody>
                    <a:bodyPr/>
                    <a:lstStyle/>
                    <a:p>
                      <a:pPr algn="l" fontAlgn="t">
                        <a:lnSpc>
                          <a:spcPts val="1800"/>
                        </a:lnSpc>
                        <a:buNone/>
                      </a:pPr>
                      <a:r>
                        <a:rPr lang="en-GB">
                          <a:effectLst/>
                        </a:rPr>
                        <a:t>3. take care of the seeds during growth by making sure they have adequate heat, light and water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25046957"/>
                  </a:ext>
                </a:extLst>
              </a:tr>
              <a:tr h="402405">
                <a:tc>
                  <a:txBody>
                    <a:bodyPr/>
                    <a:lstStyle/>
                    <a:p>
                      <a:pPr algn="l" fontAlgn="t">
                        <a:lnSpc>
                          <a:spcPts val="1800"/>
                        </a:lnSpc>
                        <a:buNone/>
                      </a:pPr>
                      <a:r>
                        <a:rPr lang="en-GB">
                          <a:effectLst/>
                        </a:rPr>
                        <a:t>4. pot on the seedlings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77382856"/>
                  </a:ext>
                </a:extLst>
              </a:tr>
              <a:tr h="616183">
                <a:tc>
                  <a:txBody>
                    <a:bodyPr/>
                    <a:lstStyle/>
                    <a:p>
                      <a:pPr algn="l" fontAlgn="t">
                        <a:lnSpc>
                          <a:spcPts val="1800"/>
                        </a:lnSpc>
                        <a:buNone/>
                      </a:pPr>
                      <a:r>
                        <a:rPr lang="en-GB">
                          <a:effectLst/>
                        </a:rPr>
                        <a:t>5. plant the seedlings outside when large enough</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61230121"/>
                  </a:ext>
                </a:extLst>
              </a:tr>
              <a:tr h="704209">
                <a:tc>
                  <a:txBody>
                    <a:bodyPr/>
                    <a:lstStyle/>
                    <a:p>
                      <a:pPr algn="l" fontAlgn="t">
                        <a:lnSpc>
                          <a:spcPts val="1800"/>
                        </a:lnSpc>
                        <a:buNone/>
                      </a:pPr>
                      <a:r>
                        <a:rPr lang="en-GB" dirty="0">
                          <a:effectLst/>
                        </a:rPr>
                        <a:t>6. monitor and record the growth of the seeds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6130961"/>
                  </a:ext>
                </a:extLst>
              </a:tr>
            </a:tbl>
          </a:graphicData>
        </a:graphic>
      </p:graphicFrame>
      <p:sp>
        <p:nvSpPr>
          <p:cNvPr id="5" name="Rectangle 1">
            <a:extLst>
              <a:ext uri="{FF2B5EF4-FFF2-40B4-BE49-F238E27FC236}">
                <a16:creationId xmlns:a16="http://schemas.microsoft.com/office/drawing/2014/main" id="{2050BFCF-510C-0091-AB09-E5A11D459C2D}"/>
              </a:ext>
            </a:extLst>
          </p:cNvPr>
          <p:cNvSpPr>
            <a:spLocks noChangeArrowheads="1"/>
          </p:cNvSpPr>
          <p:nvPr/>
        </p:nvSpPr>
        <p:spPr bwMode="auto">
          <a:xfrm>
            <a:off x="285750" y="3429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Need for seeds: Sunflower growing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5468716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11734EA-B231-5C97-13F6-83287D30B68A}"/>
              </a:ext>
            </a:extLst>
          </p:cNvPr>
          <p:cNvGraphicFramePr>
            <a:graphicFrameLocks noGrp="1"/>
          </p:cNvGraphicFramePr>
          <p:nvPr>
            <p:extLst>
              <p:ext uri="{D42A27DB-BD31-4B8C-83A1-F6EECF244321}">
                <p14:modId xmlns:p14="http://schemas.microsoft.com/office/powerpoint/2010/main" val="1564011908"/>
              </p:ext>
            </p:extLst>
          </p:nvPr>
        </p:nvGraphicFramePr>
        <p:xfrm>
          <a:off x="380998" y="1798913"/>
          <a:ext cx="11220452" cy="4440636"/>
        </p:xfrm>
        <a:graphic>
          <a:graphicData uri="http://schemas.openxmlformats.org/drawingml/2006/table">
            <a:tbl>
              <a:tblPr/>
              <a:tblGrid>
                <a:gridCol w="5610226">
                  <a:extLst>
                    <a:ext uri="{9D8B030D-6E8A-4147-A177-3AD203B41FA5}">
                      <a16:colId xmlns:a16="http://schemas.microsoft.com/office/drawing/2014/main" val="452927758"/>
                    </a:ext>
                  </a:extLst>
                </a:gridCol>
                <a:gridCol w="5610226">
                  <a:extLst>
                    <a:ext uri="{9D8B030D-6E8A-4147-A177-3AD203B41FA5}">
                      <a16:colId xmlns:a16="http://schemas.microsoft.com/office/drawing/2014/main" val="505889256"/>
                    </a:ext>
                  </a:extLst>
                </a:gridCol>
              </a:tblGrid>
              <a:tr h="383338">
                <a:tc>
                  <a:txBody>
                    <a:bodyPr/>
                    <a:lstStyle/>
                    <a:p>
                      <a:pPr algn="l" fontAlgn="t">
                        <a:buNone/>
                      </a:pPr>
                      <a:r>
                        <a:rPr lang="en-GB" sz="1100">
                          <a:effectLst/>
                        </a:rPr>
                        <a:t>In successfully completing this unit, the learner will have</a:t>
                      </a:r>
                    </a:p>
                  </a:txBody>
                  <a:tcPr marL="54763" marR="54763" marT="27381" marB="2738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4763" marR="54763" marT="27381" marB="2738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83732453"/>
                  </a:ext>
                </a:extLst>
              </a:tr>
              <a:tr h="791775">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1. identify all the items of PPE (personal protective equipment) used when working with Forest School tools and explain their functions and importance</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26125103"/>
                  </a:ext>
                </a:extLst>
              </a:tr>
              <a:tr h="335420">
                <a:tc>
                  <a:txBody>
                    <a:bodyPr/>
                    <a:lstStyle/>
                    <a:p>
                      <a:pPr algn="l" fontAlgn="t">
                        <a:lnSpc>
                          <a:spcPts val="1800"/>
                        </a:lnSpc>
                        <a:buNone/>
                      </a:pPr>
                      <a:r>
                        <a:rPr lang="en-GB" sz="1100" dirty="0">
                          <a:effectLst/>
                        </a:rPr>
                        <a:t>2. follow the key tool safety rules when working with tools</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31550825"/>
                  </a:ext>
                </a:extLst>
              </a:tr>
              <a:tr h="472327">
                <a:tc>
                  <a:txBody>
                    <a:bodyPr/>
                    <a:lstStyle/>
                    <a:p>
                      <a:pPr algn="l" fontAlgn="t">
                        <a:lnSpc>
                          <a:spcPts val="1800"/>
                        </a:lnSpc>
                        <a:buNone/>
                      </a:pPr>
                      <a:r>
                        <a:rPr lang="en-GB" sz="1100">
                          <a:effectLst/>
                        </a:rPr>
                        <a:t>3. explain what the 'blood zone' is and why it is important to keep others out of it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88204021"/>
                  </a:ext>
                </a:extLst>
              </a:tr>
              <a:tr h="335420">
                <a:tc>
                  <a:txBody>
                    <a:bodyPr/>
                    <a:lstStyle/>
                    <a:p>
                      <a:pPr algn="l" fontAlgn="t">
                        <a:lnSpc>
                          <a:spcPts val="1800"/>
                        </a:lnSpc>
                        <a:buNone/>
                      </a:pPr>
                      <a:r>
                        <a:rPr lang="en-GB" sz="1100">
                          <a:effectLst/>
                        </a:rPr>
                        <a:t>4. use a fire lighter to light a fire and maintain the fire independently</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07439724"/>
                  </a:ext>
                </a:extLst>
              </a:tr>
              <a:tr h="472327">
                <a:tc>
                  <a:txBody>
                    <a:bodyPr/>
                    <a:lstStyle/>
                    <a:p>
                      <a:pPr algn="l" fontAlgn="t">
                        <a:lnSpc>
                          <a:spcPts val="1800"/>
                        </a:lnSpc>
                        <a:buNone/>
                      </a:pPr>
                      <a:r>
                        <a:rPr lang="en-GB" sz="1100">
                          <a:effectLst/>
                        </a:rPr>
                        <a:t>5. use a folding saw or bow saw to independently cut wood on five occasions</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55059940"/>
                  </a:ext>
                </a:extLst>
              </a:tr>
              <a:tr h="219050">
                <a:tc>
                  <a:txBody>
                    <a:bodyPr/>
                    <a:lstStyle/>
                    <a:p>
                      <a:pPr algn="l" fontAlgn="t">
                        <a:lnSpc>
                          <a:spcPts val="1800"/>
                        </a:lnSpc>
                        <a:buNone/>
                      </a:pPr>
                      <a:r>
                        <a:rPr lang="en-GB" sz="1100">
                          <a:effectLst/>
                        </a:rPr>
                        <a:t>6. find and prepare dry wood for a fire</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65254416"/>
                  </a:ext>
                </a:extLst>
              </a:tr>
              <a:tr h="335420">
                <a:tc>
                  <a:txBody>
                    <a:bodyPr/>
                    <a:lstStyle/>
                    <a:p>
                      <a:pPr algn="l" fontAlgn="t">
                        <a:lnSpc>
                          <a:spcPts val="1800"/>
                        </a:lnSpc>
                        <a:buNone/>
                      </a:pPr>
                      <a:r>
                        <a:rPr lang="en-GB" sz="1100">
                          <a:effectLst/>
                        </a:rPr>
                        <a:t>7. identify the key difference between green and dead wood</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40139419"/>
                  </a:ext>
                </a:extLst>
              </a:tr>
              <a:tr h="335420">
                <a:tc>
                  <a:txBody>
                    <a:bodyPr/>
                    <a:lstStyle/>
                    <a:p>
                      <a:pPr algn="l" fontAlgn="t">
                        <a:lnSpc>
                          <a:spcPts val="1800"/>
                        </a:lnSpc>
                        <a:buNone/>
                      </a:pPr>
                      <a:r>
                        <a:rPr lang="en-GB" sz="1100">
                          <a:effectLst/>
                        </a:rPr>
                        <a:t>8. use at least two different tools to create an item of woodland craft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76405002"/>
                  </a:ext>
                </a:extLst>
              </a:tr>
              <a:tr h="335420">
                <a:tc>
                  <a:txBody>
                    <a:bodyPr/>
                    <a:lstStyle/>
                    <a:p>
                      <a:pPr algn="l" fontAlgn="t">
                        <a:lnSpc>
                          <a:spcPts val="1800"/>
                        </a:lnSpc>
                        <a:buNone/>
                      </a:pPr>
                      <a:r>
                        <a:rPr lang="en-GB" sz="1100">
                          <a:effectLst/>
                        </a:rPr>
                        <a:t>9. use a whittling knife to whittle a piece of wood safely</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52185879"/>
                  </a:ext>
                </a:extLst>
              </a:tr>
              <a:tr h="335420">
                <a:tc>
                  <a:txBody>
                    <a:bodyPr/>
                    <a:lstStyle/>
                    <a:p>
                      <a:pPr algn="l" fontAlgn="t">
                        <a:lnSpc>
                          <a:spcPts val="1800"/>
                        </a:lnSpc>
                        <a:buNone/>
                      </a:pPr>
                      <a:r>
                        <a:rPr lang="en-GB" sz="1100">
                          <a:effectLst/>
                        </a:rPr>
                        <a:t>10. safely light and use a Kelly kettle to boil water.</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4763" marR="54763" marT="27381" marB="2738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71056265"/>
                  </a:ext>
                </a:extLst>
              </a:tr>
            </a:tbl>
          </a:graphicData>
        </a:graphic>
      </p:graphicFrame>
      <p:sp>
        <p:nvSpPr>
          <p:cNvPr id="5" name="Rectangle 1">
            <a:extLst>
              <a:ext uri="{FF2B5EF4-FFF2-40B4-BE49-F238E27FC236}">
                <a16:creationId xmlns:a16="http://schemas.microsoft.com/office/drawing/2014/main" id="{7F181B0F-BDCF-5BB3-1392-7C5328E7F8D6}"/>
              </a:ext>
            </a:extLst>
          </p:cNvPr>
          <p:cNvSpPr>
            <a:spLocks noChangeArrowheads="1"/>
          </p:cNvSpPr>
          <p:nvPr/>
        </p:nvSpPr>
        <p:spPr bwMode="auto">
          <a:xfrm>
            <a:off x="380999" y="348611"/>
            <a:ext cx="6016625" cy="1215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Using tools and bushcraft at forest school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928107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897F47C-49E3-9DB9-E3C6-323874BBDBA2}"/>
              </a:ext>
            </a:extLst>
          </p:cNvPr>
          <p:cNvGraphicFramePr>
            <a:graphicFrameLocks noGrp="1"/>
          </p:cNvGraphicFramePr>
          <p:nvPr>
            <p:extLst>
              <p:ext uri="{D42A27DB-BD31-4B8C-83A1-F6EECF244321}">
                <p14:modId xmlns:p14="http://schemas.microsoft.com/office/powerpoint/2010/main" val="1553302566"/>
              </p:ext>
            </p:extLst>
          </p:nvPr>
        </p:nvGraphicFramePr>
        <p:xfrm>
          <a:off x="323850" y="971382"/>
          <a:ext cx="11544300" cy="5650690"/>
        </p:xfrm>
        <a:graphic>
          <a:graphicData uri="http://schemas.openxmlformats.org/drawingml/2006/table">
            <a:tbl>
              <a:tblPr/>
              <a:tblGrid>
                <a:gridCol w="5772150">
                  <a:extLst>
                    <a:ext uri="{9D8B030D-6E8A-4147-A177-3AD203B41FA5}">
                      <a16:colId xmlns:a16="http://schemas.microsoft.com/office/drawing/2014/main" val="550462614"/>
                    </a:ext>
                  </a:extLst>
                </a:gridCol>
                <a:gridCol w="5772150">
                  <a:extLst>
                    <a:ext uri="{9D8B030D-6E8A-4147-A177-3AD203B41FA5}">
                      <a16:colId xmlns:a16="http://schemas.microsoft.com/office/drawing/2014/main" val="1997754405"/>
                    </a:ext>
                  </a:extLst>
                </a:gridCol>
              </a:tblGrid>
              <a:tr h="219510">
                <a:tc>
                  <a:txBody>
                    <a:bodyPr/>
                    <a:lstStyle/>
                    <a:p>
                      <a:pPr algn="l" fontAlgn="t">
                        <a:buNone/>
                      </a:pPr>
                      <a:r>
                        <a:rPr lang="en-GB" sz="800">
                          <a:effectLst/>
                        </a:rPr>
                        <a:t>In successfully completing this unit, the learner will have</a:t>
                      </a:r>
                    </a:p>
                  </a:txBody>
                  <a:tcPr marL="40197" marR="40197" marT="20099" marB="2009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Evidence needed</a:t>
                      </a:r>
                    </a:p>
                  </a:txBody>
                  <a:tcPr marL="40197" marR="40197" marT="20099" marB="2009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13132023"/>
                  </a:ext>
                </a:extLst>
              </a:tr>
              <a:tr h="447475">
                <a:tc>
                  <a:txBody>
                    <a:bodyPr/>
                    <a:lstStyle/>
                    <a:p>
                      <a:pPr algn="l" fontAlgn="t">
                        <a:lnSpc>
                          <a:spcPts val="2400"/>
                        </a:lnSpc>
                        <a:buNone/>
                      </a:pPr>
                      <a:r>
                        <a:rPr lang="en-GB" sz="800" b="1">
                          <a:effectLst/>
                        </a:rPr>
                        <a:t>shown knowledge of</a:t>
                      </a:r>
                    </a:p>
                    <a:p>
                      <a:pPr algn="l" fontAlgn="t">
                        <a:lnSpc>
                          <a:spcPts val="1800"/>
                        </a:lnSpc>
                        <a:buNone/>
                      </a:pPr>
                      <a:r>
                        <a:rPr lang="en-GB" sz="800">
                          <a:effectLst/>
                        </a:rPr>
                        <a:t>1. at least two of the processes in the food chain from agricultural production to consumption</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 and/or 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25371136"/>
                  </a:ext>
                </a:extLst>
              </a:tr>
              <a:tr h="447475">
                <a:tc>
                  <a:txBody>
                    <a:bodyPr/>
                    <a:lstStyle/>
                    <a:p>
                      <a:pPr algn="l" fontAlgn="t">
                        <a:lnSpc>
                          <a:spcPts val="2400"/>
                        </a:lnSpc>
                        <a:buNone/>
                      </a:pPr>
                      <a:r>
                        <a:rPr lang="en-GB" sz="800" b="1" dirty="0">
                          <a:effectLst/>
                        </a:rPr>
                        <a:t>experienced</a:t>
                      </a:r>
                    </a:p>
                    <a:p>
                      <a:pPr algn="l" fontAlgn="t">
                        <a:lnSpc>
                          <a:spcPts val="1800"/>
                        </a:lnSpc>
                        <a:buNone/>
                      </a:pPr>
                      <a:r>
                        <a:rPr lang="en-GB" sz="800" dirty="0">
                          <a:effectLst/>
                        </a:rPr>
                        <a:t>2. foraging for edible plants</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11256865"/>
                  </a:ext>
                </a:extLst>
              </a:tr>
              <a:tr h="447475">
                <a:tc>
                  <a:txBody>
                    <a:bodyPr/>
                    <a:lstStyle/>
                    <a:p>
                      <a:pPr algn="l" fontAlgn="t">
                        <a:lnSpc>
                          <a:spcPts val="2400"/>
                        </a:lnSpc>
                        <a:buNone/>
                      </a:pPr>
                      <a:r>
                        <a:rPr lang="en-GB" sz="800" b="1">
                          <a:effectLst/>
                        </a:rPr>
                        <a:t>demonstrated the ability to</a:t>
                      </a:r>
                    </a:p>
                    <a:p>
                      <a:pPr algn="l" fontAlgn="t">
                        <a:lnSpc>
                          <a:spcPts val="1800"/>
                        </a:lnSpc>
                        <a:buNone/>
                      </a:pPr>
                      <a:r>
                        <a:rPr lang="en-GB" sz="800">
                          <a:effectLst/>
                        </a:rPr>
                        <a:t>3. harvest at least two plants from an allotment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28075824"/>
                  </a:ext>
                </a:extLst>
              </a:tr>
              <a:tr h="209695">
                <a:tc>
                  <a:txBody>
                    <a:bodyPr/>
                    <a:lstStyle/>
                    <a:p>
                      <a:pPr algn="l" fontAlgn="t">
                        <a:lnSpc>
                          <a:spcPts val="1800"/>
                        </a:lnSpc>
                        <a:buNone/>
                      </a:pPr>
                      <a:r>
                        <a:rPr lang="en-GB" sz="800">
                          <a:effectLst/>
                        </a:rPr>
                        <a:t>4. weigh and measure out the ingredients for a given meal or snack</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56106304"/>
                  </a:ext>
                </a:extLst>
              </a:tr>
              <a:tr h="447475">
                <a:tc>
                  <a:txBody>
                    <a:bodyPr/>
                    <a:lstStyle/>
                    <a:p>
                      <a:pPr algn="l" fontAlgn="t">
                        <a:lnSpc>
                          <a:spcPts val="2400"/>
                        </a:lnSpc>
                        <a:buNone/>
                      </a:pPr>
                      <a:r>
                        <a:rPr lang="en-GB" sz="800" b="1">
                          <a:effectLst/>
                        </a:rPr>
                        <a:t>experienced</a:t>
                      </a:r>
                    </a:p>
                    <a:p>
                      <a:pPr algn="l" fontAlgn="t">
                        <a:lnSpc>
                          <a:spcPts val="1800"/>
                        </a:lnSpc>
                        <a:buNone/>
                      </a:pPr>
                      <a:r>
                        <a:rPr lang="en-GB" sz="800">
                          <a:effectLst/>
                        </a:rPr>
                        <a:t>5. cooking the meal or snack in an outdoors environment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22405279"/>
                  </a:ext>
                </a:extLst>
              </a:tr>
              <a:tr h="447475">
                <a:tc>
                  <a:txBody>
                    <a:bodyPr/>
                    <a:lstStyle/>
                    <a:p>
                      <a:pPr algn="l" fontAlgn="t">
                        <a:lnSpc>
                          <a:spcPts val="2400"/>
                        </a:lnSpc>
                        <a:buNone/>
                      </a:pPr>
                      <a:r>
                        <a:rPr lang="en-GB" sz="800" b="1">
                          <a:effectLst/>
                        </a:rPr>
                        <a:t>demonstrated the ability to</a:t>
                      </a:r>
                    </a:p>
                    <a:p>
                      <a:pPr algn="l" fontAlgn="t">
                        <a:lnSpc>
                          <a:spcPts val="1800"/>
                        </a:lnSpc>
                        <a:buNone/>
                      </a:pPr>
                      <a:r>
                        <a:rPr lang="en-GB" sz="800">
                          <a:effectLst/>
                        </a:rPr>
                        <a:t>6. use common garden tools to complete a basic gardening task</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dirty="0">
                          <a:effectLst/>
                        </a:rPr>
                        <a:t>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77673808"/>
                  </a:ext>
                </a:extLst>
              </a:tr>
              <a:tr h="447475">
                <a:tc>
                  <a:txBody>
                    <a:bodyPr/>
                    <a:lstStyle/>
                    <a:p>
                      <a:pPr algn="l" fontAlgn="t">
                        <a:lnSpc>
                          <a:spcPts val="2400"/>
                        </a:lnSpc>
                        <a:buNone/>
                      </a:pPr>
                      <a:r>
                        <a:rPr lang="en-GB" sz="800" b="1">
                          <a:effectLst/>
                        </a:rPr>
                        <a:t>shown knowledge of</a:t>
                      </a:r>
                    </a:p>
                    <a:p>
                      <a:pPr algn="l" fontAlgn="t">
                        <a:lnSpc>
                          <a:spcPts val="1800"/>
                        </a:lnSpc>
                        <a:buNone/>
                      </a:pPr>
                      <a:r>
                        <a:rPr lang="en-GB" sz="800">
                          <a:effectLst/>
                        </a:rPr>
                        <a:t>7. the key horticultural tasks that need to be completed in a garden, allotment or farm at a given time of year</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 and/or 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73478717"/>
                  </a:ext>
                </a:extLst>
              </a:tr>
              <a:tr h="447475">
                <a:tc>
                  <a:txBody>
                    <a:bodyPr/>
                    <a:lstStyle/>
                    <a:p>
                      <a:pPr algn="l" fontAlgn="t">
                        <a:lnSpc>
                          <a:spcPts val="2400"/>
                        </a:lnSpc>
                        <a:buNone/>
                      </a:pPr>
                      <a:r>
                        <a:rPr lang="en-GB" sz="800" b="1">
                          <a:effectLst/>
                        </a:rPr>
                        <a:t>experienced</a:t>
                      </a:r>
                    </a:p>
                    <a:p>
                      <a:pPr algn="l" fontAlgn="t">
                        <a:lnSpc>
                          <a:spcPts val="1800"/>
                        </a:lnSpc>
                        <a:buNone/>
                      </a:pPr>
                      <a:r>
                        <a:rPr lang="en-GB" sz="800">
                          <a:effectLst/>
                        </a:rPr>
                        <a:t>8. taking part in horticultural tasks on an allotment that are appropriate to the time of year</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55024548"/>
                  </a:ext>
                </a:extLst>
              </a:tr>
              <a:tr h="447475">
                <a:tc>
                  <a:txBody>
                    <a:bodyPr/>
                    <a:lstStyle/>
                    <a:p>
                      <a:pPr algn="l" fontAlgn="t">
                        <a:lnSpc>
                          <a:spcPts val="2400"/>
                        </a:lnSpc>
                        <a:buNone/>
                      </a:pPr>
                      <a:r>
                        <a:rPr lang="en-GB" sz="800" b="1">
                          <a:effectLst/>
                        </a:rPr>
                        <a:t>shown knowledge of</a:t>
                      </a:r>
                    </a:p>
                    <a:p>
                      <a:pPr algn="l" fontAlgn="t">
                        <a:lnSpc>
                          <a:spcPts val="1800"/>
                        </a:lnSpc>
                        <a:buNone/>
                      </a:pPr>
                      <a:r>
                        <a:rPr lang="en-GB" sz="800">
                          <a:effectLst/>
                        </a:rPr>
                        <a:t>9. at least two land management tasks that need to be completed in a garden, allotment or farm at a given time of year</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 and/or 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2381672"/>
                  </a:ext>
                </a:extLst>
              </a:tr>
              <a:tr h="447475">
                <a:tc>
                  <a:txBody>
                    <a:bodyPr/>
                    <a:lstStyle/>
                    <a:p>
                      <a:pPr algn="l" fontAlgn="t">
                        <a:lnSpc>
                          <a:spcPts val="2400"/>
                        </a:lnSpc>
                        <a:buNone/>
                      </a:pPr>
                      <a:r>
                        <a:rPr lang="en-GB" sz="800" b="1">
                          <a:effectLst/>
                        </a:rPr>
                        <a:t>experienced</a:t>
                      </a:r>
                    </a:p>
                    <a:p>
                      <a:pPr algn="l" fontAlgn="t">
                        <a:lnSpc>
                          <a:spcPts val="1800"/>
                        </a:lnSpc>
                        <a:buNone/>
                      </a:pPr>
                      <a:r>
                        <a:rPr lang="en-GB" sz="800">
                          <a:effectLst/>
                        </a:rPr>
                        <a:t>10. taking part in land management tasks on an allotment that are appropriate to the time of year.</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dirty="0">
                          <a:effectLst/>
                        </a:rPr>
                        <a:t>Summary sheet</a:t>
                      </a:r>
                    </a:p>
                  </a:txBody>
                  <a:tcPr marL="40197" marR="40197" marT="20099" marB="200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41240515"/>
                  </a:ext>
                </a:extLst>
              </a:tr>
            </a:tbl>
          </a:graphicData>
        </a:graphic>
      </p:graphicFrame>
      <p:sp>
        <p:nvSpPr>
          <p:cNvPr id="5" name="Rectangle 1">
            <a:extLst>
              <a:ext uri="{FF2B5EF4-FFF2-40B4-BE49-F238E27FC236}">
                <a16:creationId xmlns:a16="http://schemas.microsoft.com/office/drawing/2014/main" id="{125F69A2-848C-0C7D-BCFD-E4CE288AD6DC}"/>
              </a:ext>
            </a:extLst>
          </p:cNvPr>
          <p:cNvSpPr>
            <a:spLocks noChangeArrowheads="1"/>
          </p:cNvSpPr>
          <p:nvPr/>
        </p:nvSpPr>
        <p:spPr bwMode="auto">
          <a:xfrm>
            <a:off x="595313" y="3629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Outdoor learning: Field to fork</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8637276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1C814C7-CE37-FBF6-32A8-2FECCE48661D}"/>
              </a:ext>
            </a:extLst>
          </p:cNvPr>
          <p:cNvGraphicFramePr>
            <a:graphicFrameLocks noGrp="1"/>
          </p:cNvGraphicFramePr>
          <p:nvPr>
            <p:extLst>
              <p:ext uri="{D42A27DB-BD31-4B8C-83A1-F6EECF244321}">
                <p14:modId xmlns:p14="http://schemas.microsoft.com/office/powerpoint/2010/main" val="879657621"/>
              </p:ext>
            </p:extLst>
          </p:nvPr>
        </p:nvGraphicFramePr>
        <p:xfrm>
          <a:off x="609600" y="1600200"/>
          <a:ext cx="11258550" cy="5042072"/>
        </p:xfrm>
        <a:graphic>
          <a:graphicData uri="http://schemas.openxmlformats.org/drawingml/2006/table">
            <a:tbl>
              <a:tblPr/>
              <a:tblGrid>
                <a:gridCol w="5629275">
                  <a:extLst>
                    <a:ext uri="{9D8B030D-6E8A-4147-A177-3AD203B41FA5}">
                      <a16:colId xmlns:a16="http://schemas.microsoft.com/office/drawing/2014/main" val="3361224404"/>
                    </a:ext>
                  </a:extLst>
                </a:gridCol>
                <a:gridCol w="5629275">
                  <a:extLst>
                    <a:ext uri="{9D8B030D-6E8A-4147-A177-3AD203B41FA5}">
                      <a16:colId xmlns:a16="http://schemas.microsoft.com/office/drawing/2014/main" val="1539674047"/>
                    </a:ext>
                  </a:extLst>
                </a:gridCol>
              </a:tblGrid>
              <a:tr h="475536">
                <a:tc>
                  <a:txBody>
                    <a:bodyPr/>
                    <a:lstStyle/>
                    <a:p>
                      <a:pPr algn="l" fontAlgn="t">
                        <a:buNone/>
                      </a:pPr>
                      <a:r>
                        <a:rPr lang="en-GB" sz="1400" dirty="0">
                          <a:effectLst/>
                        </a:rPr>
                        <a:t>In successfully completing this unit, the learner will have</a:t>
                      </a:r>
                    </a:p>
                  </a:txBody>
                  <a:tcPr marL="70277" marR="70277" marT="35139" marB="3513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0277" marR="70277" marT="35139" marB="3513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47793882"/>
                  </a:ext>
                </a:extLst>
              </a:tr>
              <a:tr h="1015065">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1. choose what they would like in a garden, by choosing pictures and making a collage of their likes</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93230840"/>
                  </a:ext>
                </a:extLst>
              </a:tr>
              <a:tr h="504700">
                <a:tc>
                  <a:txBody>
                    <a:bodyPr/>
                    <a:lstStyle/>
                    <a:p>
                      <a:pPr algn="l" fontAlgn="t">
                        <a:lnSpc>
                          <a:spcPts val="1800"/>
                        </a:lnSpc>
                        <a:buNone/>
                      </a:pPr>
                      <a:r>
                        <a:rPr lang="en-GB" sz="1400">
                          <a:effectLst/>
                        </a:rPr>
                        <a:t>2. identify three different garden tools with support</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97287160"/>
                  </a:ext>
                </a:extLst>
              </a:tr>
              <a:tr h="504700">
                <a:tc>
                  <a:txBody>
                    <a:bodyPr/>
                    <a:lstStyle/>
                    <a:p>
                      <a:pPr algn="l" fontAlgn="t">
                        <a:lnSpc>
                          <a:spcPts val="1800"/>
                        </a:lnSpc>
                        <a:buNone/>
                      </a:pPr>
                      <a:r>
                        <a:rPr lang="en-GB" sz="1400">
                          <a:effectLst/>
                        </a:rPr>
                        <a:t>3. identify two types of garden safety equipment with support</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62584842"/>
                  </a:ext>
                </a:extLst>
              </a:tr>
              <a:tr h="285972">
                <a:tc>
                  <a:txBody>
                    <a:bodyPr/>
                    <a:lstStyle/>
                    <a:p>
                      <a:pPr algn="l" fontAlgn="t">
                        <a:lnSpc>
                          <a:spcPts val="1800"/>
                        </a:lnSpc>
                        <a:buNone/>
                      </a:pPr>
                      <a:r>
                        <a:rPr lang="en-GB" sz="1400">
                          <a:effectLst/>
                        </a:rPr>
                        <a:t>4. use a garden tool to remove a weed</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79459559"/>
                  </a:ext>
                </a:extLst>
              </a:tr>
              <a:tr h="723428">
                <a:tc>
                  <a:txBody>
                    <a:bodyPr/>
                    <a:lstStyle/>
                    <a:p>
                      <a:pPr algn="l" fontAlgn="t">
                        <a:lnSpc>
                          <a:spcPts val="1800"/>
                        </a:lnSpc>
                        <a:buNone/>
                      </a:pPr>
                      <a:r>
                        <a:rPr lang="en-GB" sz="1400">
                          <a:effectLst/>
                        </a:rPr>
                        <a:t>5. clean and store garden tools and equipment safely after use with support</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03922473"/>
                  </a:ext>
                </a:extLst>
              </a:tr>
              <a:tr h="723428">
                <a:tc>
                  <a:txBody>
                    <a:bodyPr/>
                    <a:lstStyle/>
                    <a:p>
                      <a:pPr algn="l" fontAlgn="t">
                        <a:lnSpc>
                          <a:spcPts val="1800"/>
                        </a:lnSpc>
                        <a:buNone/>
                      </a:pPr>
                      <a:r>
                        <a:rPr lang="en-GB" sz="1400">
                          <a:effectLst/>
                        </a:rPr>
                        <a:t>6. safely use two different types of garden equipment to cut or plant plants with support</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55351650"/>
                  </a:ext>
                </a:extLst>
              </a:tr>
              <a:tr h="796337">
                <a:tc>
                  <a:txBody>
                    <a:bodyPr/>
                    <a:lstStyle/>
                    <a:p>
                      <a:pPr algn="l" fontAlgn="t">
                        <a:lnSpc>
                          <a:spcPts val="2400"/>
                        </a:lnSpc>
                        <a:buNone/>
                      </a:pPr>
                      <a:r>
                        <a:rPr lang="en-GB" sz="1400" b="1">
                          <a:effectLst/>
                        </a:rPr>
                        <a:t>experienced</a:t>
                      </a:r>
                    </a:p>
                    <a:p>
                      <a:pPr algn="l" fontAlgn="t">
                        <a:lnSpc>
                          <a:spcPts val="1800"/>
                        </a:lnSpc>
                        <a:buNone/>
                      </a:pPr>
                      <a:r>
                        <a:rPr lang="en-GB" sz="1400">
                          <a:effectLst/>
                        </a:rPr>
                        <a:t>7. visiting a market garden on a minimum of six occasions.</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0277" marR="70277" marT="35139" marB="3513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75389044"/>
                  </a:ext>
                </a:extLst>
              </a:tr>
            </a:tbl>
          </a:graphicData>
        </a:graphic>
      </p:graphicFrame>
      <p:sp>
        <p:nvSpPr>
          <p:cNvPr id="5" name="Rectangle 1">
            <a:extLst>
              <a:ext uri="{FF2B5EF4-FFF2-40B4-BE49-F238E27FC236}">
                <a16:creationId xmlns:a16="http://schemas.microsoft.com/office/drawing/2014/main" id="{02F57221-059D-EEBB-32D0-0626F6412DBD}"/>
              </a:ext>
            </a:extLst>
          </p:cNvPr>
          <p:cNvSpPr>
            <a:spLocks noChangeArrowheads="1"/>
          </p:cNvSpPr>
          <p:nvPr/>
        </p:nvSpPr>
        <p:spPr bwMode="auto">
          <a:xfrm>
            <a:off x="352425" y="3635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gardening (unit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1135569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98AB032-FA9D-1012-8D91-5D09058908DD}"/>
              </a:ext>
            </a:extLst>
          </p:cNvPr>
          <p:cNvGraphicFramePr>
            <a:graphicFrameLocks noGrp="1"/>
          </p:cNvGraphicFramePr>
          <p:nvPr>
            <p:extLst>
              <p:ext uri="{D42A27DB-BD31-4B8C-83A1-F6EECF244321}">
                <p14:modId xmlns:p14="http://schemas.microsoft.com/office/powerpoint/2010/main" val="2101892564"/>
              </p:ext>
            </p:extLst>
          </p:nvPr>
        </p:nvGraphicFramePr>
        <p:xfrm>
          <a:off x="452438" y="1522673"/>
          <a:ext cx="11002962" cy="4801927"/>
        </p:xfrm>
        <a:graphic>
          <a:graphicData uri="http://schemas.openxmlformats.org/drawingml/2006/table">
            <a:tbl>
              <a:tblPr/>
              <a:tblGrid>
                <a:gridCol w="5501481">
                  <a:extLst>
                    <a:ext uri="{9D8B030D-6E8A-4147-A177-3AD203B41FA5}">
                      <a16:colId xmlns:a16="http://schemas.microsoft.com/office/drawing/2014/main" val="4207881720"/>
                    </a:ext>
                  </a:extLst>
                </a:gridCol>
                <a:gridCol w="5501481">
                  <a:extLst>
                    <a:ext uri="{9D8B030D-6E8A-4147-A177-3AD203B41FA5}">
                      <a16:colId xmlns:a16="http://schemas.microsoft.com/office/drawing/2014/main" val="2050950880"/>
                    </a:ext>
                  </a:extLst>
                </a:gridCol>
              </a:tblGrid>
              <a:tr h="351792">
                <a:tc>
                  <a:txBody>
                    <a:bodyPr/>
                    <a:lstStyle/>
                    <a:p>
                      <a:pPr algn="l" fontAlgn="t">
                        <a:buNone/>
                      </a:pPr>
                      <a:r>
                        <a:rPr lang="en-GB" sz="1000" dirty="0">
                          <a:effectLst/>
                        </a:rPr>
                        <a:t>In successfully completing this unit, the learner will have</a:t>
                      </a:r>
                    </a:p>
                  </a:txBody>
                  <a:tcPr marL="50256" marR="50256" marT="25128" marB="2512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50256" marR="50256" marT="25128" marB="2512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85388786"/>
                  </a:ext>
                </a:extLst>
              </a:tr>
              <a:tr h="475339">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1. use a trowel to make at least two holes for planting</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27353009"/>
                  </a:ext>
                </a:extLst>
              </a:tr>
              <a:tr h="307818">
                <a:tc>
                  <a:txBody>
                    <a:bodyPr/>
                    <a:lstStyle/>
                    <a:p>
                      <a:pPr algn="l" fontAlgn="t">
                        <a:lnSpc>
                          <a:spcPts val="1800"/>
                        </a:lnSpc>
                        <a:buNone/>
                      </a:pPr>
                      <a:r>
                        <a:rPr lang="en-GB" sz="1000" dirty="0">
                          <a:effectLst/>
                        </a:rPr>
                        <a:t>2. use a hand fork to remove at least three weeds</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91056905"/>
                  </a:ext>
                </a:extLst>
              </a:tr>
              <a:tr h="307818">
                <a:tc>
                  <a:txBody>
                    <a:bodyPr/>
                    <a:lstStyle/>
                    <a:p>
                      <a:pPr algn="l" fontAlgn="t">
                        <a:lnSpc>
                          <a:spcPts val="1800"/>
                        </a:lnSpc>
                        <a:buNone/>
                      </a:pPr>
                      <a:r>
                        <a:rPr lang="en-GB" sz="1000" dirty="0">
                          <a:effectLst/>
                        </a:rPr>
                        <a:t>3. use a spade to dig soil on at least one occasion</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35986052"/>
                  </a:ext>
                </a:extLst>
              </a:tr>
              <a:tr h="349698">
                <a:tc>
                  <a:txBody>
                    <a:bodyPr/>
                    <a:lstStyle/>
                    <a:p>
                      <a:pPr algn="l" fontAlgn="t">
                        <a:lnSpc>
                          <a:spcPts val="2400"/>
                        </a:lnSpc>
                        <a:buNone/>
                      </a:pPr>
                      <a:r>
                        <a:rPr lang="en-GB" sz="1000" b="1">
                          <a:effectLst/>
                        </a:rPr>
                        <a:t>shown knowledge of</a:t>
                      </a:r>
                    </a:p>
                    <a:p>
                      <a:pPr algn="l" fontAlgn="t">
                        <a:lnSpc>
                          <a:spcPts val="1800"/>
                        </a:lnSpc>
                        <a:buNone/>
                      </a:pPr>
                      <a:r>
                        <a:rPr lang="en-GB" sz="1000">
                          <a:effectLst/>
                        </a:rPr>
                        <a:t>4. how to plant seeds and/or bulbs</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52147145"/>
                  </a:ext>
                </a:extLst>
              </a:tr>
              <a:tr h="307818">
                <a:tc>
                  <a:txBody>
                    <a:bodyPr/>
                    <a:lstStyle/>
                    <a:p>
                      <a:pPr algn="l" fontAlgn="t">
                        <a:lnSpc>
                          <a:spcPts val="1800"/>
                        </a:lnSpc>
                        <a:buNone/>
                      </a:pPr>
                      <a:r>
                        <a:rPr lang="en-GB" sz="1000">
                          <a:effectLst/>
                        </a:rPr>
                        <a:t>5. when and how to harvest the produce</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72622496"/>
                  </a:ext>
                </a:extLst>
              </a:tr>
              <a:tr h="307818">
                <a:tc>
                  <a:txBody>
                    <a:bodyPr/>
                    <a:lstStyle/>
                    <a:p>
                      <a:pPr algn="l" fontAlgn="t">
                        <a:lnSpc>
                          <a:spcPts val="1800"/>
                        </a:lnSpc>
                        <a:buNone/>
                      </a:pPr>
                      <a:r>
                        <a:rPr lang="en-GB" sz="1000">
                          <a:effectLst/>
                        </a:rPr>
                        <a:t>6. how often they should water the plants</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90531873"/>
                  </a:ext>
                </a:extLst>
              </a:tr>
              <a:tr h="852259">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7. work as part of a team in an appropriate manner, ie follow the required instructions, listen to others, share at least two of their ideas, focus on a given activity</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70274232"/>
                  </a:ext>
                </a:extLst>
              </a:tr>
              <a:tr h="307818">
                <a:tc>
                  <a:txBody>
                    <a:bodyPr/>
                    <a:lstStyle/>
                    <a:p>
                      <a:pPr algn="l" fontAlgn="t">
                        <a:lnSpc>
                          <a:spcPts val="1800"/>
                        </a:lnSpc>
                        <a:buNone/>
                      </a:pPr>
                      <a:r>
                        <a:rPr lang="en-GB" sz="1000">
                          <a:effectLst/>
                        </a:rPr>
                        <a:t>8. create a plan of their time on the farm</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94061676"/>
                  </a:ext>
                </a:extLst>
              </a:tr>
              <a:tr h="307818">
                <a:tc>
                  <a:txBody>
                    <a:bodyPr/>
                    <a:lstStyle/>
                    <a:p>
                      <a:pPr algn="l" fontAlgn="t">
                        <a:lnSpc>
                          <a:spcPts val="1800"/>
                        </a:lnSpc>
                        <a:buNone/>
                      </a:pPr>
                      <a:r>
                        <a:rPr lang="en-GB" sz="1000">
                          <a:effectLst/>
                        </a:rPr>
                        <a:t>9. organise their work area in an appropriate manner</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60188800"/>
                  </a:ext>
                </a:extLst>
              </a:tr>
              <a:tr h="475339">
                <a:tc>
                  <a:txBody>
                    <a:bodyPr/>
                    <a:lstStyle/>
                    <a:p>
                      <a:pPr algn="l" fontAlgn="t">
                        <a:lnSpc>
                          <a:spcPts val="2400"/>
                        </a:lnSpc>
                        <a:buNone/>
                      </a:pPr>
                      <a:r>
                        <a:rPr lang="en-GB" sz="1000" b="1">
                          <a:effectLst/>
                        </a:rPr>
                        <a:t>experienced</a:t>
                      </a:r>
                    </a:p>
                    <a:p>
                      <a:pPr algn="l" fontAlgn="t">
                        <a:lnSpc>
                          <a:spcPts val="1800"/>
                        </a:lnSpc>
                        <a:buNone/>
                      </a:pPr>
                      <a:r>
                        <a:rPr lang="en-GB" sz="1000">
                          <a:effectLst/>
                        </a:rPr>
                        <a:t>10. participating in three volunteering sessions on the farm.</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50256" marR="50256" marT="25128" marB="2512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34281192"/>
                  </a:ext>
                </a:extLst>
              </a:tr>
            </a:tbl>
          </a:graphicData>
        </a:graphic>
      </p:graphicFrame>
      <p:sp>
        <p:nvSpPr>
          <p:cNvPr id="5" name="Rectangle 1">
            <a:extLst>
              <a:ext uri="{FF2B5EF4-FFF2-40B4-BE49-F238E27FC236}">
                <a16:creationId xmlns:a16="http://schemas.microsoft.com/office/drawing/2014/main" id="{78D34626-3814-2FAD-789D-50E19F96EE20}"/>
              </a:ext>
            </a:extLst>
          </p:cNvPr>
          <p:cNvSpPr>
            <a:spLocks noChangeArrowheads="1"/>
          </p:cNvSpPr>
          <p:nvPr/>
        </p:nvSpPr>
        <p:spPr bwMode="auto">
          <a:xfrm>
            <a:off x="452438" y="44828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Working on a farm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680419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CE07AE-5847-E1B5-BA49-736C61C019D1}"/>
              </a:ext>
            </a:extLst>
          </p:cNvPr>
          <p:cNvGraphicFramePr>
            <a:graphicFrameLocks noGrp="1"/>
          </p:cNvGraphicFramePr>
          <p:nvPr>
            <p:extLst>
              <p:ext uri="{D42A27DB-BD31-4B8C-83A1-F6EECF244321}">
                <p14:modId xmlns:p14="http://schemas.microsoft.com/office/powerpoint/2010/main" val="3952188151"/>
              </p:ext>
            </p:extLst>
          </p:nvPr>
        </p:nvGraphicFramePr>
        <p:xfrm>
          <a:off x="459458" y="1386752"/>
          <a:ext cx="10894342" cy="4926287"/>
        </p:xfrm>
        <a:graphic>
          <a:graphicData uri="http://schemas.openxmlformats.org/drawingml/2006/table">
            <a:tbl>
              <a:tblPr/>
              <a:tblGrid>
                <a:gridCol w="5447171">
                  <a:extLst>
                    <a:ext uri="{9D8B030D-6E8A-4147-A177-3AD203B41FA5}">
                      <a16:colId xmlns:a16="http://schemas.microsoft.com/office/drawing/2014/main" val="788358231"/>
                    </a:ext>
                  </a:extLst>
                </a:gridCol>
                <a:gridCol w="5447171">
                  <a:extLst>
                    <a:ext uri="{9D8B030D-6E8A-4147-A177-3AD203B41FA5}">
                      <a16:colId xmlns:a16="http://schemas.microsoft.com/office/drawing/2014/main" val="3439241516"/>
                    </a:ext>
                  </a:extLst>
                </a:gridCol>
              </a:tblGrid>
              <a:tr h="462967">
                <a:tc>
                  <a:txBody>
                    <a:bodyPr/>
                    <a:lstStyle/>
                    <a:p>
                      <a:pPr algn="l" fontAlgn="t">
                        <a:buNone/>
                      </a:pPr>
                      <a:r>
                        <a:rPr lang="en-GB" sz="1300">
                          <a:effectLst/>
                        </a:rPr>
                        <a:t>In successfully completing this unit, the learner will have</a:t>
                      </a:r>
                    </a:p>
                  </a:txBody>
                  <a:tcPr marL="66138" marR="66138" marT="33069" marB="3306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6138" marR="66138" marT="33069" marB="3306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21143776"/>
                  </a:ext>
                </a:extLst>
              </a:tr>
              <a:tr h="460211">
                <a:tc>
                  <a:txBody>
                    <a:bodyPr/>
                    <a:lstStyle/>
                    <a:p>
                      <a:pPr algn="l" fontAlgn="t">
                        <a:lnSpc>
                          <a:spcPts val="2400"/>
                        </a:lnSpc>
                        <a:buNone/>
                      </a:pPr>
                      <a:r>
                        <a:rPr lang="en-GB" sz="1300" b="1">
                          <a:effectLst/>
                        </a:rPr>
                        <a:t>demonstrated the ability to</a:t>
                      </a:r>
                    </a:p>
                    <a:p>
                      <a:pPr algn="l" fontAlgn="t">
                        <a:lnSpc>
                          <a:spcPts val="1800"/>
                        </a:lnSpc>
                        <a:buNone/>
                      </a:pPr>
                      <a:r>
                        <a:rPr lang="en-GB" sz="1300">
                          <a:effectLst/>
                        </a:rPr>
                        <a:t>1. prepare soil for planting</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95841973"/>
                  </a:ext>
                </a:extLst>
              </a:tr>
              <a:tr h="405096">
                <a:tc>
                  <a:txBody>
                    <a:bodyPr/>
                    <a:lstStyle/>
                    <a:p>
                      <a:pPr algn="l" fontAlgn="t">
                        <a:lnSpc>
                          <a:spcPts val="1800"/>
                        </a:lnSpc>
                        <a:buNone/>
                      </a:pPr>
                      <a:r>
                        <a:rPr lang="en-GB" sz="1300">
                          <a:effectLst/>
                        </a:rPr>
                        <a:t>2. weed an area of a garden or growing space</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66566916"/>
                  </a:ext>
                </a:extLst>
              </a:tr>
              <a:tr h="264553">
                <a:tc>
                  <a:txBody>
                    <a:bodyPr/>
                    <a:lstStyle/>
                    <a:p>
                      <a:pPr algn="l" fontAlgn="t">
                        <a:lnSpc>
                          <a:spcPts val="1800"/>
                        </a:lnSpc>
                        <a:buNone/>
                      </a:pPr>
                      <a:r>
                        <a:rPr lang="en-GB" sz="1300">
                          <a:effectLst/>
                        </a:rPr>
                        <a:t>3. sow at least one type of seed</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5540774"/>
                  </a:ext>
                </a:extLst>
              </a:tr>
              <a:tr h="264553">
                <a:tc>
                  <a:txBody>
                    <a:bodyPr/>
                    <a:lstStyle/>
                    <a:p>
                      <a:pPr algn="l" fontAlgn="t">
                        <a:lnSpc>
                          <a:spcPts val="1800"/>
                        </a:lnSpc>
                        <a:buNone/>
                      </a:pPr>
                      <a:r>
                        <a:rPr lang="en-GB" sz="1300">
                          <a:effectLst/>
                        </a:rPr>
                        <a:t>4. pot up a plant or seedling</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72204121"/>
                  </a:ext>
                </a:extLst>
              </a:tr>
              <a:tr h="264553">
                <a:tc>
                  <a:txBody>
                    <a:bodyPr/>
                    <a:lstStyle/>
                    <a:p>
                      <a:pPr algn="l" fontAlgn="t">
                        <a:lnSpc>
                          <a:spcPts val="1800"/>
                        </a:lnSpc>
                        <a:buNone/>
                      </a:pPr>
                      <a:r>
                        <a:rPr lang="en-GB" sz="1300">
                          <a:effectLst/>
                        </a:rPr>
                        <a:t>5. water plants appropriately</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50878375"/>
                  </a:ext>
                </a:extLst>
              </a:tr>
              <a:tr h="549248">
                <a:tc>
                  <a:txBody>
                    <a:bodyPr/>
                    <a:lstStyle/>
                    <a:p>
                      <a:pPr algn="l" fontAlgn="t">
                        <a:lnSpc>
                          <a:spcPts val="1800"/>
                        </a:lnSpc>
                        <a:buNone/>
                      </a:pPr>
                      <a:r>
                        <a:rPr lang="en-GB" sz="1300">
                          <a:effectLst/>
                        </a:rPr>
                        <a:t>6. harvest at least two types of crop</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19198976"/>
                  </a:ext>
                </a:extLst>
              </a:tr>
              <a:tr h="264553">
                <a:tc>
                  <a:txBody>
                    <a:bodyPr/>
                    <a:lstStyle/>
                    <a:p>
                      <a:pPr algn="l" fontAlgn="t">
                        <a:lnSpc>
                          <a:spcPts val="1800"/>
                        </a:lnSpc>
                        <a:buNone/>
                      </a:pPr>
                      <a:r>
                        <a:rPr lang="en-GB" sz="1300">
                          <a:effectLst/>
                        </a:rPr>
                        <a:t>7. add compost to soil</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70781877"/>
                  </a:ext>
                </a:extLst>
              </a:tr>
              <a:tr h="625556">
                <a:tc>
                  <a:txBody>
                    <a:bodyPr/>
                    <a:lstStyle/>
                    <a:p>
                      <a:pPr algn="l" fontAlgn="t">
                        <a:lnSpc>
                          <a:spcPts val="2400"/>
                        </a:lnSpc>
                        <a:buNone/>
                      </a:pPr>
                      <a:r>
                        <a:rPr lang="en-GB" sz="1300" b="1">
                          <a:effectLst/>
                        </a:rPr>
                        <a:t>shown knowledge of</a:t>
                      </a:r>
                    </a:p>
                    <a:p>
                      <a:pPr algn="l" fontAlgn="t">
                        <a:lnSpc>
                          <a:spcPts val="1800"/>
                        </a:lnSpc>
                        <a:buNone/>
                      </a:pPr>
                      <a:r>
                        <a:rPr lang="en-GB" sz="1300">
                          <a:effectLst/>
                        </a:rPr>
                        <a:t>8. suitable clothing and footwear for gardening</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97061118"/>
                  </a:ext>
                </a:extLst>
              </a:tr>
              <a:tr h="405096">
                <a:tc>
                  <a:txBody>
                    <a:bodyPr/>
                    <a:lstStyle/>
                    <a:p>
                      <a:pPr algn="l" fontAlgn="t">
                        <a:lnSpc>
                          <a:spcPts val="1800"/>
                        </a:lnSpc>
                        <a:buNone/>
                      </a:pPr>
                      <a:r>
                        <a:rPr lang="en-GB" sz="1300">
                          <a:effectLst/>
                        </a:rPr>
                        <a:t>9. appropriate safety procedures for using garden tools</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77834328"/>
                  </a:ext>
                </a:extLst>
              </a:tr>
              <a:tr h="264553">
                <a:tc>
                  <a:txBody>
                    <a:bodyPr/>
                    <a:lstStyle/>
                    <a:p>
                      <a:pPr algn="l" fontAlgn="t">
                        <a:lnSpc>
                          <a:spcPts val="1800"/>
                        </a:lnSpc>
                        <a:buNone/>
                      </a:pPr>
                      <a:r>
                        <a:rPr lang="en-GB" sz="1300">
                          <a:effectLst/>
                        </a:rPr>
                        <a:t>10. the life cycle of a plant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78954667"/>
                  </a:ext>
                </a:extLst>
              </a:tr>
              <a:tr h="405096">
                <a:tc>
                  <a:txBody>
                    <a:bodyPr/>
                    <a:lstStyle/>
                    <a:p>
                      <a:pPr algn="l" fontAlgn="t">
                        <a:lnSpc>
                          <a:spcPts val="1800"/>
                        </a:lnSpc>
                        <a:buNone/>
                      </a:pPr>
                      <a:r>
                        <a:rPr lang="en-GB" sz="1300">
                          <a:effectLst/>
                        </a:rPr>
                        <a:t>11. what materials to compost and when the compost will be ready for use.</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6138" marR="66138" marT="33069" marB="3306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25579002"/>
                  </a:ext>
                </a:extLst>
              </a:tr>
            </a:tbl>
          </a:graphicData>
        </a:graphic>
      </p:graphicFrame>
      <p:sp>
        <p:nvSpPr>
          <p:cNvPr id="5" name="Rectangle 1">
            <a:extLst>
              <a:ext uri="{FF2B5EF4-FFF2-40B4-BE49-F238E27FC236}">
                <a16:creationId xmlns:a16="http://schemas.microsoft.com/office/drawing/2014/main" id="{BB76543E-F1DE-07DF-5CD9-F0BD9125A5E1}"/>
              </a:ext>
            </a:extLst>
          </p:cNvPr>
          <p:cNvSpPr>
            <a:spLocks noChangeArrowheads="1"/>
          </p:cNvSpPr>
          <p:nvPr/>
        </p:nvSpPr>
        <p:spPr bwMode="auto">
          <a:xfrm>
            <a:off x="459458" y="2421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Basic introduction to horticulture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1659326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715EAD9-ABCF-0F59-E7B7-536BAADC2F04}"/>
              </a:ext>
            </a:extLst>
          </p:cNvPr>
          <p:cNvGraphicFramePr>
            <a:graphicFrameLocks noGrp="1"/>
          </p:cNvGraphicFramePr>
          <p:nvPr>
            <p:extLst>
              <p:ext uri="{D42A27DB-BD31-4B8C-83A1-F6EECF244321}">
                <p14:modId xmlns:p14="http://schemas.microsoft.com/office/powerpoint/2010/main" val="494967064"/>
              </p:ext>
            </p:extLst>
          </p:nvPr>
        </p:nvGraphicFramePr>
        <p:xfrm>
          <a:off x="914400" y="1558625"/>
          <a:ext cx="10363200" cy="4492791"/>
        </p:xfrm>
        <a:graphic>
          <a:graphicData uri="http://schemas.openxmlformats.org/drawingml/2006/table">
            <a:tbl>
              <a:tblPr/>
              <a:tblGrid>
                <a:gridCol w="5181600">
                  <a:extLst>
                    <a:ext uri="{9D8B030D-6E8A-4147-A177-3AD203B41FA5}">
                      <a16:colId xmlns:a16="http://schemas.microsoft.com/office/drawing/2014/main" val="1784754939"/>
                    </a:ext>
                  </a:extLst>
                </a:gridCol>
                <a:gridCol w="5181600">
                  <a:extLst>
                    <a:ext uri="{9D8B030D-6E8A-4147-A177-3AD203B41FA5}">
                      <a16:colId xmlns:a16="http://schemas.microsoft.com/office/drawing/2014/main" val="1788945462"/>
                    </a:ext>
                  </a:extLst>
                </a:gridCol>
              </a:tblGrid>
              <a:tr h="369578">
                <a:tc>
                  <a:txBody>
                    <a:bodyPr/>
                    <a:lstStyle/>
                    <a:p>
                      <a:pPr algn="l" fontAlgn="t">
                        <a:buNone/>
                      </a:pPr>
                      <a:r>
                        <a:rPr lang="en-GB" sz="1000">
                          <a:effectLst/>
                        </a:rPr>
                        <a:t>In successfully completing this unit, the learner will have</a:t>
                      </a:r>
                    </a:p>
                  </a:txBody>
                  <a:tcPr marL="52797" marR="52797" marT="26398" marB="2639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52797" marR="52797" marT="26398" marB="2639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57968745"/>
                  </a:ext>
                </a:extLst>
              </a:tr>
              <a:tr h="499370">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1. name and label the main parts of a plant, eg roots, flower, leaf and stem</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86789150"/>
                  </a:ext>
                </a:extLst>
              </a:tr>
              <a:tr h="323381">
                <a:tc>
                  <a:txBody>
                    <a:bodyPr/>
                    <a:lstStyle/>
                    <a:p>
                      <a:pPr algn="l" fontAlgn="t">
                        <a:lnSpc>
                          <a:spcPts val="1800"/>
                        </a:lnSpc>
                        <a:buNone/>
                      </a:pPr>
                      <a:r>
                        <a:rPr lang="en-GB" sz="1000">
                          <a:effectLst/>
                        </a:rPr>
                        <a:t>2. name and label the main parts of a tree, eg roots, branches, leaf and trunk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9089529"/>
                  </a:ext>
                </a:extLst>
              </a:tr>
              <a:tr h="323381">
                <a:tc>
                  <a:txBody>
                    <a:bodyPr/>
                    <a:lstStyle/>
                    <a:p>
                      <a:pPr algn="l" fontAlgn="t">
                        <a:lnSpc>
                          <a:spcPts val="1800"/>
                        </a:lnSpc>
                        <a:buNone/>
                      </a:pPr>
                      <a:r>
                        <a:rPr lang="en-GB" sz="1000">
                          <a:effectLst/>
                        </a:rPr>
                        <a:t>3. draw a plant, showing its main features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85586366"/>
                  </a:ext>
                </a:extLst>
              </a:tr>
              <a:tr h="455373">
                <a:tc>
                  <a:txBody>
                    <a:bodyPr/>
                    <a:lstStyle/>
                    <a:p>
                      <a:pPr algn="l" fontAlgn="t">
                        <a:lnSpc>
                          <a:spcPts val="1800"/>
                        </a:lnSpc>
                        <a:buNone/>
                      </a:pPr>
                      <a:r>
                        <a:rPr lang="en-GB" sz="1000">
                          <a:effectLst/>
                        </a:rPr>
                        <a:t>4. name and photograph at least three plants they have seen outside, eg grass, daisies, buttercups and dandelions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86320304"/>
                  </a:ext>
                </a:extLst>
              </a:tr>
              <a:tr h="323381">
                <a:tc>
                  <a:txBody>
                    <a:bodyPr/>
                    <a:lstStyle/>
                    <a:p>
                      <a:pPr algn="l" fontAlgn="t">
                        <a:lnSpc>
                          <a:spcPts val="1800"/>
                        </a:lnSpc>
                        <a:buNone/>
                      </a:pPr>
                      <a:r>
                        <a:rPr lang="en-GB" sz="1000">
                          <a:effectLst/>
                        </a:rPr>
                        <a:t>5. talk about the main differences between two plants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8640840"/>
                  </a:ext>
                </a:extLst>
              </a:tr>
              <a:tr h="323381">
                <a:tc>
                  <a:txBody>
                    <a:bodyPr/>
                    <a:lstStyle/>
                    <a:p>
                      <a:pPr algn="l" fontAlgn="t">
                        <a:lnSpc>
                          <a:spcPts val="1800"/>
                        </a:lnSpc>
                        <a:buNone/>
                      </a:pPr>
                      <a:r>
                        <a:rPr lang="en-GB" sz="1000">
                          <a:effectLst/>
                        </a:rPr>
                        <a:t>6. record the growth of their seeds using photographs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39359557"/>
                  </a:ext>
                </a:extLst>
              </a:tr>
              <a:tr h="323381">
                <a:tc>
                  <a:txBody>
                    <a:bodyPr/>
                    <a:lstStyle/>
                    <a:p>
                      <a:pPr algn="l" fontAlgn="t">
                        <a:lnSpc>
                          <a:spcPts val="1800"/>
                        </a:lnSpc>
                        <a:buNone/>
                      </a:pPr>
                      <a:r>
                        <a:rPr lang="en-GB" sz="1000">
                          <a:effectLst/>
                        </a:rPr>
                        <a:t>7. name at least two different vegetables they have grown</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61138579"/>
                  </a:ext>
                </a:extLst>
              </a:tr>
              <a:tr h="631362">
                <a:tc>
                  <a:txBody>
                    <a:bodyPr/>
                    <a:lstStyle/>
                    <a:p>
                      <a:pPr algn="l" fontAlgn="t">
                        <a:lnSpc>
                          <a:spcPts val="2400"/>
                        </a:lnSpc>
                        <a:buNone/>
                      </a:pPr>
                      <a:r>
                        <a:rPr lang="en-GB" sz="1000" b="1">
                          <a:effectLst/>
                        </a:rPr>
                        <a:t>experienced</a:t>
                      </a:r>
                    </a:p>
                    <a:p>
                      <a:pPr algn="l" fontAlgn="t">
                        <a:lnSpc>
                          <a:spcPts val="1800"/>
                        </a:lnSpc>
                        <a:buNone/>
                      </a:pPr>
                      <a:r>
                        <a:rPr lang="en-GB" sz="1000">
                          <a:effectLst/>
                        </a:rPr>
                        <a:t>8. taking part in an experiment to find out what plants need to survive, eg water and sunlight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35518511"/>
                  </a:ext>
                </a:extLst>
              </a:tr>
              <a:tr h="323381">
                <a:tc>
                  <a:txBody>
                    <a:bodyPr/>
                    <a:lstStyle/>
                    <a:p>
                      <a:pPr algn="l" fontAlgn="t">
                        <a:lnSpc>
                          <a:spcPts val="1800"/>
                        </a:lnSpc>
                        <a:buNone/>
                      </a:pPr>
                      <a:r>
                        <a:rPr lang="en-GB" sz="1000">
                          <a:effectLst/>
                        </a:rPr>
                        <a:t>9. taking part in growing different vegetables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98163767"/>
                  </a:ext>
                </a:extLst>
              </a:tr>
              <a:tr h="455373">
                <a:tc>
                  <a:txBody>
                    <a:bodyPr/>
                    <a:lstStyle/>
                    <a:p>
                      <a:pPr algn="l" fontAlgn="t">
                        <a:lnSpc>
                          <a:spcPts val="1800"/>
                        </a:lnSpc>
                        <a:buNone/>
                      </a:pPr>
                      <a:r>
                        <a:rPr lang="en-GB" sz="1000">
                          <a:effectLst/>
                        </a:rPr>
                        <a:t>10. participating in an experiment to find out what seeds need to grow, eg water and soil.</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64993624"/>
                  </a:ext>
                </a:extLst>
              </a:tr>
            </a:tbl>
          </a:graphicData>
        </a:graphic>
      </p:graphicFrame>
      <p:sp>
        <p:nvSpPr>
          <p:cNvPr id="5" name="Rectangle 1">
            <a:extLst>
              <a:ext uri="{FF2B5EF4-FFF2-40B4-BE49-F238E27FC236}">
                <a16:creationId xmlns:a16="http://schemas.microsoft.com/office/drawing/2014/main" id="{B44BD250-429D-2C97-C196-7D84B104D48C}"/>
              </a:ext>
            </a:extLst>
          </p:cNvPr>
          <p:cNvSpPr>
            <a:spLocks noChangeArrowheads="1"/>
          </p:cNvSpPr>
          <p:nvPr/>
        </p:nvSpPr>
        <p:spPr bwMode="auto">
          <a:xfrm>
            <a:off x="693738" y="57798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Plants and gardening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9447881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EDBCC56-B200-95E9-3B24-72AD323DD21B}"/>
              </a:ext>
            </a:extLst>
          </p:cNvPr>
          <p:cNvGraphicFramePr>
            <a:graphicFrameLocks noGrp="1"/>
          </p:cNvGraphicFramePr>
          <p:nvPr>
            <p:extLst>
              <p:ext uri="{D42A27DB-BD31-4B8C-83A1-F6EECF244321}">
                <p14:modId xmlns:p14="http://schemas.microsoft.com/office/powerpoint/2010/main" val="2539323775"/>
              </p:ext>
            </p:extLst>
          </p:nvPr>
        </p:nvGraphicFramePr>
        <p:xfrm>
          <a:off x="389381" y="1387019"/>
          <a:ext cx="11413238" cy="5305946"/>
        </p:xfrm>
        <a:graphic>
          <a:graphicData uri="http://schemas.openxmlformats.org/drawingml/2006/table">
            <a:tbl>
              <a:tblPr/>
              <a:tblGrid>
                <a:gridCol w="5706619">
                  <a:extLst>
                    <a:ext uri="{9D8B030D-6E8A-4147-A177-3AD203B41FA5}">
                      <a16:colId xmlns:a16="http://schemas.microsoft.com/office/drawing/2014/main" val="838081971"/>
                    </a:ext>
                  </a:extLst>
                </a:gridCol>
                <a:gridCol w="5706619">
                  <a:extLst>
                    <a:ext uri="{9D8B030D-6E8A-4147-A177-3AD203B41FA5}">
                      <a16:colId xmlns:a16="http://schemas.microsoft.com/office/drawing/2014/main" val="2745909908"/>
                    </a:ext>
                  </a:extLst>
                </a:gridCol>
              </a:tblGrid>
              <a:tr h="198394">
                <a:tc>
                  <a:txBody>
                    <a:bodyPr/>
                    <a:lstStyle/>
                    <a:p>
                      <a:pPr algn="l" fontAlgn="t">
                        <a:buNone/>
                      </a:pPr>
                      <a:r>
                        <a:rPr lang="en-GB" sz="700">
                          <a:effectLst/>
                        </a:rPr>
                        <a:t>In successfully completing this unit, the learner will have</a:t>
                      </a:r>
                    </a:p>
                  </a:txBody>
                  <a:tcPr marL="33472" marR="33472" marT="16736" marB="1673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Evidence needed</a:t>
                      </a:r>
                    </a:p>
                  </a:txBody>
                  <a:tcPr marL="33472" marR="33472" marT="16736" marB="1673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14633297"/>
                  </a:ext>
                </a:extLst>
              </a:tr>
              <a:tr h="479992">
                <a:tc>
                  <a:txBody>
                    <a:bodyPr/>
                    <a:lstStyle/>
                    <a:p>
                      <a:pPr algn="l" fontAlgn="t">
                        <a:lnSpc>
                          <a:spcPts val="2400"/>
                        </a:lnSpc>
                        <a:buNone/>
                      </a:pPr>
                      <a:r>
                        <a:rPr lang="en-GB" sz="700" b="1">
                          <a:effectLst/>
                        </a:rPr>
                        <a:t>shown knowledge of</a:t>
                      </a:r>
                    </a:p>
                    <a:p>
                      <a:pPr algn="l" fontAlgn="t">
                        <a:lnSpc>
                          <a:spcPts val="1800"/>
                        </a:lnSpc>
                        <a:buNone/>
                      </a:pPr>
                      <a:r>
                        <a:rPr lang="en-GB" sz="700">
                          <a:effectLst/>
                        </a:rPr>
                        <a:t>1. the fact that plants need water, light and warmth in order to grow well</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73030023"/>
                  </a:ext>
                </a:extLst>
              </a:tr>
              <a:tr h="221906">
                <a:tc>
                  <a:txBody>
                    <a:bodyPr/>
                    <a:lstStyle/>
                    <a:p>
                      <a:pPr algn="l" fontAlgn="t">
                        <a:lnSpc>
                          <a:spcPts val="1800"/>
                        </a:lnSpc>
                        <a:buNone/>
                      </a:pPr>
                      <a:r>
                        <a:rPr lang="en-GB" sz="700">
                          <a:effectLst/>
                        </a:rPr>
                        <a:t>2. the fact that water is taken in by the root of a plant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36963024"/>
                  </a:ext>
                </a:extLst>
              </a:tr>
              <a:tr h="221906">
                <a:tc>
                  <a:txBody>
                    <a:bodyPr/>
                    <a:lstStyle/>
                    <a:p>
                      <a:pPr algn="l" fontAlgn="t">
                        <a:lnSpc>
                          <a:spcPts val="1800"/>
                        </a:lnSpc>
                        <a:buNone/>
                      </a:pPr>
                      <a:r>
                        <a:rPr lang="en-GB" sz="700">
                          <a:effectLst/>
                        </a:rPr>
                        <a:t>3. how plants transport water from the roots to the rest of the plant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77095887"/>
                  </a:ext>
                </a:extLst>
              </a:tr>
              <a:tr h="221906">
                <a:tc>
                  <a:txBody>
                    <a:bodyPr/>
                    <a:lstStyle/>
                    <a:p>
                      <a:pPr algn="l" fontAlgn="t">
                        <a:lnSpc>
                          <a:spcPts val="1800"/>
                        </a:lnSpc>
                        <a:buNone/>
                      </a:pPr>
                      <a:r>
                        <a:rPr lang="en-GB" sz="700">
                          <a:effectLst/>
                        </a:rPr>
                        <a:t>4. how central heating and draughts can affect a houseplant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95179837"/>
                  </a:ext>
                </a:extLst>
              </a:tr>
              <a:tr h="221906">
                <a:tc>
                  <a:txBody>
                    <a:bodyPr/>
                    <a:lstStyle/>
                    <a:p>
                      <a:pPr algn="l" fontAlgn="t">
                        <a:lnSpc>
                          <a:spcPts val="1800"/>
                        </a:lnSpc>
                        <a:buNone/>
                      </a:pPr>
                      <a:r>
                        <a:rPr lang="en-GB" sz="700">
                          <a:effectLst/>
                        </a:rPr>
                        <a:t>5. the main differences between soil, compost and manure</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26506068"/>
                  </a:ext>
                </a:extLst>
              </a:tr>
              <a:tr h="244449">
                <a:tc>
                  <a:txBody>
                    <a:bodyPr/>
                    <a:lstStyle/>
                    <a:p>
                      <a:pPr algn="l" fontAlgn="t">
                        <a:lnSpc>
                          <a:spcPts val="1800"/>
                        </a:lnSpc>
                        <a:buNone/>
                      </a:pPr>
                      <a:r>
                        <a:rPr lang="en-GB" sz="700">
                          <a:effectLst/>
                        </a:rPr>
                        <a:t>6. the importance of using a planting medium to provide support and nutrients</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4801286"/>
                  </a:ext>
                </a:extLst>
              </a:tr>
              <a:tr h="221906">
                <a:tc>
                  <a:txBody>
                    <a:bodyPr/>
                    <a:lstStyle/>
                    <a:p>
                      <a:pPr algn="l" fontAlgn="t">
                        <a:lnSpc>
                          <a:spcPts val="1800"/>
                        </a:lnSpc>
                        <a:buNone/>
                      </a:pPr>
                      <a:r>
                        <a:rPr lang="en-GB" sz="700">
                          <a:effectLst/>
                        </a:rPr>
                        <a:t>7. how nutrients are absorbed by the plant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6189762"/>
                  </a:ext>
                </a:extLst>
              </a:tr>
              <a:tr h="221906">
                <a:tc>
                  <a:txBody>
                    <a:bodyPr/>
                    <a:lstStyle/>
                    <a:p>
                      <a:pPr algn="l" fontAlgn="t">
                        <a:lnSpc>
                          <a:spcPts val="1800"/>
                        </a:lnSpc>
                        <a:buNone/>
                      </a:pPr>
                      <a:r>
                        <a:rPr lang="en-GB" sz="700">
                          <a:effectLst/>
                        </a:rPr>
                        <a:t>8. how plants can be pruned for health, shape and to encourage flowering</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982282"/>
                  </a:ext>
                </a:extLst>
              </a:tr>
              <a:tr h="244449">
                <a:tc>
                  <a:txBody>
                    <a:bodyPr/>
                    <a:lstStyle/>
                    <a:p>
                      <a:pPr algn="l" fontAlgn="t">
                        <a:lnSpc>
                          <a:spcPts val="1800"/>
                        </a:lnSpc>
                        <a:buNone/>
                      </a:pPr>
                      <a:r>
                        <a:rPr lang="en-GB" sz="700">
                          <a:effectLst/>
                        </a:rPr>
                        <a:t>9. at least three pests and diseases of plants, eg greenfly, caterpillars and mildew</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19898516"/>
                  </a:ext>
                </a:extLst>
              </a:tr>
              <a:tr h="203265">
                <a:tc>
                  <a:txBody>
                    <a:bodyPr/>
                    <a:lstStyle/>
                    <a:p>
                      <a:pPr algn="l" fontAlgn="t">
                        <a:lnSpc>
                          <a:spcPts val="1800"/>
                        </a:lnSpc>
                        <a:buNone/>
                      </a:pPr>
                      <a:r>
                        <a:rPr lang="en-GB" sz="700">
                          <a:effectLst/>
                        </a:rPr>
                        <a:t>10. three methods of controlling pests, eg biological, chemical and environmental</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72687946"/>
                  </a:ext>
                </a:extLst>
              </a:tr>
              <a:tr h="479992">
                <a:tc>
                  <a:txBody>
                    <a:bodyPr/>
                    <a:lstStyle/>
                    <a:p>
                      <a:pPr algn="l" fontAlgn="t">
                        <a:lnSpc>
                          <a:spcPts val="2400"/>
                        </a:lnSpc>
                        <a:buNone/>
                      </a:pPr>
                      <a:r>
                        <a:rPr lang="en-GB" sz="700" b="1">
                          <a:effectLst/>
                        </a:rPr>
                        <a:t>demonstrated the ability to</a:t>
                      </a:r>
                    </a:p>
                    <a:p>
                      <a:pPr algn="l" fontAlgn="t">
                        <a:lnSpc>
                          <a:spcPts val="1800"/>
                        </a:lnSpc>
                        <a:buNone/>
                      </a:pPr>
                      <a:r>
                        <a:rPr lang="en-GB" sz="700">
                          <a:effectLst/>
                        </a:rPr>
                        <a:t>11. research a plant's needs in a book or on a computer</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26221921"/>
                  </a:ext>
                </a:extLst>
              </a:tr>
              <a:tr h="244449">
                <a:tc>
                  <a:txBody>
                    <a:bodyPr/>
                    <a:lstStyle/>
                    <a:p>
                      <a:pPr algn="l" fontAlgn="t">
                        <a:lnSpc>
                          <a:spcPts val="1800"/>
                        </a:lnSpc>
                        <a:buNone/>
                      </a:pPr>
                      <a:r>
                        <a:rPr lang="en-GB" sz="700">
                          <a:effectLst/>
                        </a:rPr>
                        <a:t>12. identify if a plant needs to be watered by touching the soil and water a plant correctly</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99935281"/>
                  </a:ext>
                </a:extLst>
              </a:tr>
              <a:tr h="244449">
                <a:tc>
                  <a:txBody>
                    <a:bodyPr/>
                    <a:lstStyle/>
                    <a:p>
                      <a:pPr algn="l" fontAlgn="t">
                        <a:lnSpc>
                          <a:spcPts val="1800"/>
                        </a:lnSpc>
                        <a:buNone/>
                      </a:pPr>
                      <a:r>
                        <a:rPr lang="en-GB" sz="700">
                          <a:effectLst/>
                        </a:rPr>
                        <a:t>13. increase the humidity around a plant, eg by misting it or sitting it on a pebble tray</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05784715"/>
                  </a:ext>
                </a:extLst>
              </a:tr>
              <a:tr h="221906">
                <a:tc>
                  <a:txBody>
                    <a:bodyPr/>
                    <a:lstStyle/>
                    <a:p>
                      <a:pPr algn="l" fontAlgn="t">
                        <a:lnSpc>
                          <a:spcPts val="1800"/>
                        </a:lnSpc>
                        <a:buNone/>
                      </a:pPr>
                      <a:r>
                        <a:rPr lang="en-GB" sz="700">
                          <a:effectLst/>
                        </a:rPr>
                        <a:t>14. pinch out plant tips to encourage bushy growth</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9360490"/>
                  </a:ext>
                </a:extLst>
              </a:tr>
              <a:tr h="221906">
                <a:tc>
                  <a:txBody>
                    <a:bodyPr/>
                    <a:lstStyle/>
                    <a:p>
                      <a:pPr algn="l" fontAlgn="t">
                        <a:lnSpc>
                          <a:spcPts val="1800"/>
                        </a:lnSpc>
                        <a:buNone/>
                      </a:pPr>
                      <a:r>
                        <a:rPr lang="en-GB" sz="700">
                          <a:effectLst/>
                        </a:rPr>
                        <a:t>15. repot a plant to provide room for root growth and pot up a plant cutting</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04957261"/>
                  </a:ext>
                </a:extLst>
              </a:tr>
              <a:tr h="479992">
                <a:tc>
                  <a:txBody>
                    <a:bodyPr/>
                    <a:lstStyle/>
                    <a:p>
                      <a:pPr algn="l" fontAlgn="t">
                        <a:lnSpc>
                          <a:spcPts val="2400"/>
                        </a:lnSpc>
                        <a:buNone/>
                      </a:pPr>
                      <a:r>
                        <a:rPr lang="en-GB" sz="700" b="1">
                          <a:effectLst/>
                        </a:rPr>
                        <a:t>acquired an understanding of</a:t>
                      </a:r>
                    </a:p>
                    <a:p>
                      <a:pPr algn="l" fontAlgn="t">
                        <a:lnSpc>
                          <a:spcPts val="1800"/>
                        </a:lnSpc>
                        <a:buNone/>
                      </a:pPr>
                      <a:r>
                        <a:rPr lang="en-GB" sz="700">
                          <a:effectLst/>
                        </a:rPr>
                        <a:t>16. how a plant's country of origin affects its need for light, water and warmth.</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dirty="0">
                          <a:effectLst/>
                        </a:rPr>
                        <a:t>Summary sheet</a:t>
                      </a:r>
                    </a:p>
                  </a:txBody>
                  <a:tcPr marL="33472" marR="33472" marT="16736" marB="167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47914598"/>
                  </a:ext>
                </a:extLst>
              </a:tr>
            </a:tbl>
          </a:graphicData>
        </a:graphic>
      </p:graphicFrame>
      <p:sp>
        <p:nvSpPr>
          <p:cNvPr id="5" name="Rectangle 1">
            <a:extLst>
              <a:ext uri="{FF2B5EF4-FFF2-40B4-BE49-F238E27FC236}">
                <a16:creationId xmlns:a16="http://schemas.microsoft.com/office/drawing/2014/main" id="{B0EE24C7-D076-53A1-C21E-2882B5E852E3}"/>
              </a:ext>
            </a:extLst>
          </p:cNvPr>
          <p:cNvSpPr>
            <a:spLocks noChangeArrowheads="1"/>
          </p:cNvSpPr>
          <p:nvPr/>
        </p:nvSpPr>
        <p:spPr bwMode="auto">
          <a:xfrm>
            <a:off x="389381" y="540633"/>
            <a:ext cx="11413237"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Keeping plants alive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483047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5D90F09-2CA9-0A0A-7319-C5B8282334E3}"/>
              </a:ext>
            </a:extLst>
          </p:cNvPr>
          <p:cNvGraphicFramePr>
            <a:graphicFrameLocks noGrp="1"/>
          </p:cNvGraphicFramePr>
          <p:nvPr>
            <p:extLst>
              <p:ext uri="{D42A27DB-BD31-4B8C-83A1-F6EECF244321}">
                <p14:modId xmlns:p14="http://schemas.microsoft.com/office/powerpoint/2010/main" val="3395827589"/>
              </p:ext>
            </p:extLst>
          </p:nvPr>
        </p:nvGraphicFramePr>
        <p:xfrm>
          <a:off x="203200" y="1117600"/>
          <a:ext cx="11404600" cy="5290465"/>
        </p:xfrm>
        <a:graphic>
          <a:graphicData uri="http://schemas.openxmlformats.org/drawingml/2006/table">
            <a:tbl>
              <a:tblPr/>
              <a:tblGrid>
                <a:gridCol w="5702300">
                  <a:extLst>
                    <a:ext uri="{9D8B030D-6E8A-4147-A177-3AD203B41FA5}">
                      <a16:colId xmlns:a16="http://schemas.microsoft.com/office/drawing/2014/main" val="986929635"/>
                    </a:ext>
                  </a:extLst>
                </a:gridCol>
                <a:gridCol w="5702300">
                  <a:extLst>
                    <a:ext uri="{9D8B030D-6E8A-4147-A177-3AD203B41FA5}">
                      <a16:colId xmlns:a16="http://schemas.microsoft.com/office/drawing/2014/main" val="1746691450"/>
                    </a:ext>
                  </a:extLst>
                </a:gridCol>
              </a:tblGrid>
              <a:tr h="590775">
                <a:tc>
                  <a:txBody>
                    <a:bodyPr/>
                    <a:lstStyle/>
                    <a:p>
                      <a:pPr algn="l" fontAlgn="t">
                        <a:buNone/>
                      </a:pPr>
                      <a:r>
                        <a:rPr lang="en-GB" sz="1500">
                          <a:effectLst/>
                        </a:rPr>
                        <a:t>In successfully completing this unit, the learner will have</a:t>
                      </a:r>
                    </a:p>
                  </a:txBody>
                  <a:tcPr marL="76788" marR="76788" marT="38394" marB="3839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Evidence needed</a:t>
                      </a:r>
                    </a:p>
                  </a:txBody>
                  <a:tcPr marL="76788" marR="76788" marT="38394" marB="3839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64417957"/>
                  </a:ext>
                </a:extLst>
              </a:tr>
              <a:tr h="1173144">
                <a:tc>
                  <a:txBody>
                    <a:bodyPr/>
                    <a:lstStyle/>
                    <a:p>
                      <a:pPr algn="l" fontAlgn="t">
                        <a:lnSpc>
                          <a:spcPts val="2400"/>
                        </a:lnSpc>
                        <a:buNone/>
                      </a:pPr>
                      <a:r>
                        <a:rPr lang="en-GB" sz="1500" b="1">
                          <a:effectLst/>
                        </a:rPr>
                        <a:t>demonstrated the ability to</a:t>
                      </a:r>
                    </a:p>
                    <a:p>
                      <a:pPr algn="l" fontAlgn="t">
                        <a:lnSpc>
                          <a:spcPts val="1800"/>
                        </a:lnSpc>
                        <a:buNone/>
                      </a:pPr>
                      <a:r>
                        <a:rPr lang="en-GB" sz="1500">
                          <a:effectLst/>
                        </a:rPr>
                        <a:t>1. remove their gardening gloves and choose a watering can fitted with a rose head</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25890037"/>
                  </a:ext>
                </a:extLst>
              </a:tr>
              <a:tr h="337586">
                <a:tc>
                  <a:txBody>
                    <a:bodyPr/>
                    <a:lstStyle/>
                    <a:p>
                      <a:pPr algn="l" fontAlgn="t">
                        <a:lnSpc>
                          <a:spcPts val="1800"/>
                        </a:lnSpc>
                        <a:buNone/>
                      </a:pPr>
                      <a:r>
                        <a:rPr lang="en-GB" sz="1500">
                          <a:effectLst/>
                        </a:rPr>
                        <a:t>2. fill the can with water</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91675718"/>
                  </a:ext>
                </a:extLst>
              </a:tr>
              <a:tr h="838145">
                <a:tc>
                  <a:txBody>
                    <a:bodyPr/>
                    <a:lstStyle/>
                    <a:p>
                      <a:pPr algn="l" fontAlgn="t">
                        <a:lnSpc>
                          <a:spcPts val="1800"/>
                        </a:lnSpc>
                        <a:buNone/>
                      </a:pPr>
                      <a:r>
                        <a:rPr lang="en-GB" sz="1500">
                          <a:effectLst/>
                        </a:rPr>
                        <a:t>3. carry out watering activities systematically in a given area, watering until the soil is saturated</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80016148"/>
                  </a:ext>
                </a:extLst>
              </a:tr>
              <a:tr h="921895">
                <a:tc>
                  <a:txBody>
                    <a:bodyPr/>
                    <a:lstStyle/>
                    <a:p>
                      <a:pPr algn="l" fontAlgn="t">
                        <a:lnSpc>
                          <a:spcPts val="2400"/>
                        </a:lnSpc>
                        <a:buNone/>
                      </a:pPr>
                      <a:r>
                        <a:rPr lang="en-GB" sz="1500" b="1">
                          <a:effectLst/>
                        </a:rPr>
                        <a:t>shown knowledge of</a:t>
                      </a:r>
                    </a:p>
                    <a:p>
                      <a:pPr algn="l" fontAlgn="t">
                        <a:lnSpc>
                          <a:spcPts val="1800"/>
                        </a:lnSpc>
                        <a:buNone/>
                      </a:pPr>
                      <a:r>
                        <a:rPr lang="en-GB" sz="1500">
                          <a:effectLst/>
                        </a:rPr>
                        <a:t>4. how to assess a plant's watering needs, eg floppy leaves, dry soil</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Student completed work and/or summary sheet</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07451635"/>
                  </a:ext>
                </a:extLst>
              </a:tr>
              <a:tr h="838145">
                <a:tc>
                  <a:txBody>
                    <a:bodyPr/>
                    <a:lstStyle/>
                    <a:p>
                      <a:pPr algn="l" fontAlgn="t">
                        <a:lnSpc>
                          <a:spcPts val="1800"/>
                        </a:lnSpc>
                        <a:buNone/>
                      </a:pPr>
                      <a:r>
                        <a:rPr lang="en-GB" sz="1500">
                          <a:effectLst/>
                        </a:rPr>
                        <a:t>5. the main problems involved with too fast or too slow a flow rate when watering plants</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Student completed work and/or summary sheet</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55974087"/>
                  </a:ext>
                </a:extLst>
              </a:tr>
              <a:tr h="590775">
                <a:tc>
                  <a:txBody>
                    <a:bodyPr/>
                    <a:lstStyle/>
                    <a:p>
                      <a:pPr algn="l" fontAlgn="t">
                        <a:lnSpc>
                          <a:spcPts val="1800"/>
                        </a:lnSpc>
                        <a:buNone/>
                      </a:pPr>
                      <a:r>
                        <a:rPr lang="en-GB" sz="1500">
                          <a:effectLst/>
                        </a:rPr>
                        <a:t>6. why plants need to have an adequate water supply.</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dirty="0">
                          <a:effectLst/>
                        </a:rPr>
                        <a:t>Student completed work and/or summary sheet</a:t>
                      </a:r>
                    </a:p>
                  </a:txBody>
                  <a:tcPr marL="76788" marR="76788" marT="38394" marB="3839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37459347"/>
                  </a:ext>
                </a:extLst>
              </a:tr>
            </a:tbl>
          </a:graphicData>
        </a:graphic>
      </p:graphicFrame>
      <p:sp>
        <p:nvSpPr>
          <p:cNvPr id="5" name="Rectangle 1">
            <a:extLst>
              <a:ext uri="{FF2B5EF4-FFF2-40B4-BE49-F238E27FC236}">
                <a16:creationId xmlns:a16="http://schemas.microsoft.com/office/drawing/2014/main" id="{F189D351-259D-54D4-7426-20EE530DF36E}"/>
              </a:ext>
            </a:extLst>
          </p:cNvPr>
          <p:cNvSpPr>
            <a:spLocks noChangeArrowheads="1"/>
          </p:cNvSpPr>
          <p:nvPr/>
        </p:nvSpPr>
        <p:spPr bwMode="auto">
          <a:xfrm>
            <a:off x="461963" y="2213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(unit 1): Watering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3499029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CC8314D-7DF9-95D1-6253-80C37A0F5381}"/>
              </a:ext>
            </a:extLst>
          </p:cNvPr>
          <p:cNvGraphicFramePr>
            <a:graphicFrameLocks noGrp="1"/>
          </p:cNvGraphicFramePr>
          <p:nvPr>
            <p:extLst>
              <p:ext uri="{D42A27DB-BD31-4B8C-83A1-F6EECF244321}">
                <p14:modId xmlns:p14="http://schemas.microsoft.com/office/powerpoint/2010/main" val="1408891331"/>
              </p:ext>
            </p:extLst>
          </p:nvPr>
        </p:nvGraphicFramePr>
        <p:xfrm>
          <a:off x="457200" y="999754"/>
          <a:ext cx="11201400" cy="4495697"/>
        </p:xfrm>
        <a:graphic>
          <a:graphicData uri="http://schemas.openxmlformats.org/drawingml/2006/table">
            <a:tbl>
              <a:tblPr/>
              <a:tblGrid>
                <a:gridCol w="5600700">
                  <a:extLst>
                    <a:ext uri="{9D8B030D-6E8A-4147-A177-3AD203B41FA5}">
                      <a16:colId xmlns:a16="http://schemas.microsoft.com/office/drawing/2014/main" val="2870503155"/>
                    </a:ext>
                  </a:extLst>
                </a:gridCol>
                <a:gridCol w="5600700">
                  <a:extLst>
                    <a:ext uri="{9D8B030D-6E8A-4147-A177-3AD203B41FA5}">
                      <a16:colId xmlns:a16="http://schemas.microsoft.com/office/drawing/2014/main" val="232443252"/>
                    </a:ext>
                  </a:extLst>
                </a:gridCol>
              </a:tblGrid>
              <a:tr h="404552">
                <a:tc>
                  <a:txBody>
                    <a:bodyPr/>
                    <a:lstStyle/>
                    <a:p>
                      <a:pPr algn="l" fontAlgn="t">
                        <a:buNone/>
                      </a:pPr>
                      <a:r>
                        <a:rPr lang="en-GB" sz="1100">
                          <a:effectLst/>
                        </a:rPr>
                        <a:t>In successfully completing this unit, the learner will have</a:t>
                      </a:r>
                    </a:p>
                  </a:txBody>
                  <a:tcPr marL="57793" marR="57793" marT="28897" marB="2889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7793" marR="57793" marT="28897" marB="2889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67210289"/>
                  </a:ext>
                </a:extLst>
              </a:tr>
              <a:tr h="546626">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1. examine an area of border or plants to be watered</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56560576"/>
                  </a:ext>
                </a:extLst>
              </a:tr>
              <a:tr h="353983">
                <a:tc>
                  <a:txBody>
                    <a:bodyPr/>
                    <a:lstStyle/>
                    <a:p>
                      <a:pPr algn="l" fontAlgn="t">
                        <a:lnSpc>
                          <a:spcPts val="1800"/>
                        </a:lnSpc>
                        <a:buNone/>
                      </a:pPr>
                      <a:r>
                        <a:rPr lang="en-GB" sz="1100">
                          <a:effectLst/>
                        </a:rPr>
                        <a:t>2. select the appropriate equipment for the area/plants to be watered</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81161010"/>
                  </a:ext>
                </a:extLst>
              </a:tr>
              <a:tr h="498465">
                <a:tc>
                  <a:txBody>
                    <a:bodyPr/>
                    <a:lstStyle/>
                    <a:p>
                      <a:pPr algn="l" fontAlgn="t">
                        <a:lnSpc>
                          <a:spcPts val="1800"/>
                        </a:lnSpc>
                        <a:buNone/>
                      </a:pPr>
                      <a:r>
                        <a:rPr lang="en-GB" sz="1100">
                          <a:effectLst/>
                        </a:rPr>
                        <a:t>3. apply the water in a manner which avoids damage to plants and soil or localised flooding</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58462545"/>
                  </a:ext>
                </a:extLst>
              </a:tr>
              <a:tr h="231172">
                <a:tc>
                  <a:txBody>
                    <a:bodyPr/>
                    <a:lstStyle/>
                    <a:p>
                      <a:pPr algn="l" fontAlgn="t">
                        <a:lnSpc>
                          <a:spcPts val="1800"/>
                        </a:lnSpc>
                        <a:buNone/>
                      </a:pPr>
                      <a:r>
                        <a:rPr lang="en-GB" sz="1100">
                          <a:effectLst/>
                        </a:rPr>
                        <a:t>4. apply water evenly to the area</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22935288"/>
                  </a:ext>
                </a:extLst>
              </a:tr>
              <a:tr h="353983">
                <a:tc>
                  <a:txBody>
                    <a:bodyPr/>
                    <a:lstStyle/>
                    <a:p>
                      <a:pPr algn="l" fontAlgn="t">
                        <a:lnSpc>
                          <a:spcPts val="1800"/>
                        </a:lnSpc>
                        <a:buNone/>
                      </a:pPr>
                      <a:r>
                        <a:rPr lang="en-GB" sz="1100">
                          <a:effectLst/>
                        </a:rPr>
                        <a:t>5. assess the depth of water penetration</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95709704"/>
                  </a:ext>
                </a:extLst>
              </a:tr>
              <a:tr h="353983">
                <a:tc>
                  <a:txBody>
                    <a:bodyPr/>
                    <a:lstStyle/>
                    <a:p>
                      <a:pPr algn="l" fontAlgn="t">
                        <a:lnSpc>
                          <a:spcPts val="1800"/>
                        </a:lnSpc>
                        <a:buNone/>
                      </a:pPr>
                      <a:r>
                        <a:rPr lang="en-GB" sz="1100">
                          <a:effectLst/>
                        </a:rPr>
                        <a:t>6. complete the watering task in a safe manner to self and others</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47666045"/>
                  </a:ext>
                </a:extLst>
              </a:tr>
              <a:tr h="353983">
                <a:tc>
                  <a:txBody>
                    <a:bodyPr/>
                    <a:lstStyle/>
                    <a:p>
                      <a:pPr algn="l" fontAlgn="t">
                        <a:lnSpc>
                          <a:spcPts val="1800"/>
                        </a:lnSpc>
                        <a:buNone/>
                      </a:pPr>
                      <a:r>
                        <a:rPr lang="en-GB" sz="1100">
                          <a:effectLst/>
                        </a:rPr>
                        <a:t>7. return the equipment safely to the storage</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32770304"/>
                  </a:ext>
                </a:extLst>
              </a:tr>
              <a:tr h="546626">
                <a:tc>
                  <a:txBody>
                    <a:bodyPr/>
                    <a:lstStyle/>
                    <a:p>
                      <a:pPr algn="l" fontAlgn="t">
                        <a:lnSpc>
                          <a:spcPts val="2400"/>
                        </a:lnSpc>
                        <a:buNone/>
                      </a:pPr>
                      <a:r>
                        <a:rPr lang="en-GB" sz="1100" b="1">
                          <a:effectLst/>
                        </a:rPr>
                        <a:t>shown knowledge of</a:t>
                      </a:r>
                    </a:p>
                    <a:p>
                      <a:pPr algn="l" fontAlgn="t">
                        <a:lnSpc>
                          <a:spcPts val="1800"/>
                        </a:lnSpc>
                        <a:buNone/>
                      </a:pPr>
                      <a:r>
                        <a:rPr lang="en-GB" sz="1100">
                          <a:effectLst/>
                        </a:rPr>
                        <a:t>8. two indications that plants need watering</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73030122"/>
                  </a:ext>
                </a:extLst>
              </a:tr>
              <a:tr h="353983">
                <a:tc>
                  <a:txBody>
                    <a:bodyPr/>
                    <a:lstStyle/>
                    <a:p>
                      <a:pPr algn="l" fontAlgn="t">
                        <a:lnSpc>
                          <a:spcPts val="1800"/>
                        </a:lnSpc>
                        <a:buNone/>
                      </a:pPr>
                      <a:r>
                        <a:rPr lang="en-GB" sz="1100">
                          <a:effectLst/>
                        </a:rPr>
                        <a:t>9. two problems that can happen if water is applied with too much force</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86986170"/>
                  </a:ext>
                </a:extLst>
              </a:tr>
              <a:tr h="353983">
                <a:tc>
                  <a:txBody>
                    <a:bodyPr/>
                    <a:lstStyle/>
                    <a:p>
                      <a:pPr algn="l" fontAlgn="t">
                        <a:lnSpc>
                          <a:spcPts val="1800"/>
                        </a:lnSpc>
                        <a:buNone/>
                      </a:pPr>
                      <a:r>
                        <a:rPr lang="en-GB" sz="1100">
                          <a:effectLst/>
                        </a:rPr>
                        <a:t>10. two problems that can occur if too much water is applied.</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7793" marR="57793" marT="28897" marB="288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77301333"/>
                  </a:ext>
                </a:extLst>
              </a:tr>
            </a:tbl>
          </a:graphicData>
        </a:graphic>
      </p:graphicFrame>
      <p:sp>
        <p:nvSpPr>
          <p:cNvPr id="5" name="Rectangle 1">
            <a:extLst>
              <a:ext uri="{FF2B5EF4-FFF2-40B4-BE49-F238E27FC236}">
                <a16:creationId xmlns:a16="http://schemas.microsoft.com/office/drawing/2014/main" id="{43BAAE94-ECB9-F4C1-7146-486131A1A3FC}"/>
              </a:ext>
            </a:extLst>
          </p:cNvPr>
          <p:cNvSpPr>
            <a:spLocks noChangeArrowheads="1"/>
          </p:cNvSpPr>
          <p:nvPr/>
        </p:nvSpPr>
        <p:spPr bwMode="auto">
          <a:xfrm>
            <a:off x="192088" y="2635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Watering beds, borders and plants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62588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CAB55F1-0F7E-75F1-2E4E-9B8B969DAC04}"/>
              </a:ext>
            </a:extLst>
          </p:cNvPr>
          <p:cNvGraphicFramePr>
            <a:graphicFrameLocks noGrp="1"/>
          </p:cNvGraphicFramePr>
          <p:nvPr>
            <p:extLst>
              <p:ext uri="{D42A27DB-BD31-4B8C-83A1-F6EECF244321}">
                <p14:modId xmlns:p14="http://schemas.microsoft.com/office/powerpoint/2010/main" val="1603413277"/>
              </p:ext>
            </p:extLst>
          </p:nvPr>
        </p:nvGraphicFramePr>
        <p:xfrm>
          <a:off x="502508" y="1315489"/>
          <a:ext cx="11689492" cy="5256240"/>
        </p:xfrm>
        <a:graphic>
          <a:graphicData uri="http://schemas.openxmlformats.org/drawingml/2006/table">
            <a:tbl>
              <a:tblPr/>
              <a:tblGrid>
                <a:gridCol w="5844746">
                  <a:extLst>
                    <a:ext uri="{9D8B030D-6E8A-4147-A177-3AD203B41FA5}">
                      <a16:colId xmlns:a16="http://schemas.microsoft.com/office/drawing/2014/main" val="2004220439"/>
                    </a:ext>
                  </a:extLst>
                </a:gridCol>
                <a:gridCol w="5844746">
                  <a:extLst>
                    <a:ext uri="{9D8B030D-6E8A-4147-A177-3AD203B41FA5}">
                      <a16:colId xmlns:a16="http://schemas.microsoft.com/office/drawing/2014/main" val="342337904"/>
                    </a:ext>
                  </a:extLst>
                </a:gridCol>
              </a:tblGrid>
              <a:tr h="264672">
                <a:tc>
                  <a:txBody>
                    <a:bodyPr/>
                    <a:lstStyle/>
                    <a:p>
                      <a:pPr algn="l" fontAlgn="t">
                        <a:buNone/>
                      </a:pPr>
                      <a:r>
                        <a:rPr lang="en-GB" sz="700" dirty="0">
                          <a:effectLst/>
                        </a:rPr>
                        <a:t>In successfully completing this unit, the learner will have</a:t>
                      </a:r>
                    </a:p>
                  </a:txBody>
                  <a:tcPr marL="37810" marR="37810" marT="18905" marB="1890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Evidence needed</a:t>
                      </a:r>
                    </a:p>
                  </a:txBody>
                  <a:tcPr marL="37810" marR="37810" marT="18905" marB="1890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44212433"/>
                  </a:ext>
                </a:extLst>
              </a:tr>
              <a:tr h="452148">
                <a:tc>
                  <a:txBody>
                    <a:bodyPr/>
                    <a:lstStyle/>
                    <a:p>
                      <a:pPr algn="l" fontAlgn="t">
                        <a:lnSpc>
                          <a:spcPts val="2400"/>
                        </a:lnSpc>
                        <a:buNone/>
                      </a:pPr>
                      <a:r>
                        <a:rPr lang="en-GB" sz="700" b="1" dirty="0">
                          <a:effectLst/>
                        </a:rPr>
                        <a:t>demonstrated the ability to</a:t>
                      </a:r>
                    </a:p>
                    <a:p>
                      <a:pPr algn="l" fontAlgn="t">
                        <a:lnSpc>
                          <a:spcPts val="1800"/>
                        </a:lnSpc>
                        <a:buNone/>
                      </a:pPr>
                      <a:r>
                        <a:rPr lang="en-GB" sz="700" dirty="0">
                          <a:effectLst/>
                        </a:rPr>
                        <a:t>1. select the appropriate tools for cleaning the pet's enclosure, </a:t>
                      </a:r>
                      <a:r>
                        <a:rPr lang="en-GB" sz="700" dirty="0" err="1">
                          <a:effectLst/>
                        </a:rPr>
                        <a:t>eg</a:t>
                      </a:r>
                      <a:r>
                        <a:rPr lang="en-GB" sz="700" dirty="0">
                          <a:effectLst/>
                        </a:rPr>
                        <a:t> hutch, cage, tank</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91673731"/>
                  </a:ext>
                </a:extLst>
              </a:tr>
              <a:tr h="326114">
                <a:tc>
                  <a:txBody>
                    <a:bodyPr/>
                    <a:lstStyle/>
                    <a:p>
                      <a:pPr algn="l" fontAlgn="t">
                        <a:lnSpc>
                          <a:spcPts val="1800"/>
                        </a:lnSpc>
                        <a:buNone/>
                      </a:pPr>
                      <a:r>
                        <a:rPr lang="en-GB" sz="700">
                          <a:effectLst/>
                        </a:rPr>
                        <a:t>2. clean out the pet's enclosure correctly, removing the animal if necessary</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65079786"/>
                  </a:ext>
                </a:extLst>
              </a:tr>
              <a:tr h="231588">
                <a:tc>
                  <a:txBody>
                    <a:bodyPr/>
                    <a:lstStyle/>
                    <a:p>
                      <a:pPr algn="l" fontAlgn="t">
                        <a:lnSpc>
                          <a:spcPts val="1800"/>
                        </a:lnSpc>
                        <a:buNone/>
                      </a:pPr>
                      <a:r>
                        <a:rPr lang="en-GB" sz="700">
                          <a:effectLst/>
                        </a:rPr>
                        <a:t>3. dispose of any waste appropriately, eg soiled bedding</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74936302"/>
                  </a:ext>
                </a:extLst>
              </a:tr>
              <a:tr h="151241">
                <a:tc>
                  <a:txBody>
                    <a:bodyPr/>
                    <a:lstStyle/>
                    <a:p>
                      <a:pPr algn="l" fontAlgn="t">
                        <a:lnSpc>
                          <a:spcPts val="1800"/>
                        </a:lnSpc>
                        <a:buNone/>
                      </a:pPr>
                      <a:r>
                        <a:rPr lang="en-GB" sz="700">
                          <a:effectLst/>
                        </a:rPr>
                        <a:t>4. replenish bedding as needed</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58348939"/>
                  </a:ext>
                </a:extLst>
              </a:tr>
              <a:tr h="231588">
                <a:tc>
                  <a:txBody>
                    <a:bodyPr/>
                    <a:lstStyle/>
                    <a:p>
                      <a:pPr algn="l" fontAlgn="t">
                        <a:lnSpc>
                          <a:spcPts val="1800"/>
                        </a:lnSpc>
                        <a:buNone/>
                      </a:pPr>
                      <a:r>
                        <a:rPr lang="en-GB" sz="700">
                          <a:effectLst/>
                        </a:rPr>
                        <a:t>5. remove traces of uneaten food from the enclosure</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12472882"/>
                  </a:ext>
                </a:extLst>
              </a:tr>
              <a:tr h="231588">
                <a:tc>
                  <a:txBody>
                    <a:bodyPr/>
                    <a:lstStyle/>
                    <a:p>
                      <a:pPr algn="l" fontAlgn="t">
                        <a:lnSpc>
                          <a:spcPts val="1800"/>
                        </a:lnSpc>
                        <a:buNone/>
                      </a:pPr>
                      <a:r>
                        <a:rPr lang="en-GB" sz="700">
                          <a:effectLst/>
                        </a:rPr>
                        <a:t>6. clean the food and water containers if used</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80444717"/>
                  </a:ext>
                </a:extLst>
              </a:tr>
              <a:tr h="231588">
                <a:tc>
                  <a:txBody>
                    <a:bodyPr/>
                    <a:lstStyle/>
                    <a:p>
                      <a:pPr algn="l" fontAlgn="t">
                        <a:lnSpc>
                          <a:spcPts val="1800"/>
                        </a:lnSpc>
                        <a:buNone/>
                      </a:pPr>
                      <a:r>
                        <a:rPr lang="en-GB" sz="700">
                          <a:effectLst/>
                        </a:rPr>
                        <a:t>7. fill the water container appropriately and replace</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81439964"/>
                  </a:ext>
                </a:extLst>
              </a:tr>
              <a:tr h="231588">
                <a:tc>
                  <a:txBody>
                    <a:bodyPr/>
                    <a:lstStyle/>
                    <a:p>
                      <a:pPr algn="l" fontAlgn="t">
                        <a:lnSpc>
                          <a:spcPts val="1800"/>
                        </a:lnSpc>
                        <a:buNone/>
                      </a:pPr>
                      <a:r>
                        <a:rPr lang="en-GB" sz="700">
                          <a:effectLst/>
                        </a:rPr>
                        <a:t>8. fill the food container with appropriate dry food and replace</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50668769"/>
                  </a:ext>
                </a:extLst>
              </a:tr>
              <a:tr h="231588">
                <a:tc>
                  <a:txBody>
                    <a:bodyPr/>
                    <a:lstStyle/>
                    <a:p>
                      <a:pPr algn="l" fontAlgn="t">
                        <a:lnSpc>
                          <a:spcPts val="1800"/>
                        </a:lnSpc>
                        <a:buNone/>
                      </a:pPr>
                      <a:r>
                        <a:rPr lang="en-GB" sz="700">
                          <a:effectLst/>
                        </a:rPr>
                        <a:t>9. select suitable fresh food from a given range and place in the enclosure</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30843615"/>
                  </a:ext>
                </a:extLst>
              </a:tr>
              <a:tr h="231588">
                <a:tc>
                  <a:txBody>
                    <a:bodyPr/>
                    <a:lstStyle/>
                    <a:p>
                      <a:pPr algn="l" fontAlgn="t">
                        <a:lnSpc>
                          <a:spcPts val="1800"/>
                        </a:lnSpc>
                        <a:buNone/>
                      </a:pPr>
                      <a:r>
                        <a:rPr lang="en-GB" sz="700">
                          <a:effectLst/>
                        </a:rPr>
                        <a:t>10. clean tools and tidy up the work area</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4326187"/>
                  </a:ext>
                </a:extLst>
              </a:tr>
              <a:tr h="151241">
                <a:tc>
                  <a:txBody>
                    <a:bodyPr/>
                    <a:lstStyle/>
                    <a:p>
                      <a:pPr algn="l" fontAlgn="t">
                        <a:lnSpc>
                          <a:spcPts val="1800"/>
                        </a:lnSpc>
                        <a:buNone/>
                      </a:pPr>
                      <a:r>
                        <a:rPr lang="en-GB" sz="700">
                          <a:effectLst/>
                        </a:rPr>
                        <a:t>11. wash hands carefully</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4162313"/>
                  </a:ext>
                </a:extLst>
              </a:tr>
              <a:tr h="264672">
                <a:tc>
                  <a:txBody>
                    <a:bodyPr/>
                    <a:lstStyle/>
                    <a:p>
                      <a:pPr algn="l" fontAlgn="t">
                        <a:lnSpc>
                          <a:spcPts val="2400"/>
                        </a:lnSpc>
                        <a:buNone/>
                      </a:pPr>
                      <a:r>
                        <a:rPr lang="en-GB" sz="700" b="1">
                          <a:effectLst/>
                        </a:rPr>
                        <a:t>shown knowledge of</a:t>
                      </a:r>
                    </a:p>
                    <a:p>
                      <a:pPr algn="l" fontAlgn="t">
                        <a:lnSpc>
                          <a:spcPts val="1800"/>
                        </a:lnSpc>
                        <a:buNone/>
                      </a:pPr>
                      <a:r>
                        <a:rPr lang="en-GB" sz="700">
                          <a:effectLst/>
                        </a:rPr>
                        <a:t>12. how to handle the animal correctly</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 and/or student completed work</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95352463"/>
                  </a:ext>
                </a:extLst>
              </a:tr>
              <a:tr h="326114">
                <a:tc>
                  <a:txBody>
                    <a:bodyPr/>
                    <a:lstStyle/>
                    <a:p>
                      <a:pPr algn="l" fontAlgn="t">
                        <a:lnSpc>
                          <a:spcPts val="1800"/>
                        </a:lnSpc>
                        <a:buNone/>
                      </a:pPr>
                      <a:r>
                        <a:rPr lang="en-GB" sz="700">
                          <a:effectLst/>
                        </a:rPr>
                        <a:t>13. at least four basic needs of all animals, eg food, water, space, enrichment</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 and/or student completed work</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52069281"/>
                  </a:ext>
                </a:extLst>
              </a:tr>
              <a:tr h="264672">
                <a:tc>
                  <a:txBody>
                    <a:bodyPr/>
                    <a:lstStyle/>
                    <a:p>
                      <a:pPr algn="l" fontAlgn="t">
                        <a:lnSpc>
                          <a:spcPts val="1800"/>
                        </a:lnSpc>
                        <a:buNone/>
                      </a:pPr>
                      <a:r>
                        <a:rPr lang="en-GB" sz="700">
                          <a:effectLst/>
                        </a:rPr>
                        <a:t>14. at least two health and safety issues while working with animals</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 and/or student completed work</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7083546"/>
                  </a:ext>
                </a:extLst>
              </a:tr>
              <a:tr h="264672">
                <a:tc>
                  <a:txBody>
                    <a:bodyPr/>
                    <a:lstStyle/>
                    <a:p>
                      <a:pPr algn="l" fontAlgn="t">
                        <a:lnSpc>
                          <a:spcPts val="1800"/>
                        </a:lnSpc>
                        <a:buNone/>
                      </a:pPr>
                      <a:r>
                        <a:rPr lang="en-GB" sz="700">
                          <a:effectLst/>
                        </a:rPr>
                        <a:t>15. at least three characteristics of a healthy animal</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 and/or student completed work</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61861979"/>
                  </a:ext>
                </a:extLst>
              </a:tr>
              <a:tr h="264672">
                <a:tc>
                  <a:txBody>
                    <a:bodyPr/>
                    <a:lstStyle/>
                    <a:p>
                      <a:pPr algn="l" fontAlgn="t">
                        <a:lnSpc>
                          <a:spcPts val="1800"/>
                        </a:lnSpc>
                        <a:buNone/>
                      </a:pPr>
                      <a:r>
                        <a:rPr lang="en-GB" sz="700">
                          <a:effectLst/>
                        </a:rPr>
                        <a:t>16. at least two things to do if an animal looks unwell.</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dirty="0">
                          <a:effectLst/>
                        </a:rPr>
                        <a:t>Summary sheet and/or student completed work</a:t>
                      </a:r>
                    </a:p>
                  </a:txBody>
                  <a:tcPr marL="37810" marR="37810" marT="18905" marB="1890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46990208"/>
                  </a:ext>
                </a:extLst>
              </a:tr>
            </a:tbl>
          </a:graphicData>
        </a:graphic>
      </p:graphicFrame>
      <p:sp>
        <p:nvSpPr>
          <p:cNvPr id="5" name="Rectangle 1">
            <a:extLst>
              <a:ext uri="{FF2B5EF4-FFF2-40B4-BE49-F238E27FC236}">
                <a16:creationId xmlns:a16="http://schemas.microsoft.com/office/drawing/2014/main" id="{ECA50CEF-1234-2744-37EA-00E465D3E9FD}"/>
              </a:ext>
            </a:extLst>
          </p:cNvPr>
          <p:cNvSpPr>
            <a:spLocks noChangeArrowheads="1"/>
          </p:cNvSpPr>
          <p:nvPr/>
        </p:nvSpPr>
        <p:spPr bwMode="auto">
          <a:xfrm>
            <a:off x="502508" y="624145"/>
            <a:ext cx="12192000" cy="45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Animal care: Routine care of a pet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3514308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8547037-1D36-82EA-A27C-8CBBB6A8E08F}"/>
              </a:ext>
            </a:extLst>
          </p:cNvPr>
          <p:cNvGraphicFramePr>
            <a:graphicFrameLocks noGrp="1"/>
          </p:cNvGraphicFramePr>
          <p:nvPr>
            <p:extLst>
              <p:ext uri="{D42A27DB-BD31-4B8C-83A1-F6EECF244321}">
                <p14:modId xmlns:p14="http://schemas.microsoft.com/office/powerpoint/2010/main" val="566904215"/>
              </p:ext>
            </p:extLst>
          </p:nvPr>
        </p:nvGraphicFramePr>
        <p:xfrm>
          <a:off x="354013" y="1877439"/>
          <a:ext cx="11506200" cy="4413306"/>
        </p:xfrm>
        <a:graphic>
          <a:graphicData uri="http://schemas.openxmlformats.org/drawingml/2006/table">
            <a:tbl>
              <a:tblPr/>
              <a:tblGrid>
                <a:gridCol w="5753100">
                  <a:extLst>
                    <a:ext uri="{9D8B030D-6E8A-4147-A177-3AD203B41FA5}">
                      <a16:colId xmlns:a16="http://schemas.microsoft.com/office/drawing/2014/main" val="2470569788"/>
                    </a:ext>
                  </a:extLst>
                </a:gridCol>
                <a:gridCol w="5753100">
                  <a:extLst>
                    <a:ext uri="{9D8B030D-6E8A-4147-A177-3AD203B41FA5}">
                      <a16:colId xmlns:a16="http://schemas.microsoft.com/office/drawing/2014/main" val="1468210679"/>
                    </a:ext>
                  </a:extLst>
                </a:gridCol>
              </a:tblGrid>
              <a:tr h="582490">
                <a:tc>
                  <a:txBody>
                    <a:bodyPr/>
                    <a:lstStyle/>
                    <a:p>
                      <a:pPr algn="l" fontAlgn="t">
                        <a:buNone/>
                      </a:pPr>
                      <a:r>
                        <a:rPr lang="en-GB" sz="1600" dirty="0">
                          <a:effectLst/>
                        </a:rPr>
                        <a:t>In successfully completing this unit, the learner will have</a:t>
                      </a:r>
                    </a:p>
                  </a:txBody>
                  <a:tcPr marL="83213" marR="83213" marT="41606" marB="4160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3213" marR="83213" marT="41606" marB="4160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58784264"/>
                  </a:ext>
                </a:extLst>
              </a:tr>
              <a:tr h="787055">
                <a:tc>
                  <a:txBody>
                    <a:bodyPr/>
                    <a:lstStyle/>
                    <a:p>
                      <a:pPr algn="l" fontAlgn="t">
                        <a:lnSpc>
                          <a:spcPts val="2400"/>
                        </a:lnSpc>
                        <a:buNone/>
                      </a:pPr>
                      <a:r>
                        <a:rPr lang="en-GB" sz="1600" b="1" dirty="0">
                          <a:effectLst/>
                        </a:rPr>
                        <a:t>demonstrated the ability to</a:t>
                      </a:r>
                    </a:p>
                    <a:p>
                      <a:pPr algn="l" fontAlgn="t">
                        <a:lnSpc>
                          <a:spcPts val="1800"/>
                        </a:lnSpc>
                        <a:buNone/>
                      </a:pPr>
                      <a:r>
                        <a:rPr lang="en-GB" sz="1600" dirty="0">
                          <a:effectLst/>
                        </a:rPr>
                        <a:t>1. prepare an area for planting, </a:t>
                      </a:r>
                      <a:r>
                        <a:rPr lang="en-GB" sz="1600" dirty="0" err="1">
                          <a:effectLst/>
                        </a:rPr>
                        <a:t>eg</a:t>
                      </a:r>
                      <a:r>
                        <a:rPr lang="en-GB" sz="1600" dirty="0">
                          <a:effectLst/>
                        </a:rPr>
                        <a:t> clear weeds, break up lumps, level the soil</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61611274"/>
                  </a:ext>
                </a:extLst>
              </a:tr>
              <a:tr h="509679">
                <a:tc>
                  <a:txBody>
                    <a:bodyPr/>
                    <a:lstStyle/>
                    <a:p>
                      <a:pPr algn="l" fontAlgn="t">
                        <a:lnSpc>
                          <a:spcPts val="1800"/>
                        </a:lnSpc>
                        <a:buNone/>
                      </a:pPr>
                      <a:r>
                        <a:rPr lang="en-GB" sz="1600">
                          <a:effectLst/>
                        </a:rPr>
                        <a:t>2. dig at least two holes to the correct depth for planting</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40647334"/>
                  </a:ext>
                </a:extLst>
              </a:tr>
              <a:tr h="509679">
                <a:tc>
                  <a:txBody>
                    <a:bodyPr/>
                    <a:lstStyle/>
                    <a:p>
                      <a:pPr algn="l" fontAlgn="t">
                        <a:lnSpc>
                          <a:spcPts val="1800"/>
                        </a:lnSpc>
                        <a:buNone/>
                      </a:pPr>
                      <a:r>
                        <a:rPr lang="en-GB" sz="1600">
                          <a:effectLst/>
                        </a:rPr>
                        <a:t>3. remove the plant from the pot and position it in the hole</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65989936"/>
                  </a:ext>
                </a:extLst>
              </a:tr>
              <a:tr h="332851">
                <a:tc>
                  <a:txBody>
                    <a:bodyPr/>
                    <a:lstStyle/>
                    <a:p>
                      <a:pPr algn="l" fontAlgn="t">
                        <a:lnSpc>
                          <a:spcPts val="1800"/>
                        </a:lnSpc>
                        <a:buNone/>
                      </a:pPr>
                      <a:r>
                        <a:rPr lang="en-GB" sz="1600">
                          <a:effectLst/>
                        </a:rPr>
                        <a:t>4. backfill the hole and firm it in</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39764030"/>
                  </a:ext>
                </a:extLst>
              </a:tr>
              <a:tr h="332851">
                <a:tc>
                  <a:txBody>
                    <a:bodyPr/>
                    <a:lstStyle/>
                    <a:p>
                      <a:pPr algn="l" fontAlgn="t">
                        <a:lnSpc>
                          <a:spcPts val="1800"/>
                        </a:lnSpc>
                        <a:buNone/>
                      </a:pPr>
                      <a:r>
                        <a:rPr lang="en-GB" sz="1600">
                          <a:effectLst/>
                        </a:rPr>
                        <a:t>5. water in the plant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59942959"/>
                  </a:ext>
                </a:extLst>
              </a:tr>
              <a:tr h="509679">
                <a:tc>
                  <a:txBody>
                    <a:bodyPr/>
                    <a:lstStyle/>
                    <a:p>
                      <a:pPr algn="l" fontAlgn="t">
                        <a:lnSpc>
                          <a:spcPts val="1800"/>
                        </a:lnSpc>
                        <a:buNone/>
                      </a:pPr>
                      <a:r>
                        <a:rPr lang="en-GB" sz="1600">
                          <a:effectLst/>
                        </a:rPr>
                        <a:t>6. tidy the site and dispose of waste appropriately</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61210489"/>
                  </a:ext>
                </a:extLst>
              </a:tr>
              <a:tr h="787055">
                <a:tc>
                  <a:txBody>
                    <a:bodyPr/>
                    <a:lstStyle/>
                    <a:p>
                      <a:pPr algn="l" fontAlgn="t">
                        <a:lnSpc>
                          <a:spcPts val="2400"/>
                        </a:lnSpc>
                        <a:buNone/>
                      </a:pPr>
                      <a:r>
                        <a:rPr lang="en-GB" sz="1600" b="1">
                          <a:effectLst/>
                        </a:rPr>
                        <a:t>shown knowledge of</a:t>
                      </a:r>
                    </a:p>
                    <a:p>
                      <a:pPr algn="l" fontAlgn="t">
                        <a:lnSpc>
                          <a:spcPts val="1800"/>
                        </a:lnSpc>
                        <a:buNone/>
                      </a:pPr>
                      <a:r>
                        <a:rPr lang="en-GB" sz="1600">
                          <a:effectLst/>
                        </a:rPr>
                        <a:t>7. why plants must be planted at the correct depth.</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Student completed work and/or summary sheet</a:t>
                      </a:r>
                    </a:p>
                  </a:txBody>
                  <a:tcPr marL="83213" marR="83213" marT="41606" marB="416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95894626"/>
                  </a:ext>
                </a:extLst>
              </a:tr>
            </a:tbl>
          </a:graphicData>
        </a:graphic>
      </p:graphicFrame>
      <p:sp>
        <p:nvSpPr>
          <p:cNvPr id="5" name="Rectangle 1">
            <a:extLst>
              <a:ext uri="{FF2B5EF4-FFF2-40B4-BE49-F238E27FC236}">
                <a16:creationId xmlns:a16="http://schemas.microsoft.com/office/drawing/2014/main" id="{D4A35FD0-CB24-199D-15FD-127653386A43}"/>
              </a:ext>
            </a:extLst>
          </p:cNvPr>
          <p:cNvSpPr>
            <a:spLocks noChangeArrowheads="1"/>
          </p:cNvSpPr>
          <p:nvPr/>
        </p:nvSpPr>
        <p:spPr bwMode="auto">
          <a:xfrm>
            <a:off x="354013" y="56725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Preparing and planting an area with supervision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6691013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A6C9D72-361E-D4A4-97F1-38F285F5AB89}"/>
              </a:ext>
            </a:extLst>
          </p:cNvPr>
          <p:cNvGraphicFramePr>
            <a:graphicFrameLocks noGrp="1"/>
          </p:cNvGraphicFramePr>
          <p:nvPr>
            <p:extLst>
              <p:ext uri="{D42A27DB-BD31-4B8C-83A1-F6EECF244321}">
                <p14:modId xmlns:p14="http://schemas.microsoft.com/office/powerpoint/2010/main" val="1341116489"/>
              </p:ext>
            </p:extLst>
          </p:nvPr>
        </p:nvGraphicFramePr>
        <p:xfrm>
          <a:off x="365125" y="1595164"/>
          <a:ext cx="11090276" cy="4569183"/>
        </p:xfrm>
        <a:graphic>
          <a:graphicData uri="http://schemas.openxmlformats.org/drawingml/2006/table">
            <a:tbl>
              <a:tblPr/>
              <a:tblGrid>
                <a:gridCol w="5545138">
                  <a:extLst>
                    <a:ext uri="{9D8B030D-6E8A-4147-A177-3AD203B41FA5}">
                      <a16:colId xmlns:a16="http://schemas.microsoft.com/office/drawing/2014/main" val="424869913"/>
                    </a:ext>
                  </a:extLst>
                </a:gridCol>
                <a:gridCol w="5545138">
                  <a:extLst>
                    <a:ext uri="{9D8B030D-6E8A-4147-A177-3AD203B41FA5}">
                      <a16:colId xmlns:a16="http://schemas.microsoft.com/office/drawing/2014/main" val="2654809507"/>
                    </a:ext>
                  </a:extLst>
                </a:gridCol>
              </a:tblGrid>
              <a:tr h="373353">
                <a:tc>
                  <a:txBody>
                    <a:bodyPr/>
                    <a:lstStyle/>
                    <a:p>
                      <a:pPr algn="l" fontAlgn="t">
                        <a:buNone/>
                      </a:pPr>
                      <a:r>
                        <a:rPr lang="en-GB" sz="1000">
                          <a:effectLst/>
                        </a:rPr>
                        <a:t>In successfully completing this unit, the learner will have</a:t>
                      </a:r>
                    </a:p>
                  </a:txBody>
                  <a:tcPr marL="53336" marR="53336" marT="26668" marB="2666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53336" marR="53336" marT="26668" marB="2666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69756492"/>
                  </a:ext>
                </a:extLst>
              </a:tr>
              <a:tr h="637811">
                <a:tc>
                  <a:txBody>
                    <a:bodyPr/>
                    <a:lstStyle/>
                    <a:p>
                      <a:pPr algn="l" fontAlgn="t">
                        <a:lnSpc>
                          <a:spcPts val="2400"/>
                        </a:lnSpc>
                        <a:buNone/>
                      </a:pPr>
                      <a:r>
                        <a:rPr lang="en-GB" sz="1000" b="1" dirty="0">
                          <a:effectLst/>
                        </a:rPr>
                        <a:t>demonstrated the ability to</a:t>
                      </a:r>
                    </a:p>
                    <a:p>
                      <a:pPr algn="l" fontAlgn="t">
                        <a:lnSpc>
                          <a:spcPts val="1800"/>
                        </a:lnSpc>
                        <a:buNone/>
                      </a:pPr>
                      <a:r>
                        <a:rPr lang="en-GB" sz="1000" dirty="0">
                          <a:effectLst/>
                        </a:rPr>
                        <a:t>1. wear two pieces of personal protective equipment (PPE) when bulb planting</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67754735"/>
                  </a:ext>
                </a:extLst>
              </a:tr>
              <a:tr h="326684">
                <a:tc>
                  <a:txBody>
                    <a:bodyPr/>
                    <a:lstStyle/>
                    <a:p>
                      <a:pPr algn="l" fontAlgn="t">
                        <a:lnSpc>
                          <a:spcPts val="1800"/>
                        </a:lnSpc>
                        <a:buNone/>
                      </a:pPr>
                      <a:r>
                        <a:rPr lang="en-GB" sz="1000">
                          <a:effectLst/>
                        </a:rPr>
                        <a:t>2. select two appropriate items of gardening equipment for bulb planting</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70078289"/>
                  </a:ext>
                </a:extLst>
              </a:tr>
              <a:tr h="326684">
                <a:tc>
                  <a:txBody>
                    <a:bodyPr/>
                    <a:lstStyle/>
                    <a:p>
                      <a:pPr algn="l" fontAlgn="t">
                        <a:lnSpc>
                          <a:spcPts val="1800"/>
                        </a:lnSpc>
                        <a:buNone/>
                      </a:pPr>
                      <a:r>
                        <a:rPr lang="en-GB" sz="1000">
                          <a:effectLst/>
                        </a:rPr>
                        <a:t>3. show two ways in which they can work safely when planting bulbs</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55422972"/>
                  </a:ext>
                </a:extLst>
              </a:tr>
              <a:tr h="544527">
                <a:tc>
                  <a:txBody>
                    <a:bodyPr/>
                    <a:lstStyle/>
                    <a:p>
                      <a:pPr algn="l" fontAlgn="t">
                        <a:lnSpc>
                          <a:spcPts val="1800"/>
                        </a:lnSpc>
                        <a:buNone/>
                      </a:pPr>
                      <a:r>
                        <a:rPr lang="en-GB" sz="1000">
                          <a:effectLst/>
                        </a:rPr>
                        <a:t>4. prepare the planting area correctly, carrying out activities such as weeding</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7863147"/>
                  </a:ext>
                </a:extLst>
              </a:tr>
              <a:tr h="460024">
                <a:tc>
                  <a:txBody>
                    <a:bodyPr/>
                    <a:lstStyle/>
                    <a:p>
                      <a:pPr algn="l" fontAlgn="t">
                        <a:lnSpc>
                          <a:spcPts val="1800"/>
                        </a:lnSpc>
                        <a:buNone/>
                      </a:pPr>
                      <a:r>
                        <a:rPr lang="en-GB" sz="1000">
                          <a:effectLst/>
                        </a:rPr>
                        <a:t>5. select at least two appropriate bulbs for planting and identify two bulbs in poor condition</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6258230"/>
                  </a:ext>
                </a:extLst>
              </a:tr>
              <a:tr h="326684">
                <a:tc>
                  <a:txBody>
                    <a:bodyPr/>
                    <a:lstStyle/>
                    <a:p>
                      <a:pPr algn="l" fontAlgn="t">
                        <a:lnSpc>
                          <a:spcPts val="1800"/>
                        </a:lnSpc>
                        <a:buNone/>
                      </a:pPr>
                      <a:r>
                        <a:rPr lang="en-GB" sz="1000">
                          <a:effectLst/>
                        </a:rPr>
                        <a:t>6. handle the bulbs correctly when planting them</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9010176"/>
                  </a:ext>
                </a:extLst>
              </a:tr>
              <a:tr h="326684">
                <a:tc>
                  <a:txBody>
                    <a:bodyPr/>
                    <a:lstStyle/>
                    <a:p>
                      <a:pPr algn="l" fontAlgn="t">
                        <a:lnSpc>
                          <a:spcPts val="1800"/>
                        </a:lnSpc>
                        <a:buNone/>
                      </a:pPr>
                      <a:r>
                        <a:rPr lang="en-GB" sz="1000">
                          <a:effectLst/>
                        </a:rPr>
                        <a:t>7. plant the bulbs at the correct depth and spacing</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20354744"/>
                  </a:ext>
                </a:extLst>
              </a:tr>
              <a:tr h="326684">
                <a:tc>
                  <a:txBody>
                    <a:bodyPr/>
                    <a:lstStyle/>
                    <a:p>
                      <a:pPr algn="l" fontAlgn="t">
                        <a:lnSpc>
                          <a:spcPts val="1800"/>
                        </a:lnSpc>
                        <a:buNone/>
                      </a:pPr>
                      <a:r>
                        <a:rPr lang="en-GB" sz="1000">
                          <a:effectLst/>
                        </a:rPr>
                        <a:t>8. firm in and back-fill the bulbs correctly</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08002763"/>
                  </a:ext>
                </a:extLst>
              </a:tr>
              <a:tr h="460024">
                <a:tc>
                  <a:txBody>
                    <a:bodyPr/>
                    <a:lstStyle/>
                    <a:p>
                      <a:pPr algn="l" fontAlgn="t">
                        <a:lnSpc>
                          <a:spcPts val="1800"/>
                        </a:lnSpc>
                        <a:buNone/>
                      </a:pPr>
                      <a:r>
                        <a:rPr lang="en-GB" sz="1000">
                          <a:effectLst/>
                        </a:rPr>
                        <a:t>9. keep the work area tidy and free from hazards while working and once a task is complete</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04135131"/>
                  </a:ext>
                </a:extLst>
              </a:tr>
              <a:tr h="460024">
                <a:tc>
                  <a:txBody>
                    <a:bodyPr/>
                    <a:lstStyle/>
                    <a:p>
                      <a:pPr algn="l" fontAlgn="t">
                        <a:lnSpc>
                          <a:spcPts val="1800"/>
                        </a:lnSpc>
                        <a:buNone/>
                      </a:pPr>
                      <a:r>
                        <a:rPr lang="en-GB" sz="1000">
                          <a:effectLst/>
                        </a:rPr>
                        <a:t>10. clean and correctly store two tools or pieces of equipment related to bulb planting.</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53336" marR="53336" marT="26668" marB="2666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41229275"/>
                  </a:ext>
                </a:extLst>
              </a:tr>
            </a:tbl>
          </a:graphicData>
        </a:graphic>
      </p:graphicFrame>
      <p:sp>
        <p:nvSpPr>
          <p:cNvPr id="5" name="Rectangle 1">
            <a:extLst>
              <a:ext uri="{FF2B5EF4-FFF2-40B4-BE49-F238E27FC236}">
                <a16:creationId xmlns:a16="http://schemas.microsoft.com/office/drawing/2014/main" id="{D0F58835-BE52-406D-4E41-50AB198E21CE}"/>
              </a:ext>
            </a:extLst>
          </p:cNvPr>
          <p:cNvSpPr>
            <a:spLocks noChangeArrowheads="1"/>
          </p:cNvSpPr>
          <p:nvPr/>
        </p:nvSpPr>
        <p:spPr bwMode="auto">
          <a:xfrm>
            <a:off x="365125" y="40136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horticulture: Bulb planting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828352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9E08BC8-08C1-AE7A-1B62-681778127471}"/>
              </a:ext>
            </a:extLst>
          </p:cNvPr>
          <p:cNvGraphicFramePr>
            <a:graphicFrameLocks noGrp="1"/>
          </p:cNvGraphicFramePr>
          <p:nvPr>
            <p:extLst>
              <p:ext uri="{D42A27DB-BD31-4B8C-83A1-F6EECF244321}">
                <p14:modId xmlns:p14="http://schemas.microsoft.com/office/powerpoint/2010/main" val="1966478120"/>
              </p:ext>
            </p:extLst>
          </p:nvPr>
        </p:nvGraphicFramePr>
        <p:xfrm>
          <a:off x="495300" y="2987834"/>
          <a:ext cx="10858500" cy="2967990"/>
        </p:xfrm>
        <a:graphic>
          <a:graphicData uri="http://schemas.openxmlformats.org/drawingml/2006/table">
            <a:tbl>
              <a:tblPr/>
              <a:tblGrid>
                <a:gridCol w="5429250">
                  <a:extLst>
                    <a:ext uri="{9D8B030D-6E8A-4147-A177-3AD203B41FA5}">
                      <a16:colId xmlns:a16="http://schemas.microsoft.com/office/drawing/2014/main" val="2141757144"/>
                    </a:ext>
                  </a:extLst>
                </a:gridCol>
                <a:gridCol w="5429250">
                  <a:extLst>
                    <a:ext uri="{9D8B030D-6E8A-4147-A177-3AD203B41FA5}">
                      <a16:colId xmlns:a16="http://schemas.microsoft.com/office/drawing/2014/main" val="2358934214"/>
                    </a:ext>
                  </a:extLst>
                </a:gridCol>
              </a:tblGrid>
              <a:tr h="0">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48988314"/>
                  </a:ext>
                </a:extLst>
              </a:tr>
              <a:tr h="0">
                <a:tc>
                  <a:txBody>
                    <a:bodyPr/>
                    <a:lstStyle/>
                    <a:p>
                      <a:pPr algn="l" fontAlgn="t">
                        <a:lnSpc>
                          <a:spcPts val="2400"/>
                        </a:lnSpc>
                        <a:buNone/>
                      </a:pPr>
                      <a:r>
                        <a:rPr lang="en-GB" b="1">
                          <a:effectLst/>
                        </a:rPr>
                        <a:t>demonstrated the ability to</a:t>
                      </a:r>
                    </a:p>
                    <a:p>
                      <a:pPr algn="l" fontAlgn="t">
                        <a:lnSpc>
                          <a:spcPts val="1800"/>
                        </a:lnSpc>
                        <a:buNone/>
                      </a:pPr>
                      <a:r>
                        <a:rPr lang="en-GB">
                          <a:effectLst/>
                        </a:rPr>
                        <a:t>1. sew given seeds and prick out a minimum of two new shoots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24161778"/>
                  </a:ext>
                </a:extLst>
              </a:tr>
              <a:tr h="0">
                <a:tc>
                  <a:txBody>
                    <a:bodyPr/>
                    <a:lstStyle/>
                    <a:p>
                      <a:pPr algn="l" fontAlgn="t">
                        <a:lnSpc>
                          <a:spcPts val="1800"/>
                        </a:lnSpc>
                        <a:buNone/>
                      </a:pPr>
                      <a:r>
                        <a:rPr lang="en-GB">
                          <a:effectLst/>
                        </a:rPr>
                        <a:t>2. take at least two cuttings from soft wood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61675093"/>
                  </a:ext>
                </a:extLst>
              </a:tr>
              <a:tr h="0">
                <a:tc>
                  <a:txBody>
                    <a:bodyPr/>
                    <a:lstStyle/>
                    <a:p>
                      <a:pPr algn="l" fontAlgn="t">
                        <a:lnSpc>
                          <a:spcPts val="1800"/>
                        </a:lnSpc>
                        <a:buNone/>
                      </a:pPr>
                      <a:r>
                        <a:rPr lang="en-GB">
                          <a:effectLst/>
                        </a:rPr>
                        <a:t>3. take at least two cuttings from hard wood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96517274"/>
                  </a:ext>
                </a:extLst>
              </a:tr>
              <a:tr h="0">
                <a:tc>
                  <a:txBody>
                    <a:bodyPr/>
                    <a:lstStyle/>
                    <a:p>
                      <a:pPr algn="l" fontAlgn="t">
                        <a:lnSpc>
                          <a:spcPts val="1800"/>
                        </a:lnSpc>
                        <a:buNone/>
                      </a:pPr>
                      <a:r>
                        <a:rPr lang="en-GB">
                          <a:effectLst/>
                        </a:rPr>
                        <a:t>4. take a minimum of two root cuttings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81060749"/>
                  </a:ext>
                </a:extLst>
              </a:tr>
              <a:tr h="0">
                <a:tc>
                  <a:txBody>
                    <a:bodyPr/>
                    <a:lstStyle/>
                    <a:p>
                      <a:pPr algn="l" fontAlgn="t">
                        <a:lnSpc>
                          <a:spcPts val="1800"/>
                        </a:lnSpc>
                        <a:buNone/>
                      </a:pPr>
                      <a:r>
                        <a:rPr lang="en-GB">
                          <a:effectLst/>
                        </a:rPr>
                        <a:t>5. carry out plant division of a given plant.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50811375"/>
                  </a:ext>
                </a:extLst>
              </a:tr>
            </a:tbl>
          </a:graphicData>
        </a:graphic>
      </p:graphicFrame>
      <p:sp>
        <p:nvSpPr>
          <p:cNvPr id="5" name="Rectangle 1">
            <a:extLst>
              <a:ext uri="{FF2B5EF4-FFF2-40B4-BE49-F238E27FC236}">
                <a16:creationId xmlns:a16="http://schemas.microsoft.com/office/drawing/2014/main" id="{86F4618A-335A-0762-DE07-872D57EBD202}"/>
              </a:ext>
            </a:extLst>
          </p:cNvPr>
          <p:cNvSpPr>
            <a:spLocks noChangeArrowheads="1"/>
          </p:cNvSpPr>
          <p:nvPr/>
        </p:nvSpPr>
        <p:spPr bwMode="auto">
          <a:xfrm>
            <a:off x="495300" y="31924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Propagating plants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3664669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9387536-DB69-6876-F2A7-E5BAF4C1EDD6}"/>
              </a:ext>
            </a:extLst>
          </p:cNvPr>
          <p:cNvGraphicFramePr>
            <a:graphicFrameLocks noGrp="1"/>
          </p:cNvGraphicFramePr>
          <p:nvPr>
            <p:extLst>
              <p:ext uri="{D42A27DB-BD31-4B8C-83A1-F6EECF244321}">
                <p14:modId xmlns:p14="http://schemas.microsoft.com/office/powerpoint/2010/main" val="3302192644"/>
              </p:ext>
            </p:extLst>
          </p:nvPr>
        </p:nvGraphicFramePr>
        <p:xfrm>
          <a:off x="508000" y="1720503"/>
          <a:ext cx="10795000" cy="4410491"/>
        </p:xfrm>
        <a:graphic>
          <a:graphicData uri="http://schemas.openxmlformats.org/drawingml/2006/table">
            <a:tbl>
              <a:tblPr/>
              <a:tblGrid>
                <a:gridCol w="5397500">
                  <a:extLst>
                    <a:ext uri="{9D8B030D-6E8A-4147-A177-3AD203B41FA5}">
                      <a16:colId xmlns:a16="http://schemas.microsoft.com/office/drawing/2014/main" val="4272141638"/>
                    </a:ext>
                  </a:extLst>
                </a:gridCol>
                <a:gridCol w="5397500">
                  <a:extLst>
                    <a:ext uri="{9D8B030D-6E8A-4147-A177-3AD203B41FA5}">
                      <a16:colId xmlns:a16="http://schemas.microsoft.com/office/drawing/2014/main" val="1828884357"/>
                    </a:ext>
                  </a:extLst>
                </a:gridCol>
              </a:tblGrid>
              <a:tr h="584820">
                <a:tc>
                  <a:txBody>
                    <a:bodyPr/>
                    <a:lstStyle/>
                    <a:p>
                      <a:pPr algn="l" fontAlgn="t">
                        <a:buNone/>
                      </a:pPr>
                      <a:r>
                        <a:rPr lang="en-GB" sz="1600">
                          <a:effectLst/>
                        </a:rPr>
                        <a:t>In successfully completing this unit, the learner will have</a:t>
                      </a:r>
                    </a:p>
                  </a:txBody>
                  <a:tcPr marL="83546" marR="83546" marT="41773" marB="4177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3546" marR="83546" marT="41773" marB="4177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55560620"/>
                  </a:ext>
                </a:extLst>
              </a:tr>
              <a:tr h="790203">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1. identify a minimum of four houseplants from a given selection</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52282157"/>
                  </a:ext>
                </a:extLst>
              </a:tr>
              <a:tr h="720582">
                <a:tc>
                  <a:txBody>
                    <a:bodyPr/>
                    <a:lstStyle/>
                    <a:p>
                      <a:pPr algn="l" fontAlgn="t">
                        <a:lnSpc>
                          <a:spcPts val="1800"/>
                        </a:lnSpc>
                        <a:buNone/>
                      </a:pPr>
                      <a:r>
                        <a:rPr lang="en-GB" sz="1600">
                          <a:effectLst/>
                        </a:rPr>
                        <a:t>2. take five stem cuttings, using a knife or scissors, cutting just below a leaf joint</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3774600"/>
                  </a:ext>
                </a:extLst>
              </a:tr>
              <a:tr h="511717">
                <a:tc>
                  <a:txBody>
                    <a:bodyPr/>
                    <a:lstStyle/>
                    <a:p>
                      <a:pPr algn="l" fontAlgn="t">
                        <a:lnSpc>
                          <a:spcPts val="1800"/>
                        </a:lnSpc>
                        <a:buNone/>
                      </a:pPr>
                      <a:r>
                        <a:rPr lang="en-GB" sz="1600">
                          <a:effectLst/>
                        </a:rPr>
                        <a:t>3. fill a plant pot with compost to just below the top</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48878911"/>
                  </a:ext>
                </a:extLst>
              </a:tr>
              <a:tr h="720582">
                <a:tc>
                  <a:txBody>
                    <a:bodyPr/>
                    <a:lstStyle/>
                    <a:p>
                      <a:pPr algn="l" fontAlgn="t">
                        <a:lnSpc>
                          <a:spcPts val="1800"/>
                        </a:lnSpc>
                        <a:buNone/>
                      </a:pPr>
                      <a:r>
                        <a:rPr lang="en-GB" sz="1600">
                          <a:effectLst/>
                        </a:rPr>
                        <a:t>4. use a dibber to make a hole in the compost for each of the cuttings and insert the cuttings</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73442888"/>
                  </a:ext>
                </a:extLst>
              </a:tr>
              <a:tr h="511717">
                <a:tc>
                  <a:txBody>
                    <a:bodyPr/>
                    <a:lstStyle/>
                    <a:p>
                      <a:pPr algn="l" fontAlgn="t">
                        <a:lnSpc>
                          <a:spcPts val="1800"/>
                        </a:lnSpc>
                        <a:buNone/>
                      </a:pPr>
                      <a:r>
                        <a:rPr lang="en-GB" sz="1600">
                          <a:effectLst/>
                        </a:rPr>
                        <a:t>5. water the cuttings using a watering can and rose</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5594002"/>
                  </a:ext>
                </a:extLst>
              </a:tr>
              <a:tr h="511717">
                <a:tc>
                  <a:txBody>
                    <a:bodyPr/>
                    <a:lstStyle/>
                    <a:p>
                      <a:pPr algn="l" fontAlgn="t">
                        <a:lnSpc>
                          <a:spcPts val="1800"/>
                        </a:lnSpc>
                        <a:buNone/>
                      </a:pPr>
                      <a:r>
                        <a:rPr lang="en-GB" sz="1600">
                          <a:effectLst/>
                        </a:rPr>
                        <a:t>6. leave the workplace in a clean and tidy state.</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83546" marR="83546" marT="41773" marB="4177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4134304"/>
                  </a:ext>
                </a:extLst>
              </a:tr>
            </a:tbl>
          </a:graphicData>
        </a:graphic>
      </p:graphicFrame>
      <p:sp>
        <p:nvSpPr>
          <p:cNvPr id="5" name="Rectangle 1">
            <a:extLst>
              <a:ext uri="{FF2B5EF4-FFF2-40B4-BE49-F238E27FC236}">
                <a16:creationId xmlns:a16="http://schemas.microsoft.com/office/drawing/2014/main" id="{52341204-1F44-4A93-EDEA-482B72E44102}"/>
              </a:ext>
            </a:extLst>
          </p:cNvPr>
          <p:cNvSpPr>
            <a:spLocks noChangeArrowheads="1"/>
          </p:cNvSpPr>
          <p:nvPr/>
        </p:nvSpPr>
        <p:spPr bwMode="auto">
          <a:xfrm>
            <a:off x="796925" y="7270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Taking cuttings from house plants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1225305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758FD6F-CDA6-2CBD-C8F5-8B07E64B3B40}"/>
              </a:ext>
            </a:extLst>
          </p:cNvPr>
          <p:cNvGraphicFramePr>
            <a:graphicFrameLocks noGrp="1"/>
          </p:cNvGraphicFramePr>
          <p:nvPr>
            <p:extLst>
              <p:ext uri="{D42A27DB-BD31-4B8C-83A1-F6EECF244321}">
                <p14:modId xmlns:p14="http://schemas.microsoft.com/office/powerpoint/2010/main" val="1249349511"/>
              </p:ext>
            </p:extLst>
          </p:nvPr>
        </p:nvGraphicFramePr>
        <p:xfrm>
          <a:off x="618350" y="2095500"/>
          <a:ext cx="10227450" cy="4351337"/>
        </p:xfrm>
        <a:graphic>
          <a:graphicData uri="http://schemas.openxmlformats.org/drawingml/2006/table">
            <a:tbl>
              <a:tblPr/>
              <a:tblGrid>
                <a:gridCol w="5113725">
                  <a:extLst>
                    <a:ext uri="{9D8B030D-6E8A-4147-A177-3AD203B41FA5}">
                      <a16:colId xmlns:a16="http://schemas.microsoft.com/office/drawing/2014/main" val="3260460876"/>
                    </a:ext>
                  </a:extLst>
                </a:gridCol>
                <a:gridCol w="5113725">
                  <a:extLst>
                    <a:ext uri="{9D8B030D-6E8A-4147-A177-3AD203B41FA5}">
                      <a16:colId xmlns:a16="http://schemas.microsoft.com/office/drawing/2014/main" val="502655214"/>
                    </a:ext>
                  </a:extLst>
                </a:gridCol>
              </a:tblGrid>
              <a:tr h="572903">
                <a:tc>
                  <a:txBody>
                    <a:bodyPr/>
                    <a:lstStyle/>
                    <a:p>
                      <a:pPr algn="l" fontAlgn="t">
                        <a:buNone/>
                      </a:pPr>
                      <a:r>
                        <a:rPr lang="en-GB" sz="1600">
                          <a:effectLst/>
                        </a:rPr>
                        <a:t>In successfully completing this unit, the learner will have</a:t>
                      </a:r>
                    </a:p>
                  </a:txBody>
                  <a:tcPr marL="81843" marR="81843" marT="40922" marB="40922">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1843" marR="81843" marT="40922" marB="40922">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59171558"/>
                  </a:ext>
                </a:extLst>
              </a:tr>
              <a:tr h="978710">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1. use at least four different hand tools to cut and join wood to construct a wooden garden feature</a:t>
                      </a:r>
                    </a:p>
                  </a:txBody>
                  <a:tcPr marL="81843" marR="81843" marT="40922" marB="409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1843" marR="81843" marT="40922" marB="409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57518285"/>
                  </a:ext>
                </a:extLst>
              </a:tr>
              <a:tr h="910507">
                <a:tc>
                  <a:txBody>
                    <a:bodyPr/>
                    <a:lstStyle/>
                    <a:p>
                      <a:pPr algn="l" fontAlgn="t">
                        <a:lnSpc>
                          <a:spcPts val="1800"/>
                        </a:lnSpc>
                        <a:buNone/>
                      </a:pPr>
                      <a:r>
                        <a:rPr lang="en-GB" sz="1600">
                          <a:effectLst/>
                        </a:rPr>
                        <a:t>2. use at least four hand tools to dig shallow foundations, lay hardcore and construct a masonry feature such as paving, concrete or basic brickwork</a:t>
                      </a:r>
                    </a:p>
                  </a:txBody>
                  <a:tcPr marL="81843" marR="81843" marT="40922" marB="409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1843" marR="81843" marT="40922" marB="409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45362737"/>
                  </a:ext>
                </a:extLst>
              </a:tr>
              <a:tr h="978710">
                <a:tc>
                  <a:txBody>
                    <a:bodyPr/>
                    <a:lstStyle/>
                    <a:p>
                      <a:pPr algn="l" fontAlgn="t">
                        <a:lnSpc>
                          <a:spcPts val="2400"/>
                        </a:lnSpc>
                        <a:buNone/>
                      </a:pPr>
                      <a:r>
                        <a:rPr lang="en-GB" sz="1600" b="1">
                          <a:effectLst/>
                        </a:rPr>
                        <a:t>experienced</a:t>
                      </a:r>
                    </a:p>
                    <a:p>
                      <a:pPr algn="l" fontAlgn="t">
                        <a:lnSpc>
                          <a:spcPts val="1800"/>
                        </a:lnSpc>
                        <a:buNone/>
                      </a:pPr>
                      <a:r>
                        <a:rPr lang="en-GB" sz="1600">
                          <a:effectLst/>
                        </a:rPr>
                        <a:t>3. watching a demonstration of how to mark out a right angle on the ground using a 3-4-5 triangle</a:t>
                      </a:r>
                    </a:p>
                  </a:txBody>
                  <a:tcPr marL="81843" marR="81843" marT="40922" marB="409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1843" marR="81843" marT="40922" marB="409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31449839"/>
                  </a:ext>
                </a:extLst>
              </a:tr>
              <a:tr h="910507">
                <a:tc>
                  <a:txBody>
                    <a:bodyPr/>
                    <a:lstStyle/>
                    <a:p>
                      <a:pPr algn="l" fontAlgn="t">
                        <a:lnSpc>
                          <a:spcPts val="1800"/>
                        </a:lnSpc>
                        <a:buNone/>
                      </a:pPr>
                      <a:r>
                        <a:rPr lang="en-GB" sz="1600">
                          <a:effectLst/>
                        </a:rPr>
                        <a:t>4. working with a group of peers and a teacher to construct at least one wooden and one masonry garden feature.</a:t>
                      </a:r>
                    </a:p>
                  </a:txBody>
                  <a:tcPr marL="81843" marR="81843" marT="40922" marB="409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81843" marR="81843" marT="40922" marB="40922">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06719567"/>
                  </a:ext>
                </a:extLst>
              </a:tr>
            </a:tbl>
          </a:graphicData>
        </a:graphic>
      </p:graphicFrame>
      <p:sp>
        <p:nvSpPr>
          <p:cNvPr id="5" name="Rectangle 1">
            <a:extLst>
              <a:ext uri="{FF2B5EF4-FFF2-40B4-BE49-F238E27FC236}">
                <a16:creationId xmlns:a16="http://schemas.microsoft.com/office/drawing/2014/main" id="{810673E0-CF2F-8922-D27F-CC1093DB7466}"/>
              </a:ext>
            </a:extLst>
          </p:cNvPr>
          <p:cNvSpPr>
            <a:spLocks noChangeArrowheads="1"/>
          </p:cNvSpPr>
          <p:nvPr/>
        </p:nvSpPr>
        <p:spPr bwMode="auto">
          <a:xfrm>
            <a:off x="365125" y="4111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Garden construction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6995299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619A003-D1A4-A818-76CD-00D68C0F2BB0}"/>
              </a:ext>
            </a:extLst>
          </p:cNvPr>
          <p:cNvGraphicFramePr>
            <a:graphicFrameLocks noGrp="1"/>
          </p:cNvGraphicFramePr>
          <p:nvPr>
            <p:extLst>
              <p:ext uri="{D42A27DB-BD31-4B8C-83A1-F6EECF244321}">
                <p14:modId xmlns:p14="http://schemas.microsoft.com/office/powerpoint/2010/main" val="838472500"/>
              </p:ext>
            </p:extLst>
          </p:nvPr>
        </p:nvGraphicFramePr>
        <p:xfrm>
          <a:off x="502920" y="2006047"/>
          <a:ext cx="11186160" cy="4446823"/>
        </p:xfrm>
        <a:graphic>
          <a:graphicData uri="http://schemas.openxmlformats.org/drawingml/2006/table">
            <a:tbl>
              <a:tblPr/>
              <a:tblGrid>
                <a:gridCol w="5593080">
                  <a:extLst>
                    <a:ext uri="{9D8B030D-6E8A-4147-A177-3AD203B41FA5}">
                      <a16:colId xmlns:a16="http://schemas.microsoft.com/office/drawing/2014/main" val="464518546"/>
                    </a:ext>
                  </a:extLst>
                </a:gridCol>
                <a:gridCol w="5593080">
                  <a:extLst>
                    <a:ext uri="{9D8B030D-6E8A-4147-A177-3AD203B41FA5}">
                      <a16:colId xmlns:a16="http://schemas.microsoft.com/office/drawing/2014/main" val="2497338209"/>
                    </a:ext>
                  </a:extLst>
                </a:gridCol>
              </a:tblGrid>
              <a:tr h="425757">
                <a:tc>
                  <a:txBody>
                    <a:bodyPr/>
                    <a:lstStyle/>
                    <a:p>
                      <a:pPr algn="l" fontAlgn="t">
                        <a:buNone/>
                      </a:pPr>
                      <a:r>
                        <a:rPr lang="en-GB" sz="1200">
                          <a:effectLst/>
                        </a:rPr>
                        <a:t>In successfully completing this unit, the learner will have</a:t>
                      </a:r>
                    </a:p>
                  </a:txBody>
                  <a:tcPr marL="60822" marR="60822" marT="30411" marB="3041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60822" marR="60822" marT="30411" marB="3041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39343267"/>
                  </a:ext>
                </a:extLst>
              </a:tr>
              <a:tr h="879391">
                <a:tc>
                  <a:txBody>
                    <a:bodyPr/>
                    <a:lstStyle/>
                    <a:p>
                      <a:pPr algn="l" fontAlgn="t">
                        <a:lnSpc>
                          <a:spcPts val="2400"/>
                        </a:lnSpc>
                        <a:buNone/>
                      </a:pPr>
                      <a:r>
                        <a:rPr lang="en-GB" sz="1200" b="1" dirty="0">
                          <a:effectLst/>
                        </a:rPr>
                        <a:t>experienced</a:t>
                      </a:r>
                    </a:p>
                    <a:p>
                      <a:pPr algn="l" fontAlgn="t">
                        <a:lnSpc>
                          <a:spcPts val="1800"/>
                        </a:lnSpc>
                        <a:buNone/>
                      </a:pPr>
                      <a:r>
                        <a:rPr lang="en-GB" sz="1200" dirty="0">
                          <a:effectLst/>
                        </a:rPr>
                        <a:t>1. taking part in a conversation about the importance of composting, </a:t>
                      </a:r>
                      <a:r>
                        <a:rPr lang="en-GB" sz="1200" dirty="0" err="1">
                          <a:effectLst/>
                        </a:rPr>
                        <a:t>ie</a:t>
                      </a:r>
                      <a:r>
                        <a:rPr lang="en-GB" sz="1200" dirty="0">
                          <a:effectLst/>
                        </a:rPr>
                        <a:t> creating habitats for wildlife or reusing food or garden waste</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16664567"/>
                  </a:ext>
                </a:extLst>
              </a:tr>
              <a:tr h="727335">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2. locate an appropriate area to place the compost bin on, ensuring it is on soil not concrete</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14988292"/>
                  </a:ext>
                </a:extLst>
              </a:tr>
              <a:tr h="372537">
                <a:tc>
                  <a:txBody>
                    <a:bodyPr/>
                    <a:lstStyle/>
                    <a:p>
                      <a:pPr algn="l" fontAlgn="t">
                        <a:lnSpc>
                          <a:spcPts val="1800"/>
                        </a:lnSpc>
                        <a:buNone/>
                      </a:pPr>
                      <a:r>
                        <a:rPr lang="en-GB" sz="1200">
                          <a:effectLst/>
                        </a:rPr>
                        <a:t>3. clear the area and if necessary flatten the area using a spade or rake</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84978947"/>
                  </a:ext>
                </a:extLst>
              </a:tr>
              <a:tr h="524593">
                <a:tc>
                  <a:txBody>
                    <a:bodyPr/>
                    <a:lstStyle/>
                    <a:p>
                      <a:pPr algn="l" fontAlgn="t">
                        <a:lnSpc>
                          <a:spcPts val="1800"/>
                        </a:lnSpc>
                        <a:buNone/>
                      </a:pPr>
                      <a:r>
                        <a:rPr lang="en-GB" sz="1200">
                          <a:effectLst/>
                        </a:rPr>
                        <a:t>4. take one pallet and place on its longest edge and hammer in two stakes at either end of the pallet</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1859162"/>
                  </a:ext>
                </a:extLst>
              </a:tr>
              <a:tr h="524593">
                <a:tc>
                  <a:txBody>
                    <a:bodyPr/>
                    <a:lstStyle/>
                    <a:p>
                      <a:pPr algn="l" fontAlgn="t">
                        <a:lnSpc>
                          <a:spcPts val="1800"/>
                        </a:lnSpc>
                        <a:buNone/>
                      </a:pPr>
                      <a:r>
                        <a:rPr lang="en-GB" sz="1200">
                          <a:effectLst/>
                        </a:rPr>
                        <a:t>5. position the remaining two pallets at right angles to the first and hammer in two stakes at either end of each</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57742082"/>
                  </a:ext>
                </a:extLst>
              </a:tr>
              <a:tr h="524593">
                <a:tc>
                  <a:txBody>
                    <a:bodyPr/>
                    <a:lstStyle/>
                    <a:p>
                      <a:pPr algn="l" fontAlgn="t">
                        <a:lnSpc>
                          <a:spcPts val="1800"/>
                        </a:lnSpc>
                        <a:buNone/>
                      </a:pPr>
                      <a:r>
                        <a:rPr lang="en-GB" sz="1200">
                          <a:effectLst/>
                        </a:rPr>
                        <a:t>6. secure the pallets together using appropriate materials, ie screws, tacks or rope</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27396432"/>
                  </a:ext>
                </a:extLst>
              </a:tr>
              <a:tr h="372537">
                <a:tc>
                  <a:txBody>
                    <a:bodyPr/>
                    <a:lstStyle/>
                    <a:p>
                      <a:pPr algn="l" fontAlgn="t">
                        <a:lnSpc>
                          <a:spcPts val="1800"/>
                        </a:lnSpc>
                        <a:buNone/>
                      </a:pPr>
                      <a:r>
                        <a:rPr lang="en-GB" sz="1200">
                          <a:effectLst/>
                        </a:rPr>
                        <a:t>7. backfill the compost bin with appropriate kitchen or garden waste.</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60822" marR="60822" marT="30411" marB="304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49411405"/>
                  </a:ext>
                </a:extLst>
              </a:tr>
            </a:tbl>
          </a:graphicData>
        </a:graphic>
      </p:graphicFrame>
      <p:sp>
        <p:nvSpPr>
          <p:cNvPr id="5" name="Rectangle 1">
            <a:extLst>
              <a:ext uri="{FF2B5EF4-FFF2-40B4-BE49-F238E27FC236}">
                <a16:creationId xmlns:a16="http://schemas.microsoft.com/office/drawing/2014/main" id="{BFB9538C-5887-3A86-434B-196ECA236F12}"/>
              </a:ext>
            </a:extLst>
          </p:cNvPr>
          <p:cNvSpPr>
            <a:spLocks noChangeArrowheads="1"/>
          </p:cNvSpPr>
          <p:nvPr/>
        </p:nvSpPr>
        <p:spPr bwMode="auto">
          <a:xfrm>
            <a:off x="367030" y="40513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Making a compost bay with pallets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3532694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7D8952D-4F63-021E-FE6E-3F316A93675E}"/>
              </a:ext>
            </a:extLst>
          </p:cNvPr>
          <p:cNvGraphicFramePr>
            <a:graphicFrameLocks noGrp="1"/>
          </p:cNvGraphicFramePr>
          <p:nvPr>
            <p:extLst>
              <p:ext uri="{D42A27DB-BD31-4B8C-83A1-F6EECF244321}">
                <p14:modId xmlns:p14="http://schemas.microsoft.com/office/powerpoint/2010/main" val="73371626"/>
              </p:ext>
            </p:extLst>
          </p:nvPr>
        </p:nvGraphicFramePr>
        <p:xfrm>
          <a:off x="167481" y="1753955"/>
          <a:ext cx="11857038" cy="4651465"/>
        </p:xfrm>
        <a:graphic>
          <a:graphicData uri="http://schemas.openxmlformats.org/drawingml/2006/table">
            <a:tbl>
              <a:tblPr/>
              <a:tblGrid>
                <a:gridCol w="5928519">
                  <a:extLst>
                    <a:ext uri="{9D8B030D-6E8A-4147-A177-3AD203B41FA5}">
                      <a16:colId xmlns:a16="http://schemas.microsoft.com/office/drawing/2014/main" val="4112387760"/>
                    </a:ext>
                  </a:extLst>
                </a:gridCol>
                <a:gridCol w="5928519">
                  <a:extLst>
                    <a:ext uri="{9D8B030D-6E8A-4147-A177-3AD203B41FA5}">
                      <a16:colId xmlns:a16="http://schemas.microsoft.com/office/drawing/2014/main" val="4259135623"/>
                    </a:ext>
                  </a:extLst>
                </a:gridCol>
              </a:tblGrid>
              <a:tr h="426005">
                <a:tc>
                  <a:txBody>
                    <a:bodyPr/>
                    <a:lstStyle/>
                    <a:p>
                      <a:pPr algn="l" fontAlgn="t">
                        <a:buNone/>
                      </a:pPr>
                      <a:r>
                        <a:rPr lang="en-GB" sz="1200">
                          <a:effectLst/>
                        </a:rPr>
                        <a:t>In successfully completing this unit, the learner will have</a:t>
                      </a:r>
                    </a:p>
                  </a:txBody>
                  <a:tcPr marL="60858" marR="60858" marT="30429" marB="3042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60858" marR="60858" marT="30429" marB="3042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8180962"/>
                  </a:ext>
                </a:extLst>
              </a:tr>
              <a:tr h="423469">
                <a:tc>
                  <a:txBody>
                    <a:bodyPr/>
                    <a:lstStyle/>
                    <a:p>
                      <a:pPr algn="l" fontAlgn="t">
                        <a:lnSpc>
                          <a:spcPts val="2400"/>
                        </a:lnSpc>
                        <a:buNone/>
                      </a:pPr>
                      <a:r>
                        <a:rPr lang="en-GB" sz="1200" b="1">
                          <a:effectLst/>
                        </a:rPr>
                        <a:t>shown knowledge of</a:t>
                      </a:r>
                    </a:p>
                    <a:p>
                      <a:pPr algn="l" fontAlgn="t">
                        <a:lnSpc>
                          <a:spcPts val="1800"/>
                        </a:lnSpc>
                        <a:buNone/>
                      </a:pPr>
                      <a:r>
                        <a:rPr lang="en-GB" sz="1200">
                          <a:effectLst/>
                        </a:rPr>
                        <a:t>1. safe practices when using tools</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22874447"/>
                  </a:ext>
                </a:extLst>
              </a:tr>
              <a:tr h="575614">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2. find images of a fairy garden using ICT</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70032791"/>
                  </a:ext>
                </a:extLst>
              </a:tr>
              <a:tr h="372754">
                <a:tc>
                  <a:txBody>
                    <a:bodyPr/>
                    <a:lstStyle/>
                    <a:p>
                      <a:pPr algn="l" fontAlgn="t">
                        <a:lnSpc>
                          <a:spcPts val="1800"/>
                        </a:lnSpc>
                        <a:buNone/>
                      </a:pPr>
                      <a:r>
                        <a:rPr lang="en-GB" sz="1200">
                          <a:effectLst/>
                        </a:rPr>
                        <a:t>3. select at least two common designs, themes and elements</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74680523"/>
                  </a:ext>
                </a:extLst>
              </a:tr>
              <a:tr h="372754">
                <a:tc>
                  <a:txBody>
                    <a:bodyPr/>
                    <a:lstStyle/>
                    <a:p>
                      <a:pPr algn="l" fontAlgn="t">
                        <a:lnSpc>
                          <a:spcPts val="1800"/>
                        </a:lnSpc>
                        <a:buNone/>
                      </a:pPr>
                      <a:r>
                        <a:rPr lang="en-GB" sz="1200">
                          <a:effectLst/>
                        </a:rPr>
                        <a:t>4. evaluate designs in order to choose one to use</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06100524"/>
                  </a:ext>
                </a:extLst>
              </a:tr>
              <a:tr h="243431">
                <a:tc>
                  <a:txBody>
                    <a:bodyPr/>
                    <a:lstStyle/>
                    <a:p>
                      <a:pPr algn="l" fontAlgn="t">
                        <a:lnSpc>
                          <a:spcPts val="1800"/>
                        </a:lnSpc>
                        <a:buNone/>
                      </a:pPr>
                      <a:r>
                        <a:rPr lang="en-GB" sz="1200">
                          <a:effectLst/>
                        </a:rPr>
                        <a:t>5. plan the fairy garden</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49926672"/>
                  </a:ext>
                </a:extLst>
              </a:tr>
              <a:tr h="372754">
                <a:tc>
                  <a:txBody>
                    <a:bodyPr/>
                    <a:lstStyle/>
                    <a:p>
                      <a:pPr algn="l" fontAlgn="t">
                        <a:lnSpc>
                          <a:spcPts val="1800"/>
                        </a:lnSpc>
                        <a:buNone/>
                      </a:pPr>
                      <a:r>
                        <a:rPr lang="en-GB" sz="1200">
                          <a:effectLst/>
                        </a:rPr>
                        <a:t>6. identify at least two materials needed to make a fairy garden</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49731586"/>
                  </a:ext>
                </a:extLst>
              </a:tr>
              <a:tr h="372754">
                <a:tc>
                  <a:txBody>
                    <a:bodyPr/>
                    <a:lstStyle/>
                    <a:p>
                      <a:pPr algn="l" fontAlgn="t">
                        <a:lnSpc>
                          <a:spcPts val="1800"/>
                        </a:lnSpc>
                        <a:buNone/>
                      </a:pPr>
                      <a:r>
                        <a:rPr lang="en-GB" sz="1200">
                          <a:effectLst/>
                        </a:rPr>
                        <a:t>7. design and build a small houseto go inside the fairy garden</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41650282"/>
                  </a:ext>
                </a:extLst>
              </a:tr>
              <a:tr h="243431">
                <a:tc>
                  <a:txBody>
                    <a:bodyPr/>
                    <a:lstStyle/>
                    <a:p>
                      <a:pPr algn="l" fontAlgn="t">
                        <a:lnSpc>
                          <a:spcPts val="1800"/>
                        </a:lnSpc>
                        <a:buNone/>
                      </a:pPr>
                      <a:r>
                        <a:rPr lang="en-GB" sz="1200">
                          <a:effectLst/>
                        </a:rPr>
                        <a:t>8. evaluate the finished fairy garden</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90694983"/>
                  </a:ext>
                </a:extLst>
              </a:tr>
              <a:tr h="575614">
                <a:tc>
                  <a:txBody>
                    <a:bodyPr/>
                    <a:lstStyle/>
                    <a:p>
                      <a:pPr algn="l" fontAlgn="t">
                        <a:lnSpc>
                          <a:spcPts val="2400"/>
                        </a:lnSpc>
                        <a:buNone/>
                      </a:pPr>
                      <a:r>
                        <a:rPr lang="en-GB" sz="1200" b="1">
                          <a:effectLst/>
                        </a:rPr>
                        <a:t>experienced</a:t>
                      </a:r>
                    </a:p>
                    <a:p>
                      <a:pPr algn="l" fontAlgn="t">
                        <a:lnSpc>
                          <a:spcPts val="1800"/>
                        </a:lnSpc>
                        <a:buNone/>
                      </a:pPr>
                      <a:r>
                        <a:rPr lang="en-GB" sz="1200">
                          <a:effectLst/>
                        </a:rPr>
                        <a:t>9. arranging the different design elements in a suitable container</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75126098"/>
                  </a:ext>
                </a:extLst>
              </a:tr>
              <a:tr h="372754">
                <a:tc>
                  <a:txBody>
                    <a:bodyPr/>
                    <a:lstStyle/>
                    <a:p>
                      <a:pPr algn="l" fontAlgn="t">
                        <a:lnSpc>
                          <a:spcPts val="1800"/>
                        </a:lnSpc>
                        <a:buNone/>
                      </a:pPr>
                      <a:r>
                        <a:rPr lang="en-GB" sz="1200">
                          <a:effectLst/>
                        </a:rPr>
                        <a:t>10. planting small plants to complete the fairy garden.</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60858" marR="60858" marT="30429" marB="3042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83352765"/>
                  </a:ext>
                </a:extLst>
              </a:tr>
            </a:tbl>
          </a:graphicData>
        </a:graphic>
      </p:graphicFrame>
      <p:sp>
        <p:nvSpPr>
          <p:cNvPr id="5" name="Rectangle 1">
            <a:extLst>
              <a:ext uri="{FF2B5EF4-FFF2-40B4-BE49-F238E27FC236}">
                <a16:creationId xmlns:a16="http://schemas.microsoft.com/office/drawing/2014/main" id="{3E7A23C3-FADD-6527-085F-49361E1666FE}"/>
              </a:ext>
            </a:extLst>
          </p:cNvPr>
          <p:cNvSpPr>
            <a:spLocks noChangeArrowheads="1"/>
          </p:cNvSpPr>
          <p:nvPr/>
        </p:nvSpPr>
        <p:spPr bwMode="auto">
          <a:xfrm>
            <a:off x="334963" y="25971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Designing and making a fairy garden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8783264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87CF466-DBE4-EFD5-2B68-DA333771F3B6}"/>
              </a:ext>
            </a:extLst>
          </p:cNvPr>
          <p:cNvGraphicFramePr>
            <a:graphicFrameLocks noGrp="1"/>
          </p:cNvGraphicFramePr>
          <p:nvPr>
            <p:extLst>
              <p:ext uri="{D42A27DB-BD31-4B8C-83A1-F6EECF244321}">
                <p14:modId xmlns:p14="http://schemas.microsoft.com/office/powerpoint/2010/main" val="3017764633"/>
              </p:ext>
            </p:extLst>
          </p:nvPr>
        </p:nvGraphicFramePr>
        <p:xfrm>
          <a:off x="420688" y="1842493"/>
          <a:ext cx="10018286" cy="4520207"/>
        </p:xfrm>
        <a:graphic>
          <a:graphicData uri="http://schemas.openxmlformats.org/drawingml/2006/table">
            <a:tbl>
              <a:tblPr/>
              <a:tblGrid>
                <a:gridCol w="5009143">
                  <a:extLst>
                    <a:ext uri="{9D8B030D-6E8A-4147-A177-3AD203B41FA5}">
                      <a16:colId xmlns:a16="http://schemas.microsoft.com/office/drawing/2014/main" val="3193614004"/>
                    </a:ext>
                  </a:extLst>
                </a:gridCol>
                <a:gridCol w="5009143">
                  <a:extLst>
                    <a:ext uri="{9D8B030D-6E8A-4147-A177-3AD203B41FA5}">
                      <a16:colId xmlns:a16="http://schemas.microsoft.com/office/drawing/2014/main" val="3482443312"/>
                    </a:ext>
                  </a:extLst>
                </a:gridCol>
              </a:tblGrid>
              <a:tr h="382535">
                <a:tc>
                  <a:txBody>
                    <a:bodyPr/>
                    <a:lstStyle/>
                    <a:p>
                      <a:pPr algn="l" fontAlgn="t">
                        <a:buNone/>
                      </a:pPr>
                      <a:r>
                        <a:rPr lang="en-GB" sz="1100">
                          <a:effectLst/>
                        </a:rPr>
                        <a:t>In successfully completing this unit, the learner will have</a:t>
                      </a:r>
                    </a:p>
                  </a:txBody>
                  <a:tcPr marL="54648" marR="54648" marT="27324" marB="2732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4648" marR="54648" marT="27324" marB="2732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17454919"/>
                  </a:ext>
                </a:extLst>
              </a:tr>
              <a:tr h="516878">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1. identify a stringline, long-handled shears, hand shears and an edging iron</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40718656"/>
                  </a:ext>
                </a:extLst>
              </a:tr>
              <a:tr h="334718">
                <a:tc>
                  <a:txBody>
                    <a:bodyPr/>
                    <a:lstStyle/>
                    <a:p>
                      <a:pPr algn="l" fontAlgn="t">
                        <a:lnSpc>
                          <a:spcPts val="1800"/>
                        </a:lnSpc>
                        <a:buNone/>
                      </a:pPr>
                      <a:r>
                        <a:rPr lang="en-GB" sz="1100">
                          <a:effectLst/>
                        </a:rPr>
                        <a:t>2. use long-handled edging shears safely and with a good technique</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50349184"/>
                  </a:ext>
                </a:extLst>
              </a:tr>
              <a:tr h="471338">
                <a:tc>
                  <a:txBody>
                    <a:bodyPr/>
                    <a:lstStyle/>
                    <a:p>
                      <a:pPr algn="l" fontAlgn="t">
                        <a:lnSpc>
                          <a:spcPts val="1800"/>
                        </a:lnSpc>
                        <a:buNone/>
                      </a:pPr>
                      <a:r>
                        <a:rPr lang="en-GB" sz="1100">
                          <a:effectLst/>
                        </a:rPr>
                        <a:t>3. use hand shears and/or lawn shears safely and correctly with a good technique</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18117254"/>
                  </a:ext>
                </a:extLst>
              </a:tr>
              <a:tr h="334718">
                <a:tc>
                  <a:txBody>
                    <a:bodyPr/>
                    <a:lstStyle/>
                    <a:p>
                      <a:pPr algn="l" fontAlgn="t">
                        <a:lnSpc>
                          <a:spcPts val="1800"/>
                        </a:lnSpc>
                        <a:buNone/>
                      </a:pPr>
                      <a:r>
                        <a:rPr lang="en-GB" sz="1100">
                          <a:effectLst/>
                        </a:rPr>
                        <a:t>4. set up a stringline in a straight line to mark the edge of the lawn</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1128033"/>
                  </a:ext>
                </a:extLst>
              </a:tr>
              <a:tr h="334718">
                <a:tc>
                  <a:txBody>
                    <a:bodyPr/>
                    <a:lstStyle/>
                    <a:p>
                      <a:pPr algn="l" fontAlgn="t">
                        <a:lnSpc>
                          <a:spcPts val="1800"/>
                        </a:lnSpc>
                        <a:buNone/>
                      </a:pPr>
                      <a:r>
                        <a:rPr lang="en-GB" sz="1100">
                          <a:effectLst/>
                        </a:rPr>
                        <a:t>5. use a hose to mark a curved edge in the lawn</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98537424"/>
                  </a:ext>
                </a:extLst>
              </a:tr>
              <a:tr h="334718">
                <a:tc>
                  <a:txBody>
                    <a:bodyPr/>
                    <a:lstStyle/>
                    <a:p>
                      <a:pPr algn="l" fontAlgn="t">
                        <a:lnSpc>
                          <a:spcPts val="1800"/>
                        </a:lnSpc>
                        <a:buNone/>
                      </a:pPr>
                      <a:r>
                        <a:rPr lang="en-GB" sz="1100">
                          <a:effectLst/>
                        </a:rPr>
                        <a:t>6. use an edging iron to cut a neat and curved edge to the lawn</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74619416"/>
                  </a:ext>
                </a:extLst>
              </a:tr>
              <a:tr h="334718">
                <a:tc>
                  <a:txBody>
                    <a:bodyPr/>
                    <a:lstStyle/>
                    <a:p>
                      <a:pPr algn="l" fontAlgn="t">
                        <a:lnSpc>
                          <a:spcPts val="1800"/>
                        </a:lnSpc>
                        <a:buNone/>
                      </a:pPr>
                      <a:r>
                        <a:rPr lang="en-GB" sz="1100">
                          <a:effectLst/>
                        </a:rPr>
                        <a:t>7. clear the waste correctly and leave the area tidy</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154097"/>
                  </a:ext>
                </a:extLst>
              </a:tr>
              <a:tr h="790117">
                <a:tc>
                  <a:txBody>
                    <a:bodyPr/>
                    <a:lstStyle/>
                    <a:p>
                      <a:pPr algn="l" fontAlgn="t">
                        <a:lnSpc>
                          <a:spcPts val="2400"/>
                        </a:lnSpc>
                        <a:buNone/>
                      </a:pPr>
                      <a:r>
                        <a:rPr lang="en-GB" sz="1100" b="1">
                          <a:effectLst/>
                        </a:rPr>
                        <a:t>shown knowledge of</a:t>
                      </a:r>
                    </a:p>
                    <a:p>
                      <a:pPr algn="l" fontAlgn="t">
                        <a:lnSpc>
                          <a:spcPts val="1800"/>
                        </a:lnSpc>
                        <a:buNone/>
                      </a:pPr>
                      <a:r>
                        <a:rPr lang="en-GB" sz="1100">
                          <a:effectLst/>
                        </a:rPr>
                        <a:t>8. what the key items are used for, ie a stringline, long-handled edging shears, long-handled lawn shear, hand shears, an edging iron</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03076713"/>
                  </a:ext>
                </a:extLst>
              </a:tr>
              <a:tr h="516878">
                <a:tc>
                  <a:txBody>
                    <a:bodyPr/>
                    <a:lstStyle/>
                    <a:p>
                      <a:pPr algn="l" fontAlgn="t">
                        <a:lnSpc>
                          <a:spcPts val="2400"/>
                        </a:lnSpc>
                        <a:buNone/>
                      </a:pPr>
                      <a:r>
                        <a:rPr lang="en-GB" sz="1100" b="1">
                          <a:effectLst/>
                        </a:rPr>
                        <a:t>experienced</a:t>
                      </a:r>
                    </a:p>
                    <a:p>
                      <a:pPr algn="l" fontAlgn="t">
                        <a:lnSpc>
                          <a:spcPts val="1800"/>
                        </a:lnSpc>
                        <a:buNone/>
                      </a:pPr>
                      <a:r>
                        <a:rPr lang="en-GB" sz="1100">
                          <a:effectLst/>
                        </a:rPr>
                        <a:t>9. marking up and edging a lawn with support on at least one occasion.</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4648" marR="54648" marT="27324" marB="2732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58262835"/>
                  </a:ext>
                </a:extLst>
              </a:tr>
            </a:tbl>
          </a:graphicData>
        </a:graphic>
      </p:graphicFrame>
      <p:sp>
        <p:nvSpPr>
          <p:cNvPr id="5" name="Rectangle 1">
            <a:extLst>
              <a:ext uri="{FF2B5EF4-FFF2-40B4-BE49-F238E27FC236}">
                <a16:creationId xmlns:a16="http://schemas.microsoft.com/office/drawing/2014/main" id="{47DBD124-88DE-20B7-9748-70BAFB5480B2}"/>
              </a:ext>
            </a:extLst>
          </p:cNvPr>
          <p:cNvSpPr>
            <a:spLocks noChangeArrowheads="1"/>
          </p:cNvSpPr>
          <p:nvPr/>
        </p:nvSpPr>
        <p:spPr bwMode="auto">
          <a:xfrm>
            <a:off x="420688" y="3984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Edging a lawn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5117844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FEF301D-845A-FE14-3221-D5971A661F54}"/>
              </a:ext>
            </a:extLst>
          </p:cNvPr>
          <p:cNvGraphicFramePr>
            <a:graphicFrameLocks noGrp="1"/>
          </p:cNvGraphicFramePr>
          <p:nvPr>
            <p:extLst>
              <p:ext uri="{D42A27DB-BD31-4B8C-83A1-F6EECF244321}">
                <p14:modId xmlns:p14="http://schemas.microsoft.com/office/powerpoint/2010/main" val="4082380975"/>
              </p:ext>
            </p:extLst>
          </p:nvPr>
        </p:nvGraphicFramePr>
        <p:xfrm>
          <a:off x="520700" y="1676400"/>
          <a:ext cx="11036300" cy="3928903"/>
        </p:xfrm>
        <a:graphic>
          <a:graphicData uri="http://schemas.openxmlformats.org/drawingml/2006/table">
            <a:tbl>
              <a:tblPr/>
              <a:tblGrid>
                <a:gridCol w="5518150">
                  <a:extLst>
                    <a:ext uri="{9D8B030D-6E8A-4147-A177-3AD203B41FA5}">
                      <a16:colId xmlns:a16="http://schemas.microsoft.com/office/drawing/2014/main" val="2775677879"/>
                    </a:ext>
                  </a:extLst>
                </a:gridCol>
                <a:gridCol w="5518150">
                  <a:extLst>
                    <a:ext uri="{9D8B030D-6E8A-4147-A177-3AD203B41FA5}">
                      <a16:colId xmlns:a16="http://schemas.microsoft.com/office/drawing/2014/main" val="2352098916"/>
                    </a:ext>
                  </a:extLst>
                </a:gridCol>
              </a:tblGrid>
              <a:tr h="783914">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12385542"/>
                  </a:ext>
                </a:extLst>
              </a:tr>
              <a:tr h="779248">
                <a:tc>
                  <a:txBody>
                    <a:bodyPr/>
                    <a:lstStyle/>
                    <a:p>
                      <a:pPr algn="l" fontAlgn="t">
                        <a:lnSpc>
                          <a:spcPts val="2400"/>
                        </a:lnSpc>
                        <a:buNone/>
                      </a:pPr>
                      <a:r>
                        <a:rPr lang="en-GB" b="1">
                          <a:effectLst/>
                        </a:rPr>
                        <a:t>demonstrated the ability to</a:t>
                      </a:r>
                    </a:p>
                    <a:p>
                      <a:pPr algn="l" fontAlgn="t">
                        <a:lnSpc>
                          <a:spcPts val="1800"/>
                        </a:lnSpc>
                        <a:buNone/>
                      </a:pPr>
                      <a:r>
                        <a:rPr lang="en-GB">
                          <a:effectLst/>
                        </a:rPr>
                        <a:t>1. fill given pots with compost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86177362"/>
                  </a:ext>
                </a:extLst>
              </a:tr>
              <a:tr h="685925">
                <a:tc>
                  <a:txBody>
                    <a:bodyPr/>
                    <a:lstStyle/>
                    <a:p>
                      <a:pPr algn="l" fontAlgn="t">
                        <a:lnSpc>
                          <a:spcPts val="1800"/>
                        </a:lnSpc>
                        <a:buNone/>
                      </a:pPr>
                      <a:r>
                        <a:rPr lang="en-GB">
                          <a:effectLst/>
                        </a:rPr>
                        <a:t>2. plant large seedlings or plugs and firm them in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82293062"/>
                  </a:ext>
                </a:extLst>
              </a:tr>
              <a:tr h="447951">
                <a:tc>
                  <a:txBody>
                    <a:bodyPr/>
                    <a:lstStyle/>
                    <a:p>
                      <a:pPr algn="l" fontAlgn="t">
                        <a:lnSpc>
                          <a:spcPts val="1800"/>
                        </a:lnSpc>
                        <a:buNone/>
                      </a:pPr>
                      <a:r>
                        <a:rPr lang="en-GB">
                          <a:effectLst/>
                        </a:rPr>
                        <a:t>3. position the labels if required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8578887"/>
                  </a:ext>
                </a:extLst>
              </a:tr>
              <a:tr h="447951">
                <a:tc>
                  <a:txBody>
                    <a:bodyPr/>
                    <a:lstStyle/>
                    <a:p>
                      <a:pPr algn="l" fontAlgn="t">
                        <a:lnSpc>
                          <a:spcPts val="1800"/>
                        </a:lnSpc>
                        <a:buNone/>
                      </a:pPr>
                      <a:r>
                        <a:rPr lang="en-GB">
                          <a:effectLst/>
                        </a:rPr>
                        <a:t>4. water in the plants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13178902"/>
                  </a:ext>
                </a:extLst>
              </a:tr>
              <a:tr h="783914">
                <a:tc>
                  <a:txBody>
                    <a:bodyPr/>
                    <a:lstStyle/>
                    <a:p>
                      <a:pPr algn="l" fontAlgn="t">
                        <a:lnSpc>
                          <a:spcPts val="2400"/>
                        </a:lnSpc>
                        <a:buNone/>
                      </a:pPr>
                      <a:r>
                        <a:rPr lang="en-GB" b="1">
                          <a:effectLst/>
                        </a:rPr>
                        <a:t>shown knowledge of</a:t>
                      </a:r>
                    </a:p>
                    <a:p>
                      <a:pPr algn="l" fontAlgn="t">
                        <a:lnSpc>
                          <a:spcPts val="1800"/>
                        </a:lnSpc>
                        <a:buNone/>
                      </a:pPr>
                      <a:r>
                        <a:rPr lang="en-GB">
                          <a:effectLst/>
                        </a:rPr>
                        <a:t>5. why potting on is necessary.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Student completed work and/or 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89618467"/>
                  </a:ext>
                </a:extLst>
              </a:tr>
            </a:tbl>
          </a:graphicData>
        </a:graphic>
      </p:graphicFrame>
      <p:sp>
        <p:nvSpPr>
          <p:cNvPr id="5" name="Rectangle 1">
            <a:extLst>
              <a:ext uri="{FF2B5EF4-FFF2-40B4-BE49-F238E27FC236}">
                <a16:creationId xmlns:a16="http://schemas.microsoft.com/office/drawing/2014/main" id="{256A1993-843C-31E9-42FD-2693638A74B1}"/>
              </a:ext>
            </a:extLst>
          </p:cNvPr>
          <p:cNvSpPr>
            <a:spLocks noChangeArrowheads="1"/>
          </p:cNvSpPr>
          <p:nvPr/>
        </p:nvSpPr>
        <p:spPr bwMode="auto">
          <a:xfrm>
            <a:off x="520700" y="5429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Potting on with support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847349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3B7B6B4-A9A1-A4C4-8FC8-0B020394F997}"/>
              </a:ext>
            </a:extLst>
          </p:cNvPr>
          <p:cNvGraphicFramePr>
            <a:graphicFrameLocks noGrp="1"/>
          </p:cNvGraphicFramePr>
          <p:nvPr>
            <p:extLst>
              <p:ext uri="{D42A27DB-BD31-4B8C-83A1-F6EECF244321}">
                <p14:modId xmlns:p14="http://schemas.microsoft.com/office/powerpoint/2010/main" val="52172001"/>
              </p:ext>
            </p:extLst>
          </p:nvPr>
        </p:nvGraphicFramePr>
        <p:xfrm>
          <a:off x="571500" y="1905000"/>
          <a:ext cx="11391900" cy="3942240"/>
        </p:xfrm>
        <a:graphic>
          <a:graphicData uri="http://schemas.openxmlformats.org/drawingml/2006/table">
            <a:tbl>
              <a:tblPr/>
              <a:tblGrid>
                <a:gridCol w="5695950">
                  <a:extLst>
                    <a:ext uri="{9D8B030D-6E8A-4147-A177-3AD203B41FA5}">
                      <a16:colId xmlns:a16="http://schemas.microsoft.com/office/drawing/2014/main" val="2881953488"/>
                    </a:ext>
                  </a:extLst>
                </a:gridCol>
                <a:gridCol w="5695950">
                  <a:extLst>
                    <a:ext uri="{9D8B030D-6E8A-4147-A177-3AD203B41FA5}">
                      <a16:colId xmlns:a16="http://schemas.microsoft.com/office/drawing/2014/main" val="2061393679"/>
                    </a:ext>
                  </a:extLst>
                </a:gridCol>
              </a:tblGrid>
              <a:tr h="683484">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88043816"/>
                  </a:ext>
                </a:extLst>
              </a:tr>
              <a:tr h="923518">
                <a:tc>
                  <a:txBody>
                    <a:bodyPr/>
                    <a:lstStyle/>
                    <a:p>
                      <a:pPr algn="l" fontAlgn="t">
                        <a:lnSpc>
                          <a:spcPts val="2400"/>
                        </a:lnSpc>
                        <a:buNone/>
                      </a:pPr>
                      <a:r>
                        <a:rPr lang="en-GB" b="1" dirty="0">
                          <a:effectLst/>
                        </a:rPr>
                        <a:t>shown knowledge of</a:t>
                      </a:r>
                    </a:p>
                    <a:p>
                      <a:pPr algn="l" fontAlgn="t">
                        <a:lnSpc>
                          <a:spcPts val="1800"/>
                        </a:lnSpc>
                        <a:buNone/>
                      </a:pPr>
                      <a:r>
                        <a:rPr lang="en-GB" dirty="0">
                          <a:effectLst/>
                        </a:rPr>
                        <a:t>1. the key reasons why young plants need to be protected from frost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79850843"/>
                  </a:ext>
                </a:extLst>
              </a:tr>
              <a:tr h="1167619">
                <a:tc>
                  <a:txBody>
                    <a:bodyPr/>
                    <a:lstStyle/>
                    <a:p>
                      <a:pPr algn="l" fontAlgn="t">
                        <a:lnSpc>
                          <a:spcPts val="2400"/>
                        </a:lnSpc>
                        <a:buNone/>
                      </a:pPr>
                      <a:r>
                        <a:rPr lang="en-GB" b="1">
                          <a:effectLst/>
                        </a:rPr>
                        <a:t>demonstrated the ability to</a:t>
                      </a:r>
                    </a:p>
                    <a:p>
                      <a:pPr algn="l" fontAlgn="t">
                        <a:lnSpc>
                          <a:spcPts val="1800"/>
                        </a:lnSpc>
                        <a:buNone/>
                      </a:pPr>
                      <a:r>
                        <a:rPr lang="en-GB">
                          <a:effectLst/>
                        </a:rPr>
                        <a:t>2. select at least two appropriate materials which can protect the young plants from frost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77294870"/>
                  </a:ext>
                </a:extLst>
              </a:tr>
              <a:tr h="1167619">
                <a:tc>
                  <a:txBody>
                    <a:bodyPr/>
                    <a:lstStyle/>
                    <a:p>
                      <a:pPr algn="l" fontAlgn="t">
                        <a:lnSpc>
                          <a:spcPts val="2400"/>
                        </a:lnSpc>
                        <a:buNone/>
                      </a:pPr>
                      <a:r>
                        <a:rPr lang="en-GB" b="1" dirty="0">
                          <a:effectLst/>
                        </a:rPr>
                        <a:t>experienced</a:t>
                      </a:r>
                    </a:p>
                    <a:p>
                      <a:pPr algn="l" fontAlgn="t">
                        <a:lnSpc>
                          <a:spcPts val="1800"/>
                        </a:lnSpc>
                        <a:buNone/>
                      </a:pPr>
                      <a:r>
                        <a:rPr lang="en-GB" dirty="0">
                          <a:effectLst/>
                        </a:rPr>
                        <a:t>3. using at least two appropriate materials to cover and protect the young plants from frost.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30909185"/>
                  </a:ext>
                </a:extLst>
              </a:tr>
            </a:tbl>
          </a:graphicData>
        </a:graphic>
      </p:graphicFrame>
      <p:sp>
        <p:nvSpPr>
          <p:cNvPr id="5" name="Rectangle 1">
            <a:extLst>
              <a:ext uri="{FF2B5EF4-FFF2-40B4-BE49-F238E27FC236}">
                <a16:creationId xmlns:a16="http://schemas.microsoft.com/office/drawing/2014/main" id="{9B383222-3D04-9764-408A-65B2C9F0AD19}"/>
              </a:ext>
            </a:extLst>
          </p:cNvPr>
          <p:cNvSpPr>
            <a:spLocks noChangeArrowheads="1"/>
          </p:cNvSpPr>
          <p:nvPr/>
        </p:nvSpPr>
        <p:spPr bwMode="auto">
          <a:xfrm>
            <a:off x="571500" y="55356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Protecting plants from frost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25927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56E5E36-A0EA-C301-AA6C-57E5F3383026}"/>
              </a:ext>
            </a:extLst>
          </p:cNvPr>
          <p:cNvGraphicFramePr>
            <a:graphicFrameLocks noGrp="1"/>
          </p:cNvGraphicFramePr>
          <p:nvPr>
            <p:extLst>
              <p:ext uri="{D42A27DB-BD31-4B8C-83A1-F6EECF244321}">
                <p14:modId xmlns:p14="http://schemas.microsoft.com/office/powerpoint/2010/main" val="3113931003"/>
              </p:ext>
            </p:extLst>
          </p:nvPr>
        </p:nvGraphicFramePr>
        <p:xfrm>
          <a:off x="284284" y="1359877"/>
          <a:ext cx="10618178" cy="4803593"/>
        </p:xfrm>
        <a:graphic>
          <a:graphicData uri="http://schemas.openxmlformats.org/drawingml/2006/table">
            <a:tbl>
              <a:tblPr/>
              <a:tblGrid>
                <a:gridCol w="5309089">
                  <a:extLst>
                    <a:ext uri="{9D8B030D-6E8A-4147-A177-3AD203B41FA5}">
                      <a16:colId xmlns:a16="http://schemas.microsoft.com/office/drawing/2014/main" val="507106836"/>
                    </a:ext>
                  </a:extLst>
                </a:gridCol>
                <a:gridCol w="5309089">
                  <a:extLst>
                    <a:ext uri="{9D8B030D-6E8A-4147-A177-3AD203B41FA5}">
                      <a16:colId xmlns:a16="http://schemas.microsoft.com/office/drawing/2014/main" val="3843270692"/>
                    </a:ext>
                  </a:extLst>
                </a:gridCol>
              </a:tblGrid>
              <a:tr h="711016">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36075701"/>
                  </a:ext>
                </a:extLst>
              </a:tr>
              <a:tr h="706785">
                <a:tc>
                  <a:txBody>
                    <a:bodyPr/>
                    <a:lstStyle/>
                    <a:p>
                      <a:pPr algn="l" fontAlgn="t">
                        <a:lnSpc>
                          <a:spcPts val="2400"/>
                        </a:lnSpc>
                        <a:buNone/>
                      </a:pPr>
                      <a:r>
                        <a:rPr lang="en-GB" b="1">
                          <a:effectLst/>
                        </a:rPr>
                        <a:t>demonstrated the ability to</a:t>
                      </a:r>
                    </a:p>
                    <a:p>
                      <a:pPr algn="l" fontAlgn="t">
                        <a:lnSpc>
                          <a:spcPts val="1800"/>
                        </a:lnSpc>
                        <a:buNone/>
                      </a:pPr>
                      <a:r>
                        <a:rPr lang="en-GB">
                          <a:effectLst/>
                        </a:rPr>
                        <a:t>1. clean out a hutch correctly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7142524"/>
                  </a:ext>
                </a:extLst>
              </a:tr>
              <a:tr h="622139">
                <a:tc>
                  <a:txBody>
                    <a:bodyPr/>
                    <a:lstStyle/>
                    <a:p>
                      <a:pPr algn="l" fontAlgn="t">
                        <a:lnSpc>
                          <a:spcPts val="1800"/>
                        </a:lnSpc>
                        <a:buNone/>
                      </a:pPr>
                      <a:r>
                        <a:rPr lang="en-GB">
                          <a:effectLst/>
                        </a:rPr>
                        <a:t>2. name the appropriate hutch cleaning equipment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0783065"/>
                  </a:ext>
                </a:extLst>
              </a:tr>
              <a:tr h="622139">
                <a:tc>
                  <a:txBody>
                    <a:bodyPr/>
                    <a:lstStyle/>
                    <a:p>
                      <a:pPr algn="l" fontAlgn="t">
                        <a:lnSpc>
                          <a:spcPts val="1800"/>
                        </a:lnSpc>
                        <a:buNone/>
                      </a:pPr>
                      <a:r>
                        <a:rPr lang="en-GB">
                          <a:effectLst/>
                        </a:rPr>
                        <a:t>3. give at least two appropriate types and quantities of food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68062047"/>
                  </a:ext>
                </a:extLst>
              </a:tr>
              <a:tr h="406295">
                <a:tc>
                  <a:txBody>
                    <a:bodyPr/>
                    <a:lstStyle/>
                    <a:p>
                      <a:pPr algn="l" fontAlgn="t">
                        <a:lnSpc>
                          <a:spcPts val="1800"/>
                        </a:lnSpc>
                        <a:buNone/>
                      </a:pPr>
                      <a:r>
                        <a:rPr lang="en-GB">
                          <a:effectLst/>
                        </a:rPr>
                        <a:t>4. clean and refill the water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92533634"/>
                  </a:ext>
                </a:extLst>
              </a:tr>
              <a:tr h="406295">
                <a:tc>
                  <a:txBody>
                    <a:bodyPr/>
                    <a:lstStyle/>
                    <a:p>
                      <a:pPr algn="l" fontAlgn="t">
                        <a:lnSpc>
                          <a:spcPts val="1800"/>
                        </a:lnSpc>
                        <a:buNone/>
                      </a:pPr>
                      <a:r>
                        <a:rPr lang="en-GB">
                          <a:effectLst/>
                        </a:rPr>
                        <a:t>5. groom the animal with a brush</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55032367"/>
                  </a:ext>
                </a:extLst>
              </a:tr>
              <a:tr h="706785">
                <a:tc>
                  <a:txBody>
                    <a:bodyPr/>
                    <a:lstStyle/>
                    <a:p>
                      <a:pPr algn="l" fontAlgn="t">
                        <a:lnSpc>
                          <a:spcPts val="2400"/>
                        </a:lnSpc>
                        <a:buNone/>
                      </a:pPr>
                      <a:r>
                        <a:rPr lang="en-GB" b="1" dirty="0">
                          <a:effectLst/>
                        </a:rPr>
                        <a:t>shown knowledge of</a:t>
                      </a:r>
                    </a:p>
                    <a:p>
                      <a:pPr algn="l" fontAlgn="t">
                        <a:lnSpc>
                          <a:spcPts val="1800"/>
                        </a:lnSpc>
                        <a:buNone/>
                      </a:pPr>
                      <a:r>
                        <a:rPr lang="en-GB" dirty="0">
                          <a:effectLst/>
                        </a:rPr>
                        <a:t>6. how to hold a rabbit correctly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22864091"/>
                  </a:ext>
                </a:extLst>
              </a:tr>
              <a:tr h="622139">
                <a:tc>
                  <a:txBody>
                    <a:bodyPr/>
                    <a:lstStyle/>
                    <a:p>
                      <a:pPr algn="l" fontAlgn="t">
                        <a:lnSpc>
                          <a:spcPts val="1800"/>
                        </a:lnSpc>
                        <a:buNone/>
                      </a:pPr>
                      <a:r>
                        <a:rPr lang="en-GB">
                          <a:effectLst/>
                        </a:rPr>
                        <a:t>7. at least three signs of good health in a rabbit.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0855386"/>
                  </a:ext>
                </a:extLst>
              </a:tr>
            </a:tbl>
          </a:graphicData>
        </a:graphic>
      </p:graphicFrame>
      <p:sp>
        <p:nvSpPr>
          <p:cNvPr id="5" name="Rectangle 1">
            <a:extLst>
              <a:ext uri="{FF2B5EF4-FFF2-40B4-BE49-F238E27FC236}">
                <a16:creationId xmlns:a16="http://schemas.microsoft.com/office/drawing/2014/main" id="{A9CF666C-6E56-BC69-4CED-E1CC0E0A3C9B}"/>
              </a:ext>
            </a:extLst>
          </p:cNvPr>
          <p:cNvSpPr>
            <a:spLocks noChangeArrowheads="1"/>
          </p:cNvSpPr>
          <p:nvPr/>
        </p:nvSpPr>
        <p:spPr bwMode="auto">
          <a:xfrm>
            <a:off x="284284" y="46593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Animal husbandry: Care of a rabbit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9275485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79D8DE1-54A4-8AB7-F279-5040E36C1695}"/>
              </a:ext>
            </a:extLst>
          </p:cNvPr>
          <p:cNvGraphicFramePr>
            <a:graphicFrameLocks noGrp="1"/>
          </p:cNvGraphicFramePr>
          <p:nvPr>
            <p:extLst>
              <p:ext uri="{D42A27DB-BD31-4B8C-83A1-F6EECF244321}">
                <p14:modId xmlns:p14="http://schemas.microsoft.com/office/powerpoint/2010/main" val="2535169618"/>
              </p:ext>
            </p:extLst>
          </p:nvPr>
        </p:nvGraphicFramePr>
        <p:xfrm>
          <a:off x="458788" y="1473200"/>
          <a:ext cx="11047412" cy="5043585"/>
        </p:xfrm>
        <a:graphic>
          <a:graphicData uri="http://schemas.openxmlformats.org/drawingml/2006/table">
            <a:tbl>
              <a:tblPr/>
              <a:tblGrid>
                <a:gridCol w="5523706">
                  <a:extLst>
                    <a:ext uri="{9D8B030D-6E8A-4147-A177-3AD203B41FA5}">
                      <a16:colId xmlns:a16="http://schemas.microsoft.com/office/drawing/2014/main" val="4168182368"/>
                    </a:ext>
                  </a:extLst>
                </a:gridCol>
                <a:gridCol w="5523706">
                  <a:extLst>
                    <a:ext uri="{9D8B030D-6E8A-4147-A177-3AD203B41FA5}">
                      <a16:colId xmlns:a16="http://schemas.microsoft.com/office/drawing/2014/main" val="2165698345"/>
                    </a:ext>
                  </a:extLst>
                </a:gridCol>
              </a:tblGrid>
              <a:tr h="568821">
                <a:tc>
                  <a:txBody>
                    <a:bodyPr/>
                    <a:lstStyle/>
                    <a:p>
                      <a:pPr algn="l" fontAlgn="t">
                        <a:buNone/>
                      </a:pPr>
                      <a:r>
                        <a:rPr lang="en-GB" sz="1600" dirty="0">
                          <a:effectLst/>
                        </a:rPr>
                        <a:t>In successfully completing this unit, the learner will have</a:t>
                      </a:r>
                    </a:p>
                  </a:txBody>
                  <a:tcPr marL="79719" marR="79719" marT="39860" marB="3986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79719" marR="79719" marT="39860" marB="3986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80406356"/>
                  </a:ext>
                </a:extLst>
              </a:tr>
              <a:tr h="1076821">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1. work as part of a team to design and formulate a plan for a given horticultural space</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40181225"/>
                  </a:ext>
                </a:extLst>
              </a:tr>
              <a:tr h="542085">
                <a:tc>
                  <a:txBody>
                    <a:bodyPr/>
                    <a:lstStyle/>
                    <a:p>
                      <a:pPr algn="l" fontAlgn="t">
                        <a:lnSpc>
                          <a:spcPts val="1800"/>
                        </a:lnSpc>
                        <a:buNone/>
                      </a:pPr>
                      <a:r>
                        <a:rPr lang="en-GB" sz="1600">
                          <a:effectLst/>
                        </a:rPr>
                        <a:t>2. contribute a minimum of one idea to the group design</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0468280"/>
                  </a:ext>
                </a:extLst>
              </a:tr>
              <a:tr h="1000430">
                <a:tc>
                  <a:txBody>
                    <a:bodyPr/>
                    <a:lstStyle/>
                    <a:p>
                      <a:pPr algn="l" fontAlgn="t">
                        <a:lnSpc>
                          <a:spcPts val="1800"/>
                        </a:lnSpc>
                        <a:buNone/>
                      </a:pPr>
                      <a:r>
                        <a:rPr lang="en-GB" sz="1600">
                          <a:effectLst/>
                        </a:rPr>
                        <a:t>3. plan how to arrange a horticultural space with given plants, considering height, weight and plant preference for sun or shade</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11535125"/>
                  </a:ext>
                </a:extLst>
              </a:tr>
              <a:tr h="771258">
                <a:tc>
                  <a:txBody>
                    <a:bodyPr/>
                    <a:lstStyle/>
                    <a:p>
                      <a:pPr algn="l" fontAlgn="t">
                        <a:lnSpc>
                          <a:spcPts val="1800"/>
                        </a:lnSpc>
                        <a:buNone/>
                      </a:pPr>
                      <a:r>
                        <a:rPr lang="en-GB" sz="1600">
                          <a:effectLst/>
                        </a:rPr>
                        <a:t>4. plant a horticultural space according to a selected group design or plan</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78625796"/>
                  </a:ext>
                </a:extLst>
              </a:tr>
              <a:tr h="542085">
                <a:tc>
                  <a:txBody>
                    <a:bodyPr/>
                    <a:lstStyle/>
                    <a:p>
                      <a:pPr algn="l" fontAlgn="t">
                        <a:lnSpc>
                          <a:spcPts val="1800"/>
                        </a:lnSpc>
                        <a:buNone/>
                      </a:pPr>
                      <a:r>
                        <a:rPr lang="en-GB" sz="1600">
                          <a:effectLst/>
                        </a:rPr>
                        <a:t>5. create a group visual landscaping design or plan for a selected space</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01999846"/>
                  </a:ext>
                </a:extLst>
              </a:tr>
              <a:tr h="542085">
                <a:tc>
                  <a:txBody>
                    <a:bodyPr/>
                    <a:lstStyle/>
                    <a:p>
                      <a:pPr algn="l" fontAlgn="t">
                        <a:lnSpc>
                          <a:spcPts val="1800"/>
                        </a:lnSpc>
                        <a:buNone/>
                      </a:pPr>
                      <a:r>
                        <a:rPr lang="en-GB" sz="1600">
                          <a:effectLst/>
                        </a:rPr>
                        <a:t>6. maintain a horticultural space according to a design or plan.</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85546011"/>
                  </a:ext>
                </a:extLst>
              </a:tr>
            </a:tbl>
          </a:graphicData>
        </a:graphic>
      </p:graphicFrame>
      <p:sp>
        <p:nvSpPr>
          <p:cNvPr id="5" name="Rectangle 1">
            <a:extLst>
              <a:ext uri="{FF2B5EF4-FFF2-40B4-BE49-F238E27FC236}">
                <a16:creationId xmlns:a16="http://schemas.microsoft.com/office/drawing/2014/main" id="{FEAECB17-1FAC-330C-6F20-3C5C98C119FF}"/>
              </a:ext>
            </a:extLst>
          </p:cNvPr>
          <p:cNvSpPr>
            <a:spLocks noChangeArrowheads="1"/>
          </p:cNvSpPr>
          <p:nvPr/>
        </p:nvSpPr>
        <p:spPr bwMode="auto">
          <a:xfrm>
            <a:off x="458788" y="37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Group horticultural design and planning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59824570"/>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3C99EE4-36FA-B02C-C091-F36D5BFC75C2}"/>
              </a:ext>
            </a:extLst>
          </p:cNvPr>
          <p:cNvGraphicFramePr>
            <a:graphicFrameLocks noGrp="1"/>
          </p:cNvGraphicFramePr>
          <p:nvPr>
            <p:extLst>
              <p:ext uri="{D42A27DB-BD31-4B8C-83A1-F6EECF244321}">
                <p14:modId xmlns:p14="http://schemas.microsoft.com/office/powerpoint/2010/main" val="3897924612"/>
              </p:ext>
            </p:extLst>
          </p:nvPr>
        </p:nvGraphicFramePr>
        <p:xfrm>
          <a:off x="242888" y="712163"/>
          <a:ext cx="11288712" cy="5890875"/>
        </p:xfrm>
        <a:graphic>
          <a:graphicData uri="http://schemas.openxmlformats.org/drawingml/2006/table">
            <a:tbl>
              <a:tblPr/>
              <a:tblGrid>
                <a:gridCol w="5644356">
                  <a:extLst>
                    <a:ext uri="{9D8B030D-6E8A-4147-A177-3AD203B41FA5}">
                      <a16:colId xmlns:a16="http://schemas.microsoft.com/office/drawing/2014/main" val="2029972508"/>
                    </a:ext>
                  </a:extLst>
                </a:gridCol>
                <a:gridCol w="5644356">
                  <a:extLst>
                    <a:ext uri="{9D8B030D-6E8A-4147-A177-3AD203B41FA5}">
                      <a16:colId xmlns:a16="http://schemas.microsoft.com/office/drawing/2014/main" val="1359184497"/>
                    </a:ext>
                  </a:extLst>
                </a:gridCol>
              </a:tblGrid>
              <a:tr h="570755">
                <a:tc>
                  <a:txBody>
                    <a:bodyPr/>
                    <a:lstStyle/>
                    <a:p>
                      <a:pPr algn="l" fontAlgn="t">
                        <a:buNone/>
                      </a:pPr>
                      <a:r>
                        <a:rPr lang="en-GB" sz="1400">
                          <a:effectLst/>
                        </a:rPr>
                        <a:t>In successfully completing this unit, the learner will have</a:t>
                      </a:r>
                    </a:p>
                  </a:txBody>
                  <a:tcPr marL="72022" marR="72022" marT="36011" marB="3601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2022" marR="72022" marT="36011" marB="3601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68294909"/>
                  </a:ext>
                </a:extLst>
              </a:tr>
              <a:tr h="1202996">
                <a:tc>
                  <a:txBody>
                    <a:bodyPr/>
                    <a:lstStyle/>
                    <a:p>
                      <a:pPr algn="l" fontAlgn="t">
                        <a:lnSpc>
                          <a:spcPts val="2400"/>
                        </a:lnSpc>
                        <a:buNone/>
                      </a:pPr>
                      <a:r>
                        <a:rPr lang="en-GB" sz="1400" b="1">
                          <a:effectLst/>
                        </a:rPr>
                        <a:t>shown knowledge of</a:t>
                      </a:r>
                    </a:p>
                    <a:p>
                      <a:pPr algn="l" fontAlgn="t">
                        <a:lnSpc>
                          <a:spcPts val="1800"/>
                        </a:lnSpc>
                        <a:buNone/>
                      </a:pPr>
                      <a:r>
                        <a:rPr lang="en-GB" sz="1400">
                          <a:effectLst/>
                        </a:rPr>
                        <a:t>1. at least three plants that will attract bees or butterflies in a domestic wildlife garden</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54294935"/>
                  </a:ext>
                </a:extLst>
              </a:tr>
              <a:tr h="857931">
                <a:tc>
                  <a:txBody>
                    <a:bodyPr/>
                    <a:lstStyle/>
                    <a:p>
                      <a:pPr algn="l" fontAlgn="t">
                        <a:lnSpc>
                          <a:spcPts val="1800"/>
                        </a:lnSpc>
                        <a:buNone/>
                      </a:pPr>
                      <a:r>
                        <a:rPr lang="en-GB" sz="1400">
                          <a:effectLst/>
                        </a:rPr>
                        <a:t>2. at least three plants suitable for wet areas or ponds in a domestic wildlife garden</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30797837"/>
                  </a:ext>
                </a:extLst>
              </a:tr>
              <a:tr h="857931">
                <a:tc>
                  <a:txBody>
                    <a:bodyPr/>
                    <a:lstStyle/>
                    <a:p>
                      <a:pPr algn="l" fontAlgn="t">
                        <a:lnSpc>
                          <a:spcPts val="1800"/>
                        </a:lnSpc>
                        <a:buNone/>
                      </a:pPr>
                      <a:r>
                        <a:rPr lang="en-GB" sz="1400">
                          <a:effectLst/>
                        </a:rPr>
                        <a:t>3. at least three features that could be incorporated onto a domestic wildlife garden</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79317197"/>
                  </a:ext>
                </a:extLst>
              </a:tr>
              <a:tr h="857931">
                <a:tc>
                  <a:txBody>
                    <a:bodyPr/>
                    <a:lstStyle/>
                    <a:p>
                      <a:pPr algn="l" fontAlgn="t">
                        <a:lnSpc>
                          <a:spcPts val="1800"/>
                        </a:lnSpc>
                        <a:buNone/>
                      </a:pPr>
                      <a:r>
                        <a:rPr lang="en-GB" sz="1400">
                          <a:effectLst/>
                        </a:rPr>
                        <a:t>4. at least three of the basic requirements of creatures found in a domestic wildlife garden</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80338684"/>
                  </a:ext>
                </a:extLst>
              </a:tr>
              <a:tr h="599133">
                <a:tc>
                  <a:txBody>
                    <a:bodyPr/>
                    <a:lstStyle/>
                    <a:p>
                      <a:pPr algn="l" fontAlgn="t">
                        <a:lnSpc>
                          <a:spcPts val="1800"/>
                        </a:lnSpc>
                        <a:buNone/>
                      </a:pPr>
                      <a:r>
                        <a:rPr lang="en-GB" sz="1400">
                          <a:effectLst/>
                        </a:rPr>
                        <a:t>5. at least three benefits of gardening with wildlife in mind</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65794302"/>
                  </a:ext>
                </a:extLst>
              </a:tr>
              <a:tr h="944198">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6. create a feature suitable for a wildlife garden.</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2022" marR="72022" marT="36011" marB="360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00078494"/>
                  </a:ext>
                </a:extLst>
              </a:tr>
            </a:tbl>
          </a:graphicData>
        </a:graphic>
      </p:graphicFrame>
      <p:sp>
        <p:nvSpPr>
          <p:cNvPr id="5" name="Rectangle 1">
            <a:extLst>
              <a:ext uri="{FF2B5EF4-FFF2-40B4-BE49-F238E27FC236}">
                <a16:creationId xmlns:a16="http://schemas.microsoft.com/office/drawing/2014/main" id="{BF1F4052-033F-0C5C-BC46-76BF6F61EC88}"/>
              </a:ext>
            </a:extLst>
          </p:cNvPr>
          <p:cNvSpPr>
            <a:spLocks noChangeArrowheads="1"/>
          </p:cNvSpPr>
          <p:nvPr/>
        </p:nvSpPr>
        <p:spPr bwMode="auto">
          <a:xfrm>
            <a:off x="242888" y="25496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Wildlife gardening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5314873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6A853FC-5B16-77D2-876B-AD0446403724}"/>
              </a:ext>
            </a:extLst>
          </p:cNvPr>
          <p:cNvGraphicFramePr>
            <a:graphicFrameLocks noGrp="1"/>
          </p:cNvGraphicFramePr>
          <p:nvPr>
            <p:extLst>
              <p:ext uri="{D42A27DB-BD31-4B8C-83A1-F6EECF244321}">
                <p14:modId xmlns:p14="http://schemas.microsoft.com/office/powerpoint/2010/main" val="938608623"/>
              </p:ext>
            </p:extLst>
          </p:nvPr>
        </p:nvGraphicFramePr>
        <p:xfrm>
          <a:off x="508000" y="1711662"/>
          <a:ext cx="11074400" cy="4484062"/>
        </p:xfrm>
        <a:graphic>
          <a:graphicData uri="http://schemas.openxmlformats.org/drawingml/2006/table">
            <a:tbl>
              <a:tblPr/>
              <a:tblGrid>
                <a:gridCol w="5537200">
                  <a:extLst>
                    <a:ext uri="{9D8B030D-6E8A-4147-A177-3AD203B41FA5}">
                      <a16:colId xmlns:a16="http://schemas.microsoft.com/office/drawing/2014/main" val="630346625"/>
                    </a:ext>
                  </a:extLst>
                </a:gridCol>
                <a:gridCol w="5537200">
                  <a:extLst>
                    <a:ext uri="{9D8B030D-6E8A-4147-A177-3AD203B41FA5}">
                      <a16:colId xmlns:a16="http://schemas.microsoft.com/office/drawing/2014/main" val="1390901793"/>
                    </a:ext>
                  </a:extLst>
                </a:gridCol>
              </a:tblGrid>
              <a:tr h="254004">
                <a:tc>
                  <a:txBody>
                    <a:bodyPr/>
                    <a:lstStyle/>
                    <a:p>
                      <a:pPr algn="l" fontAlgn="t">
                        <a:buNone/>
                      </a:pPr>
                      <a:r>
                        <a:rPr lang="en-GB" sz="700">
                          <a:effectLst/>
                        </a:rPr>
                        <a:t>In successfully completing this unit, the learner will have</a:t>
                      </a:r>
                    </a:p>
                  </a:txBody>
                  <a:tcPr marL="36286" marR="36286" marT="18143" marB="1814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Evidence needed</a:t>
                      </a:r>
                    </a:p>
                  </a:txBody>
                  <a:tcPr marL="36286" marR="36286" marT="18143" marB="1814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77981835"/>
                  </a:ext>
                </a:extLst>
              </a:tr>
              <a:tr h="524640">
                <a:tc>
                  <a:txBody>
                    <a:bodyPr/>
                    <a:lstStyle/>
                    <a:p>
                      <a:pPr algn="l" fontAlgn="t">
                        <a:lnSpc>
                          <a:spcPts val="2400"/>
                        </a:lnSpc>
                        <a:buNone/>
                      </a:pPr>
                      <a:r>
                        <a:rPr lang="en-GB" sz="700" b="1">
                          <a:effectLst/>
                        </a:rPr>
                        <a:t>experienced</a:t>
                      </a:r>
                    </a:p>
                    <a:p>
                      <a:pPr algn="l" fontAlgn="t">
                        <a:lnSpc>
                          <a:spcPts val="1800"/>
                        </a:lnSpc>
                        <a:buNone/>
                      </a:pPr>
                      <a:r>
                        <a:rPr lang="en-GB" sz="700">
                          <a:effectLst/>
                        </a:rPr>
                        <a:t>1. creating a new no-dig bed and/or preparing an area for planting by weeding and spreading compost mulch on existing beds and pathways</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86096753"/>
                  </a:ext>
                </a:extLst>
              </a:tr>
              <a:tr h="494401">
                <a:tc>
                  <a:txBody>
                    <a:bodyPr/>
                    <a:lstStyle/>
                    <a:p>
                      <a:pPr algn="l" fontAlgn="t">
                        <a:lnSpc>
                          <a:spcPts val="1800"/>
                        </a:lnSpc>
                        <a:buNone/>
                      </a:pPr>
                      <a:r>
                        <a:rPr lang="en-GB" sz="700">
                          <a:effectLst/>
                        </a:rPr>
                        <a:t>2. sowing at least five vegetables, eg broad beans, spring onions, lettuce, peas, onions, beetroot, first or second early potatoes, leeks, dill, parsley, coriander, parsnips, carrots, tomatoes</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40273532"/>
                  </a:ext>
                </a:extLst>
              </a:tr>
              <a:tr h="403686">
                <a:tc>
                  <a:txBody>
                    <a:bodyPr/>
                    <a:lstStyle/>
                    <a:p>
                      <a:pPr algn="l" fontAlgn="t">
                        <a:lnSpc>
                          <a:spcPts val="1800"/>
                        </a:lnSpc>
                        <a:buNone/>
                      </a:pPr>
                      <a:r>
                        <a:rPr lang="en-GB" sz="700">
                          <a:effectLst/>
                        </a:rPr>
                        <a:t>3. pricking out, potting on and/or transplanting at least two seedlings using the appropriate methods, containers and planting distance</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87605178"/>
                  </a:ext>
                </a:extLst>
              </a:tr>
              <a:tr h="494401">
                <a:tc>
                  <a:txBody>
                    <a:bodyPr/>
                    <a:lstStyle/>
                    <a:p>
                      <a:pPr algn="l" fontAlgn="t">
                        <a:lnSpc>
                          <a:spcPts val="1800"/>
                        </a:lnSpc>
                        <a:buNone/>
                      </a:pPr>
                      <a:r>
                        <a:rPr lang="en-GB" sz="700">
                          <a:effectLst/>
                        </a:rPr>
                        <a:t>4. sowing annual and/or biennial flowers such as sunflowers, French marigolds, antirrhinum, sweet peas, forget-me-nots, lavatera, calendula, poppies, nasturtium</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06734701"/>
                  </a:ext>
                </a:extLst>
              </a:tr>
              <a:tr h="312970">
                <a:tc>
                  <a:txBody>
                    <a:bodyPr/>
                    <a:lstStyle/>
                    <a:p>
                      <a:pPr algn="l" fontAlgn="t">
                        <a:lnSpc>
                          <a:spcPts val="1800"/>
                        </a:lnSpc>
                        <a:buNone/>
                      </a:pPr>
                      <a:r>
                        <a:rPr lang="en-GB" sz="700">
                          <a:effectLst/>
                        </a:rPr>
                        <a:t>5. pruning and training at least three trees, shrubs and/or climbing plants for shape, strength and fruit productivity</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60269866"/>
                  </a:ext>
                </a:extLst>
              </a:tr>
              <a:tr h="222254">
                <a:tc>
                  <a:txBody>
                    <a:bodyPr/>
                    <a:lstStyle/>
                    <a:p>
                      <a:pPr algn="l" fontAlgn="t">
                        <a:lnSpc>
                          <a:spcPts val="1800"/>
                        </a:lnSpc>
                        <a:buNone/>
                      </a:pPr>
                      <a:r>
                        <a:rPr lang="en-GB" sz="700">
                          <a:effectLst/>
                        </a:rPr>
                        <a:t>6. planting at least two bareroot trees and shrubs</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45035113"/>
                  </a:ext>
                </a:extLst>
              </a:tr>
              <a:tr h="312970">
                <a:tc>
                  <a:txBody>
                    <a:bodyPr/>
                    <a:lstStyle/>
                    <a:p>
                      <a:pPr algn="l" fontAlgn="t">
                        <a:lnSpc>
                          <a:spcPts val="1800"/>
                        </a:lnSpc>
                        <a:buNone/>
                      </a:pPr>
                      <a:r>
                        <a:rPr lang="en-GB" sz="700">
                          <a:effectLst/>
                        </a:rPr>
                        <a:t>7. cutting back the old stems of herbaceous perennials and ornamental grasses</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57698704"/>
                  </a:ext>
                </a:extLst>
              </a:tr>
              <a:tr h="403686">
                <a:tc>
                  <a:txBody>
                    <a:bodyPr/>
                    <a:lstStyle/>
                    <a:p>
                      <a:pPr algn="l" fontAlgn="t">
                        <a:lnSpc>
                          <a:spcPts val="1800"/>
                        </a:lnSpc>
                        <a:buNone/>
                      </a:pPr>
                      <a:r>
                        <a:rPr lang="en-GB" sz="700">
                          <a:effectLst/>
                        </a:rPr>
                        <a:t>8. taking part in wildlife pond maintenance, eg removing decaying organic matter, algae control, thinning out and dividing aquatic plants</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91513800"/>
                  </a:ext>
                </a:extLst>
              </a:tr>
              <a:tr h="403686">
                <a:tc>
                  <a:txBody>
                    <a:bodyPr/>
                    <a:lstStyle/>
                    <a:p>
                      <a:pPr algn="l" fontAlgn="t">
                        <a:lnSpc>
                          <a:spcPts val="1800"/>
                        </a:lnSpc>
                        <a:buNone/>
                      </a:pPr>
                      <a:r>
                        <a:rPr lang="en-GB" sz="700">
                          <a:effectLst/>
                        </a:rPr>
                        <a:t>9. harvesting at least one winter crop, eg salad, spinach, lettuce, rocket, coriander, spring onion, kale, purple sprouting broccoli</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29519853"/>
                  </a:ext>
                </a:extLst>
              </a:tr>
              <a:tr h="524640">
                <a:tc>
                  <a:txBody>
                    <a:bodyPr/>
                    <a:lstStyle/>
                    <a:p>
                      <a:pPr algn="l" fontAlgn="t">
                        <a:lnSpc>
                          <a:spcPts val="2400"/>
                        </a:lnSpc>
                        <a:buNone/>
                      </a:pPr>
                      <a:r>
                        <a:rPr lang="en-GB" sz="700" b="1">
                          <a:effectLst/>
                        </a:rPr>
                        <a:t>shown knowledge of</a:t>
                      </a:r>
                    </a:p>
                    <a:p>
                      <a:pPr algn="l" fontAlgn="t">
                        <a:lnSpc>
                          <a:spcPts val="1800"/>
                        </a:lnSpc>
                        <a:buNone/>
                      </a:pPr>
                      <a:r>
                        <a:rPr lang="en-GB" sz="700">
                          <a:effectLst/>
                        </a:rPr>
                        <a:t>10. the correct and safe use of at least three garden tools, eg fork, spade, secateurs, loppers, pruning saw, rake, hoe, dibber, trowel.</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700" dirty="0">
                          <a:effectLst/>
                        </a:rPr>
                        <a:t>Summary sheet</a:t>
                      </a:r>
                    </a:p>
                  </a:txBody>
                  <a:tcPr marL="36286" marR="36286" marT="18143" marB="181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99823169"/>
                  </a:ext>
                </a:extLst>
              </a:tr>
            </a:tbl>
          </a:graphicData>
        </a:graphic>
      </p:graphicFrame>
      <p:sp>
        <p:nvSpPr>
          <p:cNvPr id="5" name="Rectangle 1">
            <a:extLst>
              <a:ext uri="{FF2B5EF4-FFF2-40B4-BE49-F238E27FC236}">
                <a16:creationId xmlns:a16="http://schemas.microsoft.com/office/drawing/2014/main" id="{234F5C2B-CD52-CDC7-C9D1-66D7EEF4B1AA}"/>
              </a:ext>
            </a:extLst>
          </p:cNvPr>
          <p:cNvSpPr>
            <a:spLocks noChangeArrowheads="1"/>
          </p:cNvSpPr>
          <p:nvPr/>
        </p:nvSpPr>
        <p:spPr bwMode="auto">
          <a:xfrm>
            <a:off x="508001" y="239083"/>
            <a:ext cx="11074399"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School gardening in the spring term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33866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E7CF09-CECC-AC7C-6CB3-3F0EEA8D9A7F}"/>
              </a:ext>
            </a:extLst>
          </p:cNvPr>
          <p:cNvGraphicFramePr>
            <a:graphicFrameLocks noGrp="1"/>
          </p:cNvGraphicFramePr>
          <p:nvPr>
            <p:extLst>
              <p:ext uri="{D42A27DB-BD31-4B8C-83A1-F6EECF244321}">
                <p14:modId xmlns:p14="http://schemas.microsoft.com/office/powerpoint/2010/main" val="1284332143"/>
              </p:ext>
            </p:extLst>
          </p:nvPr>
        </p:nvGraphicFramePr>
        <p:xfrm>
          <a:off x="260430" y="1466656"/>
          <a:ext cx="11671140" cy="4575587"/>
        </p:xfrm>
        <a:graphic>
          <a:graphicData uri="http://schemas.openxmlformats.org/drawingml/2006/table">
            <a:tbl>
              <a:tblPr/>
              <a:tblGrid>
                <a:gridCol w="5835570">
                  <a:extLst>
                    <a:ext uri="{9D8B030D-6E8A-4147-A177-3AD203B41FA5}">
                      <a16:colId xmlns:a16="http://schemas.microsoft.com/office/drawing/2014/main" val="2980107669"/>
                    </a:ext>
                  </a:extLst>
                </a:gridCol>
                <a:gridCol w="5835570">
                  <a:extLst>
                    <a:ext uri="{9D8B030D-6E8A-4147-A177-3AD203B41FA5}">
                      <a16:colId xmlns:a16="http://schemas.microsoft.com/office/drawing/2014/main" val="1963713665"/>
                    </a:ext>
                  </a:extLst>
                </a:gridCol>
              </a:tblGrid>
              <a:tr h="412775">
                <a:tc>
                  <a:txBody>
                    <a:bodyPr/>
                    <a:lstStyle/>
                    <a:p>
                      <a:pPr algn="l" fontAlgn="t">
                        <a:buNone/>
                      </a:pPr>
                      <a:r>
                        <a:rPr lang="en-GB" sz="1200">
                          <a:effectLst/>
                        </a:rPr>
                        <a:t>In successfully completing this unit, the learner will have</a:t>
                      </a:r>
                    </a:p>
                  </a:txBody>
                  <a:tcPr marL="58968" marR="58968" marT="29484" marB="2948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58968" marR="58968" marT="29484" marB="2948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42995072"/>
                  </a:ext>
                </a:extLst>
              </a:tr>
              <a:tr h="410318">
                <a:tc>
                  <a:txBody>
                    <a:bodyPr/>
                    <a:lstStyle/>
                    <a:p>
                      <a:pPr algn="l" fontAlgn="t">
                        <a:lnSpc>
                          <a:spcPts val="2400"/>
                        </a:lnSpc>
                        <a:buNone/>
                      </a:pPr>
                      <a:r>
                        <a:rPr lang="en-GB" sz="1200" b="1">
                          <a:effectLst/>
                        </a:rPr>
                        <a:t>shown knowledge of</a:t>
                      </a:r>
                    </a:p>
                    <a:p>
                      <a:pPr algn="l" fontAlgn="t">
                        <a:lnSpc>
                          <a:spcPts val="1800"/>
                        </a:lnSpc>
                        <a:buNone/>
                      </a:pPr>
                      <a:r>
                        <a:rPr lang="en-GB" sz="1200">
                          <a:effectLst/>
                        </a:rPr>
                        <a:t>1. at least ten breeds of rabbit</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23674187"/>
                  </a:ext>
                </a:extLst>
              </a:tr>
              <a:tr h="361178">
                <a:tc>
                  <a:txBody>
                    <a:bodyPr/>
                    <a:lstStyle/>
                    <a:p>
                      <a:pPr algn="l" fontAlgn="t">
                        <a:lnSpc>
                          <a:spcPts val="1800"/>
                        </a:lnSpc>
                        <a:buNone/>
                      </a:pPr>
                      <a:r>
                        <a:rPr lang="en-GB" sz="1200">
                          <a:effectLst/>
                        </a:rPr>
                        <a:t>2. what a male and female rabbit are called</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09967499"/>
                  </a:ext>
                </a:extLst>
              </a:tr>
              <a:tr h="361178">
                <a:tc>
                  <a:txBody>
                    <a:bodyPr/>
                    <a:lstStyle/>
                    <a:p>
                      <a:pPr algn="l" fontAlgn="t">
                        <a:lnSpc>
                          <a:spcPts val="1800"/>
                        </a:lnSpc>
                        <a:buNone/>
                      </a:pPr>
                      <a:r>
                        <a:rPr lang="en-GB" sz="1200">
                          <a:effectLst/>
                        </a:rPr>
                        <a:t>3. at least two breeds kept as pets and sold in pet shops</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07495698"/>
                  </a:ext>
                </a:extLst>
              </a:tr>
              <a:tr h="508598">
                <a:tc>
                  <a:txBody>
                    <a:bodyPr/>
                    <a:lstStyle/>
                    <a:p>
                      <a:pPr algn="l" fontAlgn="t">
                        <a:lnSpc>
                          <a:spcPts val="1800"/>
                        </a:lnSpc>
                        <a:buNone/>
                      </a:pPr>
                      <a:r>
                        <a:rPr lang="en-GB" sz="1200">
                          <a:effectLst/>
                        </a:rPr>
                        <a:t>4. a type of suitable bedding which could be used for displaying the rabbit in a pet shop</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88847940"/>
                  </a:ext>
                </a:extLst>
              </a:tr>
              <a:tr h="508598">
                <a:tc>
                  <a:txBody>
                    <a:bodyPr/>
                    <a:lstStyle/>
                    <a:p>
                      <a:pPr algn="l" fontAlgn="t">
                        <a:lnSpc>
                          <a:spcPts val="1800"/>
                        </a:lnSpc>
                        <a:buNone/>
                      </a:pPr>
                      <a:r>
                        <a:rPr lang="en-GB" sz="1200">
                          <a:effectLst/>
                        </a:rPr>
                        <a:t>5. at least three types of suitable floor covering materials which could be used for displaying the rabbit in a pet shop</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76547614"/>
                  </a:ext>
                </a:extLst>
              </a:tr>
              <a:tr h="557738">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6. feed and supply clean water to the rabbit as necessary</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10245109"/>
                  </a:ext>
                </a:extLst>
              </a:tr>
              <a:tr h="361178">
                <a:tc>
                  <a:txBody>
                    <a:bodyPr/>
                    <a:lstStyle/>
                    <a:p>
                      <a:pPr algn="l" fontAlgn="t">
                        <a:lnSpc>
                          <a:spcPts val="1800"/>
                        </a:lnSpc>
                        <a:buNone/>
                      </a:pPr>
                      <a:r>
                        <a:rPr lang="en-GB" sz="1200">
                          <a:effectLst/>
                        </a:rPr>
                        <a:t>7. clean animal accommodation as required</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49237630"/>
                  </a:ext>
                </a:extLst>
              </a:tr>
              <a:tr h="508598">
                <a:tc>
                  <a:txBody>
                    <a:bodyPr/>
                    <a:lstStyle/>
                    <a:p>
                      <a:pPr algn="l" fontAlgn="t">
                        <a:lnSpc>
                          <a:spcPts val="1800"/>
                        </a:lnSpc>
                        <a:buNone/>
                      </a:pPr>
                      <a:r>
                        <a:rPr lang="en-GB" sz="1200">
                          <a:effectLst/>
                        </a:rPr>
                        <a:t>8. move rabbits safely and securely without damage or stress to animal or handler</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12108392"/>
                  </a:ext>
                </a:extLst>
              </a:tr>
              <a:tr h="361178">
                <a:tc>
                  <a:txBody>
                    <a:bodyPr/>
                    <a:lstStyle/>
                    <a:p>
                      <a:pPr algn="l" fontAlgn="t">
                        <a:lnSpc>
                          <a:spcPts val="1800"/>
                        </a:lnSpc>
                        <a:buNone/>
                      </a:pPr>
                      <a:r>
                        <a:rPr lang="en-GB" sz="1200">
                          <a:effectLst/>
                        </a:rPr>
                        <a:t>9. conduct a nine-point health check of a rabbit.</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Student completed work</a:t>
                      </a:r>
                    </a:p>
                  </a:txBody>
                  <a:tcPr marL="58968" marR="58968" marT="29484" marB="2948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35698446"/>
                  </a:ext>
                </a:extLst>
              </a:tr>
            </a:tbl>
          </a:graphicData>
        </a:graphic>
      </p:graphicFrame>
      <p:sp>
        <p:nvSpPr>
          <p:cNvPr id="5" name="Rectangle 1">
            <a:extLst>
              <a:ext uri="{FF2B5EF4-FFF2-40B4-BE49-F238E27FC236}">
                <a16:creationId xmlns:a16="http://schemas.microsoft.com/office/drawing/2014/main" id="{1A74647E-5914-D5CA-87B9-124E1F82BBEB}"/>
              </a:ext>
            </a:extLst>
          </p:cNvPr>
          <p:cNvSpPr>
            <a:spLocks noChangeArrowheads="1"/>
          </p:cNvSpPr>
          <p:nvPr/>
        </p:nvSpPr>
        <p:spPr bwMode="auto">
          <a:xfrm>
            <a:off x="227407" y="3612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Animal husbandry: Rabbits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4280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D37DBE0-0FB2-ECBB-51E3-EB0BE3E38780}"/>
              </a:ext>
            </a:extLst>
          </p:cNvPr>
          <p:cNvGraphicFramePr>
            <a:graphicFrameLocks noGrp="1"/>
          </p:cNvGraphicFramePr>
          <p:nvPr>
            <p:extLst>
              <p:ext uri="{D42A27DB-BD31-4B8C-83A1-F6EECF244321}">
                <p14:modId xmlns:p14="http://schemas.microsoft.com/office/powerpoint/2010/main" val="3260268973"/>
              </p:ext>
            </p:extLst>
          </p:nvPr>
        </p:nvGraphicFramePr>
        <p:xfrm>
          <a:off x="266218" y="2048720"/>
          <a:ext cx="11285316" cy="3493720"/>
        </p:xfrm>
        <a:graphic>
          <a:graphicData uri="http://schemas.openxmlformats.org/drawingml/2006/table">
            <a:tbl>
              <a:tblPr/>
              <a:tblGrid>
                <a:gridCol w="5642658">
                  <a:extLst>
                    <a:ext uri="{9D8B030D-6E8A-4147-A177-3AD203B41FA5}">
                      <a16:colId xmlns:a16="http://schemas.microsoft.com/office/drawing/2014/main" val="1820076523"/>
                    </a:ext>
                  </a:extLst>
                </a:gridCol>
                <a:gridCol w="5642658">
                  <a:extLst>
                    <a:ext uri="{9D8B030D-6E8A-4147-A177-3AD203B41FA5}">
                      <a16:colId xmlns:a16="http://schemas.microsoft.com/office/drawing/2014/main" val="3099776151"/>
                    </a:ext>
                  </a:extLst>
                </a:gridCol>
              </a:tblGrid>
              <a:tr h="725519">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74843229"/>
                  </a:ext>
                </a:extLst>
              </a:tr>
              <a:tr h="1239429">
                <a:tc>
                  <a:txBody>
                    <a:bodyPr/>
                    <a:lstStyle/>
                    <a:p>
                      <a:pPr algn="l" fontAlgn="t">
                        <a:lnSpc>
                          <a:spcPts val="2400"/>
                        </a:lnSpc>
                        <a:buNone/>
                      </a:pPr>
                      <a:r>
                        <a:rPr lang="en-GB" b="1">
                          <a:effectLst/>
                        </a:rPr>
                        <a:t>demonstrated the ability to</a:t>
                      </a:r>
                    </a:p>
                    <a:p>
                      <a:pPr algn="l" fontAlgn="t">
                        <a:lnSpc>
                          <a:spcPts val="1800"/>
                        </a:lnSpc>
                        <a:buNone/>
                      </a:pPr>
                      <a:r>
                        <a:rPr lang="en-GB">
                          <a:effectLst/>
                        </a:rPr>
                        <a:t>1. define "domestication" and give three examples of domesticated animals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6554311"/>
                  </a:ext>
                </a:extLst>
              </a:tr>
              <a:tr h="634829">
                <a:tc>
                  <a:txBody>
                    <a:bodyPr/>
                    <a:lstStyle/>
                    <a:p>
                      <a:pPr algn="l" fontAlgn="t">
                        <a:lnSpc>
                          <a:spcPts val="1800"/>
                        </a:lnSpc>
                        <a:buNone/>
                      </a:pPr>
                      <a:r>
                        <a:rPr lang="en-GB">
                          <a:effectLst/>
                        </a:rPr>
                        <a:t>2. explain two reasons why animals become domesticated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31844072"/>
                  </a:ext>
                </a:extLst>
              </a:tr>
              <a:tr h="893943">
                <a:tc>
                  <a:txBody>
                    <a:bodyPr/>
                    <a:lstStyle/>
                    <a:p>
                      <a:pPr algn="l" fontAlgn="t">
                        <a:lnSpc>
                          <a:spcPts val="1800"/>
                        </a:lnSpc>
                        <a:buNone/>
                      </a:pPr>
                      <a:r>
                        <a:rPr lang="en-GB">
                          <a:effectLst/>
                        </a:rPr>
                        <a:t>3. produce an illustration or poster that highlights domesticated animals and their uses.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21293667"/>
                  </a:ext>
                </a:extLst>
              </a:tr>
            </a:tbl>
          </a:graphicData>
        </a:graphic>
      </p:graphicFrame>
      <p:sp>
        <p:nvSpPr>
          <p:cNvPr id="5" name="Rectangle 1">
            <a:extLst>
              <a:ext uri="{FF2B5EF4-FFF2-40B4-BE49-F238E27FC236}">
                <a16:creationId xmlns:a16="http://schemas.microsoft.com/office/drawing/2014/main" id="{02726CFF-B58C-1D9D-D7D3-7D2F0465EAE6}"/>
              </a:ext>
            </a:extLst>
          </p:cNvPr>
          <p:cNvSpPr>
            <a:spLocks noChangeArrowheads="1"/>
          </p:cNvSpPr>
          <p:nvPr/>
        </p:nvSpPr>
        <p:spPr bwMode="auto">
          <a:xfrm>
            <a:off x="358943" y="5716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Cats, dogs and more: The world of domesticated animals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89343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CB1BFD2-1BB9-9A9A-C530-2759D804C74E}"/>
              </a:ext>
            </a:extLst>
          </p:cNvPr>
          <p:cNvGraphicFramePr>
            <a:graphicFrameLocks noGrp="1"/>
          </p:cNvGraphicFramePr>
          <p:nvPr>
            <p:extLst>
              <p:ext uri="{D42A27DB-BD31-4B8C-83A1-F6EECF244321}">
                <p14:modId xmlns:p14="http://schemas.microsoft.com/office/powerpoint/2010/main" val="277137951"/>
              </p:ext>
            </p:extLst>
          </p:nvPr>
        </p:nvGraphicFramePr>
        <p:xfrm>
          <a:off x="405113" y="1446835"/>
          <a:ext cx="11088548" cy="5221095"/>
        </p:xfrm>
        <a:graphic>
          <a:graphicData uri="http://schemas.openxmlformats.org/drawingml/2006/table">
            <a:tbl>
              <a:tblPr/>
              <a:tblGrid>
                <a:gridCol w="5544274">
                  <a:extLst>
                    <a:ext uri="{9D8B030D-6E8A-4147-A177-3AD203B41FA5}">
                      <a16:colId xmlns:a16="http://schemas.microsoft.com/office/drawing/2014/main" val="2738763652"/>
                    </a:ext>
                  </a:extLst>
                </a:gridCol>
                <a:gridCol w="5544274">
                  <a:extLst>
                    <a:ext uri="{9D8B030D-6E8A-4147-A177-3AD203B41FA5}">
                      <a16:colId xmlns:a16="http://schemas.microsoft.com/office/drawing/2014/main" val="2453169978"/>
                    </a:ext>
                  </a:extLst>
                </a:gridCol>
              </a:tblGrid>
              <a:tr h="482682">
                <a:tc>
                  <a:txBody>
                    <a:bodyPr/>
                    <a:lstStyle/>
                    <a:p>
                      <a:pPr algn="l" fontAlgn="t">
                        <a:buNone/>
                      </a:pPr>
                      <a:r>
                        <a:rPr lang="en-GB" sz="1400">
                          <a:effectLst/>
                        </a:rPr>
                        <a:t>In successfully completing this unit, the learner will have</a:t>
                      </a:r>
                    </a:p>
                  </a:txBody>
                  <a:tcPr marL="69995" marR="69995" marT="34997" marB="3499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Evidence needed</a:t>
                      </a:r>
                    </a:p>
                  </a:txBody>
                  <a:tcPr marL="69995" marR="69995" marT="34997" marB="3499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96786583"/>
                  </a:ext>
                </a:extLst>
              </a:tr>
              <a:tr h="808491">
                <a:tc>
                  <a:txBody>
                    <a:bodyPr/>
                    <a:lstStyle/>
                    <a:p>
                      <a:pPr algn="l" fontAlgn="t">
                        <a:lnSpc>
                          <a:spcPts val="2400"/>
                        </a:lnSpc>
                        <a:buNone/>
                      </a:pPr>
                      <a:r>
                        <a:rPr lang="en-GB" sz="1400" b="1">
                          <a:effectLst/>
                        </a:rPr>
                        <a:t>shown knowledge of</a:t>
                      </a:r>
                    </a:p>
                    <a:p>
                      <a:pPr algn="l" fontAlgn="t">
                        <a:lnSpc>
                          <a:spcPts val="1800"/>
                        </a:lnSpc>
                        <a:buNone/>
                      </a:pPr>
                      <a:r>
                        <a:rPr lang="en-GB" sz="1400">
                          <a:effectLst/>
                        </a:rPr>
                        <a:t>1. the main environmental changes which occur in the winter</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58983670"/>
                  </a:ext>
                </a:extLst>
              </a:tr>
              <a:tr h="512301">
                <a:tc>
                  <a:txBody>
                    <a:bodyPr/>
                    <a:lstStyle/>
                    <a:p>
                      <a:pPr algn="l" fontAlgn="t">
                        <a:lnSpc>
                          <a:spcPts val="1800"/>
                        </a:lnSpc>
                        <a:buNone/>
                      </a:pPr>
                      <a:r>
                        <a:rPr lang="en-GB" sz="1400">
                          <a:effectLst/>
                        </a:rPr>
                        <a:t>2. at least three ways the changes in winter can affect pigs</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65066836"/>
                  </a:ext>
                </a:extLst>
              </a:tr>
              <a:tr h="512301">
                <a:tc>
                  <a:txBody>
                    <a:bodyPr/>
                    <a:lstStyle/>
                    <a:p>
                      <a:pPr algn="l" fontAlgn="t">
                        <a:lnSpc>
                          <a:spcPts val="1800"/>
                        </a:lnSpc>
                        <a:buNone/>
                      </a:pPr>
                      <a:r>
                        <a:rPr lang="en-GB" sz="1400">
                          <a:effectLst/>
                        </a:rPr>
                        <a:t>3. at least two problems for the pigs as a result of the winter changes</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96786227"/>
                  </a:ext>
                </a:extLst>
              </a:tr>
              <a:tr h="1017160">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4. suggest at least two practical solutions to prevent the problems from occurring</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07661002"/>
                  </a:ext>
                </a:extLst>
              </a:tr>
              <a:tr h="944080">
                <a:tc>
                  <a:txBody>
                    <a:bodyPr/>
                    <a:lstStyle/>
                    <a:p>
                      <a:pPr algn="l" fontAlgn="t">
                        <a:lnSpc>
                          <a:spcPts val="1800"/>
                        </a:lnSpc>
                        <a:buNone/>
                      </a:pPr>
                      <a:r>
                        <a:rPr lang="en-GB" sz="1400">
                          <a:effectLst/>
                        </a:rPr>
                        <a:t>5. recognise an enclosure or pen where the environment could be improved for the safety and welfare of the animals</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64471056"/>
                  </a:ext>
                </a:extLst>
              </a:tr>
              <a:tr h="944080">
                <a:tc>
                  <a:txBody>
                    <a:bodyPr/>
                    <a:lstStyle/>
                    <a:p>
                      <a:pPr algn="l" fontAlgn="t">
                        <a:lnSpc>
                          <a:spcPts val="1800"/>
                        </a:lnSpc>
                        <a:buNone/>
                      </a:pPr>
                      <a:r>
                        <a:rPr lang="en-GB" sz="1400">
                          <a:effectLst/>
                        </a:rPr>
                        <a:t>6. make at least two practical changes to the environment to improve the welfare of the animals and to adhere to organic standards.</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69995" marR="69995" marT="34997" marB="349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97418941"/>
                  </a:ext>
                </a:extLst>
              </a:tr>
            </a:tbl>
          </a:graphicData>
        </a:graphic>
      </p:graphicFrame>
      <p:sp>
        <p:nvSpPr>
          <p:cNvPr id="5" name="Rectangle 1">
            <a:extLst>
              <a:ext uri="{FF2B5EF4-FFF2-40B4-BE49-F238E27FC236}">
                <a16:creationId xmlns:a16="http://schemas.microsoft.com/office/drawing/2014/main" id="{E8B1C305-81A1-0183-7DAF-0E713DCCCC40}"/>
              </a:ext>
            </a:extLst>
          </p:cNvPr>
          <p:cNvSpPr>
            <a:spLocks noChangeArrowheads="1"/>
          </p:cNvSpPr>
          <p:nvPr/>
        </p:nvSpPr>
        <p:spPr bwMode="auto">
          <a:xfrm>
            <a:off x="833354" y="46522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Livestock farming: Caring for pigs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03769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F4F08BC-EAE1-B73B-605C-22AA89F4FD1A}"/>
              </a:ext>
            </a:extLst>
          </p:cNvPr>
          <p:cNvGraphicFramePr>
            <a:graphicFrameLocks noGrp="1"/>
          </p:cNvGraphicFramePr>
          <p:nvPr>
            <p:extLst>
              <p:ext uri="{D42A27DB-BD31-4B8C-83A1-F6EECF244321}">
                <p14:modId xmlns:p14="http://schemas.microsoft.com/office/powerpoint/2010/main" val="2184177951"/>
              </p:ext>
            </p:extLst>
          </p:nvPr>
        </p:nvGraphicFramePr>
        <p:xfrm>
          <a:off x="555585" y="1596219"/>
          <a:ext cx="10850354" cy="4673004"/>
        </p:xfrm>
        <a:graphic>
          <a:graphicData uri="http://schemas.openxmlformats.org/drawingml/2006/table">
            <a:tbl>
              <a:tblPr/>
              <a:tblGrid>
                <a:gridCol w="5425177">
                  <a:extLst>
                    <a:ext uri="{9D8B030D-6E8A-4147-A177-3AD203B41FA5}">
                      <a16:colId xmlns:a16="http://schemas.microsoft.com/office/drawing/2014/main" val="2467302522"/>
                    </a:ext>
                  </a:extLst>
                </a:gridCol>
                <a:gridCol w="5425177">
                  <a:extLst>
                    <a:ext uri="{9D8B030D-6E8A-4147-A177-3AD203B41FA5}">
                      <a16:colId xmlns:a16="http://schemas.microsoft.com/office/drawing/2014/main" val="88166510"/>
                    </a:ext>
                  </a:extLst>
                </a:gridCol>
              </a:tblGrid>
              <a:tr h="300709">
                <a:tc>
                  <a:txBody>
                    <a:bodyPr/>
                    <a:lstStyle/>
                    <a:p>
                      <a:pPr algn="l" fontAlgn="t">
                        <a:buNone/>
                      </a:pPr>
                      <a:r>
                        <a:rPr lang="en-GB" sz="800">
                          <a:effectLst/>
                        </a:rPr>
                        <a:t>In successfully completing this unit, the learner will have</a:t>
                      </a:r>
                    </a:p>
                  </a:txBody>
                  <a:tcPr marL="42958" marR="42958" marT="21479" marB="2147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Evidence needed</a:t>
                      </a:r>
                    </a:p>
                  </a:txBody>
                  <a:tcPr marL="42958" marR="42958" marT="21479" marB="2147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82669799"/>
                  </a:ext>
                </a:extLst>
              </a:tr>
              <a:tr h="513712">
                <a:tc>
                  <a:txBody>
                    <a:bodyPr/>
                    <a:lstStyle/>
                    <a:p>
                      <a:pPr algn="l" fontAlgn="t">
                        <a:lnSpc>
                          <a:spcPts val="2400"/>
                        </a:lnSpc>
                        <a:buNone/>
                      </a:pPr>
                      <a:r>
                        <a:rPr lang="en-GB" sz="800" b="1">
                          <a:effectLst/>
                        </a:rPr>
                        <a:t>shown knowledge of</a:t>
                      </a:r>
                    </a:p>
                    <a:p>
                      <a:pPr algn="l" fontAlgn="t">
                        <a:lnSpc>
                          <a:spcPts val="1800"/>
                        </a:lnSpc>
                        <a:buNone/>
                      </a:pPr>
                      <a:r>
                        <a:rPr lang="en-GB" sz="800">
                          <a:effectLst/>
                        </a:rPr>
                        <a:t>1. the rare breeds of pig that are rasied and why these have been chosen for pork production</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 and/or student completed work</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84405982"/>
                  </a:ext>
                </a:extLst>
              </a:tr>
              <a:tr h="370517">
                <a:tc>
                  <a:txBody>
                    <a:bodyPr/>
                    <a:lstStyle/>
                    <a:p>
                      <a:pPr algn="l" fontAlgn="t">
                        <a:lnSpc>
                          <a:spcPts val="1800"/>
                        </a:lnSpc>
                        <a:buNone/>
                      </a:pPr>
                      <a:r>
                        <a:rPr lang="en-GB" sz="800">
                          <a:effectLst/>
                        </a:rPr>
                        <a:t>2. the breeding programme that is used, including the gestation period of the pigs</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55615510"/>
                  </a:ext>
                </a:extLst>
              </a:tr>
              <a:tr h="513712">
                <a:tc>
                  <a:txBody>
                    <a:bodyPr/>
                    <a:lstStyle/>
                    <a:p>
                      <a:pPr algn="l" fontAlgn="t">
                        <a:lnSpc>
                          <a:spcPts val="2400"/>
                        </a:lnSpc>
                        <a:buNone/>
                      </a:pPr>
                      <a:r>
                        <a:rPr lang="en-GB" sz="800" b="1">
                          <a:effectLst/>
                        </a:rPr>
                        <a:t>experienced</a:t>
                      </a:r>
                    </a:p>
                    <a:p>
                      <a:pPr algn="l" fontAlgn="t">
                        <a:lnSpc>
                          <a:spcPts val="1800"/>
                        </a:lnSpc>
                        <a:buNone/>
                      </a:pPr>
                      <a:r>
                        <a:rPr lang="en-GB" sz="800">
                          <a:effectLst/>
                        </a:rPr>
                        <a:t>3. witnessing a sow farrowing a litter of piglets and/or witnessing piglets within their first week of life</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93898407"/>
                  </a:ext>
                </a:extLst>
              </a:tr>
              <a:tr h="263121">
                <a:tc>
                  <a:txBody>
                    <a:bodyPr/>
                    <a:lstStyle/>
                    <a:p>
                      <a:pPr algn="l" fontAlgn="t">
                        <a:lnSpc>
                          <a:spcPts val="1800"/>
                        </a:lnSpc>
                        <a:buNone/>
                      </a:pPr>
                      <a:r>
                        <a:rPr lang="en-GB" sz="800">
                          <a:effectLst/>
                        </a:rPr>
                        <a:t>4. weighing a litter of pigs at weaning time and tagging their ears</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06414604"/>
                  </a:ext>
                </a:extLst>
              </a:tr>
              <a:tr h="477913">
                <a:tc>
                  <a:txBody>
                    <a:bodyPr/>
                    <a:lstStyle/>
                    <a:p>
                      <a:pPr algn="l" fontAlgn="t">
                        <a:lnSpc>
                          <a:spcPts val="1800"/>
                        </a:lnSpc>
                        <a:buNone/>
                      </a:pPr>
                      <a:r>
                        <a:rPr lang="en-GB" sz="800">
                          <a:effectLst/>
                        </a:rPr>
                        <a:t>5. weighing the pigs successionally at four week intervals to establish the current weights and calculate the gains made</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 and/or student completed work</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7353975"/>
                  </a:ext>
                </a:extLst>
              </a:tr>
              <a:tr h="513712">
                <a:tc>
                  <a:txBody>
                    <a:bodyPr/>
                    <a:lstStyle/>
                    <a:p>
                      <a:pPr algn="l" fontAlgn="t">
                        <a:lnSpc>
                          <a:spcPts val="2400"/>
                        </a:lnSpc>
                        <a:buNone/>
                      </a:pPr>
                      <a:r>
                        <a:rPr lang="en-GB" sz="800" b="1">
                          <a:effectLst/>
                        </a:rPr>
                        <a:t>shown knowledge of</a:t>
                      </a:r>
                    </a:p>
                    <a:p>
                      <a:pPr algn="l" fontAlgn="t">
                        <a:lnSpc>
                          <a:spcPts val="1800"/>
                        </a:lnSpc>
                        <a:buNone/>
                      </a:pPr>
                      <a:r>
                        <a:rPr lang="en-GB" sz="800">
                          <a:effectLst/>
                        </a:rPr>
                        <a:t>6. the key reasons pigs are regularly weighed and what this suggests about the breeding programme</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87309358"/>
                  </a:ext>
                </a:extLst>
              </a:tr>
              <a:tr h="370517">
                <a:tc>
                  <a:txBody>
                    <a:bodyPr/>
                    <a:lstStyle/>
                    <a:p>
                      <a:pPr algn="l" fontAlgn="t">
                        <a:lnSpc>
                          <a:spcPts val="1800"/>
                        </a:lnSpc>
                        <a:buNone/>
                      </a:pPr>
                      <a:r>
                        <a:rPr lang="en-GB" sz="800">
                          <a:effectLst/>
                        </a:rPr>
                        <a:t>7. the main ways breeding stock is selected for the future of the given pork enterprise</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75479694"/>
                  </a:ext>
                </a:extLst>
              </a:tr>
              <a:tr h="513712">
                <a:tc>
                  <a:txBody>
                    <a:bodyPr/>
                    <a:lstStyle/>
                    <a:p>
                      <a:pPr algn="l" fontAlgn="t">
                        <a:lnSpc>
                          <a:spcPts val="2400"/>
                        </a:lnSpc>
                        <a:buNone/>
                      </a:pPr>
                      <a:r>
                        <a:rPr lang="en-GB" sz="800" b="1">
                          <a:effectLst/>
                        </a:rPr>
                        <a:t>experienced</a:t>
                      </a:r>
                    </a:p>
                    <a:p>
                      <a:pPr algn="l" fontAlgn="t">
                        <a:lnSpc>
                          <a:spcPts val="1800"/>
                        </a:lnSpc>
                        <a:buNone/>
                      </a:pPr>
                      <a:r>
                        <a:rPr lang="en-GB" sz="800">
                          <a:effectLst/>
                        </a:rPr>
                        <a:t>8. feeding and maintaining the water and bedding of a group of pigs being raised for pork</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35261254"/>
                  </a:ext>
                </a:extLst>
              </a:tr>
              <a:tr h="513712">
                <a:tc>
                  <a:txBody>
                    <a:bodyPr/>
                    <a:lstStyle/>
                    <a:p>
                      <a:pPr algn="l" fontAlgn="t">
                        <a:lnSpc>
                          <a:spcPts val="2400"/>
                        </a:lnSpc>
                        <a:buNone/>
                      </a:pPr>
                      <a:r>
                        <a:rPr lang="en-GB" sz="800" b="1">
                          <a:effectLst/>
                        </a:rPr>
                        <a:t>shown knowledge of</a:t>
                      </a:r>
                    </a:p>
                    <a:p>
                      <a:pPr algn="l" fontAlgn="t">
                        <a:lnSpc>
                          <a:spcPts val="1800"/>
                        </a:lnSpc>
                        <a:buNone/>
                      </a:pPr>
                      <a:r>
                        <a:rPr lang="en-GB" sz="800">
                          <a:effectLst/>
                        </a:rPr>
                        <a:t>9. the main Farm to Fork Strategy principles by being involved in raising the pigs from birth.</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dirty="0">
                          <a:effectLst/>
                        </a:rPr>
                        <a:t>Summary sheet and/or student completed work</a:t>
                      </a:r>
                    </a:p>
                  </a:txBody>
                  <a:tcPr marL="42958" marR="42958" marT="21479" marB="2147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07691829"/>
                  </a:ext>
                </a:extLst>
              </a:tr>
            </a:tbl>
          </a:graphicData>
        </a:graphic>
      </p:graphicFrame>
      <p:sp>
        <p:nvSpPr>
          <p:cNvPr id="5" name="Rectangle 1">
            <a:extLst>
              <a:ext uri="{FF2B5EF4-FFF2-40B4-BE49-F238E27FC236}">
                <a16:creationId xmlns:a16="http://schemas.microsoft.com/office/drawing/2014/main" id="{429AD7B3-DAB9-ADA3-4163-CB9BE50929B6}"/>
              </a:ext>
            </a:extLst>
          </p:cNvPr>
          <p:cNvSpPr>
            <a:spLocks noChangeArrowheads="1"/>
          </p:cNvSpPr>
          <p:nvPr/>
        </p:nvSpPr>
        <p:spPr bwMode="auto">
          <a:xfrm>
            <a:off x="403560" y="5665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Raising organic pigs for pork</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32572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4D2BFBD-E393-18CA-983A-EA1C842DC086}"/>
              </a:ext>
            </a:extLst>
          </p:cNvPr>
          <p:cNvGraphicFramePr>
            <a:graphicFrameLocks noGrp="1"/>
          </p:cNvGraphicFramePr>
          <p:nvPr>
            <p:extLst>
              <p:ext uri="{D42A27DB-BD31-4B8C-83A1-F6EECF244321}">
                <p14:modId xmlns:p14="http://schemas.microsoft.com/office/powerpoint/2010/main" val="1383414935"/>
              </p:ext>
            </p:extLst>
          </p:nvPr>
        </p:nvGraphicFramePr>
        <p:xfrm>
          <a:off x="469231" y="817763"/>
          <a:ext cx="11514222" cy="5907891"/>
        </p:xfrm>
        <a:graphic>
          <a:graphicData uri="http://schemas.openxmlformats.org/drawingml/2006/table">
            <a:tbl>
              <a:tblPr/>
              <a:tblGrid>
                <a:gridCol w="5763127">
                  <a:extLst>
                    <a:ext uri="{9D8B030D-6E8A-4147-A177-3AD203B41FA5}">
                      <a16:colId xmlns:a16="http://schemas.microsoft.com/office/drawing/2014/main" val="944745823"/>
                    </a:ext>
                  </a:extLst>
                </a:gridCol>
                <a:gridCol w="5751095">
                  <a:extLst>
                    <a:ext uri="{9D8B030D-6E8A-4147-A177-3AD203B41FA5}">
                      <a16:colId xmlns:a16="http://schemas.microsoft.com/office/drawing/2014/main" val="413579463"/>
                    </a:ext>
                  </a:extLst>
                </a:gridCol>
              </a:tblGrid>
              <a:tr h="373475">
                <a:tc>
                  <a:txBody>
                    <a:bodyPr/>
                    <a:lstStyle/>
                    <a:p>
                      <a:pPr algn="l" fontAlgn="t">
                        <a:buNone/>
                      </a:pPr>
                      <a:r>
                        <a:rPr lang="en-GB" sz="1100">
                          <a:effectLst/>
                        </a:rPr>
                        <a:t>In successfully completing this unit, the learner will have</a:t>
                      </a:r>
                    </a:p>
                  </a:txBody>
                  <a:tcPr marL="57697" marR="57697" marT="28849" marB="2884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7697" marR="57697" marT="28849" marB="2884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74069718"/>
                  </a:ext>
                </a:extLst>
              </a:tr>
              <a:tr h="1180768">
                <a:tc>
                  <a:txBody>
                    <a:bodyPr/>
                    <a:lstStyle/>
                    <a:p>
                      <a:pPr algn="l" fontAlgn="t">
                        <a:lnSpc>
                          <a:spcPts val="2400"/>
                        </a:lnSpc>
                        <a:buNone/>
                      </a:pPr>
                      <a:r>
                        <a:rPr lang="en-GB" sz="1100" b="1">
                          <a:effectLst/>
                        </a:rPr>
                        <a:t>experienced</a:t>
                      </a:r>
                    </a:p>
                    <a:p>
                      <a:pPr algn="l" fontAlgn="t">
                        <a:lnSpc>
                          <a:spcPts val="1800"/>
                        </a:lnSpc>
                        <a:buNone/>
                      </a:pPr>
                      <a:r>
                        <a:rPr lang="en-GB" sz="1100">
                          <a:effectLst/>
                        </a:rPr>
                        <a:t>1. taking part in at least one discussion about the products obtained from cows, using their preferred communication methods</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0197658"/>
                  </a:ext>
                </a:extLst>
              </a:tr>
              <a:tr h="898915">
                <a:tc>
                  <a:txBody>
                    <a:bodyPr/>
                    <a:lstStyle/>
                    <a:p>
                      <a:pPr algn="l" fontAlgn="t">
                        <a:lnSpc>
                          <a:spcPts val="1800"/>
                        </a:lnSpc>
                        <a:buNone/>
                      </a:pPr>
                      <a:r>
                        <a:rPr lang="en-GB" sz="1100">
                          <a:effectLst/>
                        </a:rPr>
                        <a:t>2. taking part in at least one discussion about the products obtained from goats, using their preferred communication methods</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01311205"/>
                  </a:ext>
                </a:extLst>
              </a:tr>
              <a:tr h="898915">
                <a:tc>
                  <a:txBody>
                    <a:bodyPr/>
                    <a:lstStyle/>
                    <a:p>
                      <a:pPr algn="l" fontAlgn="t">
                        <a:lnSpc>
                          <a:spcPts val="1800"/>
                        </a:lnSpc>
                        <a:buNone/>
                      </a:pPr>
                      <a:r>
                        <a:rPr lang="en-GB" sz="1100">
                          <a:effectLst/>
                        </a:rPr>
                        <a:t>3. taking part in at least one discussion about the products obtained from sheep, using their preferred communication methods</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28635111"/>
                  </a:ext>
                </a:extLst>
              </a:tr>
              <a:tr h="898915">
                <a:tc>
                  <a:txBody>
                    <a:bodyPr/>
                    <a:lstStyle/>
                    <a:p>
                      <a:pPr algn="l" fontAlgn="t">
                        <a:lnSpc>
                          <a:spcPts val="1800"/>
                        </a:lnSpc>
                        <a:buNone/>
                      </a:pPr>
                      <a:r>
                        <a:rPr lang="en-GB" sz="1100">
                          <a:effectLst/>
                        </a:rPr>
                        <a:t>4. taking part in at least one discussion about the products obtained from chickens and ducks, using their preferred communication methods</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0321350"/>
                  </a:ext>
                </a:extLst>
              </a:tr>
              <a:tr h="898915">
                <a:tc>
                  <a:txBody>
                    <a:bodyPr/>
                    <a:lstStyle/>
                    <a:p>
                      <a:pPr algn="l" fontAlgn="t">
                        <a:lnSpc>
                          <a:spcPts val="1800"/>
                        </a:lnSpc>
                        <a:buNone/>
                      </a:pPr>
                      <a:r>
                        <a:rPr lang="en-GB" sz="1100">
                          <a:effectLst/>
                        </a:rPr>
                        <a:t>5. taking part in at least one discussion about the products obtained from pigs, using their preferred communication methods</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77891856"/>
                  </a:ext>
                </a:extLst>
              </a:tr>
              <a:tr h="757988">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6. create a poster for display about animals and their products.</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Student completed work</a:t>
                      </a:r>
                    </a:p>
                  </a:txBody>
                  <a:tcPr marL="57697" marR="57697" marT="28849" marB="2884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39960479"/>
                  </a:ext>
                </a:extLst>
              </a:tr>
            </a:tbl>
          </a:graphicData>
        </a:graphic>
      </p:graphicFrame>
      <p:sp>
        <p:nvSpPr>
          <p:cNvPr id="5" name="Rectangle 1">
            <a:extLst>
              <a:ext uri="{FF2B5EF4-FFF2-40B4-BE49-F238E27FC236}">
                <a16:creationId xmlns:a16="http://schemas.microsoft.com/office/drawing/2014/main" id="{1ED945FB-B38E-60D7-077C-9B1A2828E9A6}"/>
              </a:ext>
            </a:extLst>
          </p:cNvPr>
          <p:cNvSpPr>
            <a:spLocks noChangeArrowheads="1"/>
          </p:cNvSpPr>
          <p:nvPr/>
        </p:nvSpPr>
        <p:spPr bwMode="auto">
          <a:xfrm>
            <a:off x="359945" y="3744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Farm animal products (unit 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37883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64D55F5-3F36-3996-1743-BA66E832FADA}"/>
              </a:ext>
            </a:extLst>
          </p:cNvPr>
          <p:cNvGraphicFramePr>
            <a:graphicFrameLocks noGrp="1"/>
          </p:cNvGraphicFramePr>
          <p:nvPr>
            <p:extLst>
              <p:ext uri="{D42A27DB-BD31-4B8C-83A1-F6EECF244321}">
                <p14:modId xmlns:p14="http://schemas.microsoft.com/office/powerpoint/2010/main" val="3252194049"/>
              </p:ext>
            </p:extLst>
          </p:nvPr>
        </p:nvGraphicFramePr>
        <p:xfrm>
          <a:off x="560173" y="1433383"/>
          <a:ext cx="11071654" cy="4577532"/>
        </p:xfrm>
        <a:graphic>
          <a:graphicData uri="http://schemas.openxmlformats.org/drawingml/2006/table">
            <a:tbl>
              <a:tblPr/>
              <a:tblGrid>
                <a:gridCol w="5535827">
                  <a:extLst>
                    <a:ext uri="{9D8B030D-6E8A-4147-A177-3AD203B41FA5}">
                      <a16:colId xmlns:a16="http://schemas.microsoft.com/office/drawing/2014/main" val="248940479"/>
                    </a:ext>
                  </a:extLst>
                </a:gridCol>
                <a:gridCol w="5535827">
                  <a:extLst>
                    <a:ext uri="{9D8B030D-6E8A-4147-A177-3AD203B41FA5}">
                      <a16:colId xmlns:a16="http://schemas.microsoft.com/office/drawing/2014/main" val="2101477428"/>
                    </a:ext>
                  </a:extLst>
                </a:gridCol>
              </a:tblGrid>
              <a:tr h="756915">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5510031"/>
                  </a:ext>
                </a:extLst>
              </a:tr>
              <a:tr h="1022736">
                <a:tc>
                  <a:txBody>
                    <a:bodyPr/>
                    <a:lstStyle/>
                    <a:p>
                      <a:pPr algn="l" fontAlgn="t">
                        <a:lnSpc>
                          <a:spcPts val="2400"/>
                        </a:lnSpc>
                        <a:buNone/>
                      </a:pPr>
                      <a:r>
                        <a:rPr lang="en-GB" b="1">
                          <a:effectLst/>
                        </a:rPr>
                        <a:t>experienced</a:t>
                      </a:r>
                    </a:p>
                    <a:p>
                      <a:pPr algn="l" fontAlgn="t">
                        <a:lnSpc>
                          <a:spcPts val="1800"/>
                        </a:lnSpc>
                        <a:buNone/>
                      </a:pPr>
                      <a:r>
                        <a:rPr lang="en-GB">
                          <a:effectLst/>
                        </a:rPr>
                        <a:t>1. handling at least two small animals with supervision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28107100"/>
                  </a:ext>
                </a:extLst>
              </a:tr>
              <a:tr h="932627">
                <a:tc>
                  <a:txBody>
                    <a:bodyPr/>
                    <a:lstStyle/>
                    <a:p>
                      <a:pPr algn="l" fontAlgn="t">
                        <a:lnSpc>
                          <a:spcPts val="1800"/>
                        </a:lnSpc>
                        <a:buNone/>
                      </a:pPr>
                      <a:r>
                        <a:rPr lang="en-GB" dirty="0">
                          <a:effectLst/>
                        </a:rPr>
                        <a:t>2. cleaning and preparing either a rabbit or guinea pig hutch with help as required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77987927"/>
                  </a:ext>
                </a:extLst>
              </a:tr>
              <a:tr h="1202954">
                <a:tc>
                  <a:txBody>
                    <a:bodyPr/>
                    <a:lstStyle/>
                    <a:p>
                      <a:pPr algn="l" fontAlgn="t">
                        <a:lnSpc>
                          <a:spcPts val="1800"/>
                        </a:lnSpc>
                        <a:buNone/>
                      </a:pPr>
                      <a:r>
                        <a:rPr lang="en-GB" dirty="0">
                          <a:effectLst/>
                        </a:rPr>
                        <a:t>3. changing and cleaning the water and food containers in either a rabbit hutch or guinea pig hutch with help as required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89004600"/>
                  </a:ext>
                </a:extLst>
              </a:tr>
              <a:tr h="662300">
                <a:tc>
                  <a:txBody>
                    <a:bodyPr/>
                    <a:lstStyle/>
                    <a:p>
                      <a:pPr algn="l" fontAlgn="t">
                        <a:lnSpc>
                          <a:spcPts val="1800"/>
                        </a:lnSpc>
                        <a:buNone/>
                      </a:pPr>
                      <a:r>
                        <a:rPr lang="en-GB">
                          <a:effectLst/>
                        </a:rPr>
                        <a:t>4. bedding up at least one small animal.</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86978229"/>
                  </a:ext>
                </a:extLst>
              </a:tr>
            </a:tbl>
          </a:graphicData>
        </a:graphic>
      </p:graphicFrame>
      <p:sp>
        <p:nvSpPr>
          <p:cNvPr id="5" name="Rectangle 1">
            <a:extLst>
              <a:ext uri="{FF2B5EF4-FFF2-40B4-BE49-F238E27FC236}">
                <a16:creationId xmlns:a16="http://schemas.microsoft.com/office/drawing/2014/main" id="{B8C5F380-6601-A2DD-10EA-7DA0C4FD3BA7}"/>
              </a:ext>
            </a:extLst>
          </p:cNvPr>
          <p:cNvSpPr>
            <a:spLocks noChangeArrowheads="1"/>
          </p:cNvSpPr>
          <p:nvPr/>
        </p:nvSpPr>
        <p:spPr bwMode="auto">
          <a:xfrm>
            <a:off x="388208" y="46402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Small animal care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54740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49DB2BF-D9EB-6298-FB15-ACADB98304F1}"/>
              </a:ext>
            </a:extLst>
          </p:cNvPr>
          <p:cNvGraphicFramePr>
            <a:graphicFrameLocks noGrp="1"/>
          </p:cNvGraphicFramePr>
          <p:nvPr>
            <p:extLst>
              <p:ext uri="{D42A27DB-BD31-4B8C-83A1-F6EECF244321}">
                <p14:modId xmlns:p14="http://schemas.microsoft.com/office/powerpoint/2010/main" val="1404163178"/>
              </p:ext>
            </p:extLst>
          </p:nvPr>
        </p:nvGraphicFramePr>
        <p:xfrm>
          <a:off x="310816" y="1828800"/>
          <a:ext cx="11715280" cy="4305781"/>
        </p:xfrm>
        <a:graphic>
          <a:graphicData uri="http://schemas.openxmlformats.org/drawingml/2006/table">
            <a:tbl>
              <a:tblPr/>
              <a:tblGrid>
                <a:gridCol w="5857640">
                  <a:extLst>
                    <a:ext uri="{9D8B030D-6E8A-4147-A177-3AD203B41FA5}">
                      <a16:colId xmlns:a16="http://schemas.microsoft.com/office/drawing/2014/main" val="4168389931"/>
                    </a:ext>
                  </a:extLst>
                </a:gridCol>
                <a:gridCol w="5857640">
                  <a:extLst>
                    <a:ext uri="{9D8B030D-6E8A-4147-A177-3AD203B41FA5}">
                      <a16:colId xmlns:a16="http://schemas.microsoft.com/office/drawing/2014/main" val="3366133930"/>
                    </a:ext>
                  </a:extLst>
                </a:gridCol>
              </a:tblGrid>
              <a:tr h="732157">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53935531"/>
                  </a:ext>
                </a:extLst>
              </a:tr>
              <a:tr h="727799">
                <a:tc>
                  <a:txBody>
                    <a:bodyPr/>
                    <a:lstStyle/>
                    <a:p>
                      <a:pPr algn="l" fontAlgn="t">
                        <a:lnSpc>
                          <a:spcPts val="2400"/>
                        </a:lnSpc>
                        <a:buNone/>
                      </a:pPr>
                      <a:r>
                        <a:rPr lang="en-GB" b="1">
                          <a:effectLst/>
                        </a:rPr>
                        <a:t>demonstrated the ability to</a:t>
                      </a:r>
                    </a:p>
                    <a:p>
                      <a:pPr algn="l" fontAlgn="t">
                        <a:lnSpc>
                          <a:spcPts val="1800"/>
                        </a:lnSpc>
                        <a:buNone/>
                      </a:pPr>
                      <a:r>
                        <a:rPr lang="en-GB">
                          <a:effectLst/>
                        </a:rPr>
                        <a:t>1. locate the pig feeding bucket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05401957"/>
                  </a:ext>
                </a:extLst>
              </a:tr>
              <a:tr h="418376">
                <a:tc>
                  <a:txBody>
                    <a:bodyPr/>
                    <a:lstStyle/>
                    <a:p>
                      <a:pPr algn="l" fontAlgn="t">
                        <a:lnSpc>
                          <a:spcPts val="1800"/>
                        </a:lnSpc>
                        <a:buNone/>
                      </a:pPr>
                      <a:r>
                        <a:rPr lang="en-GB">
                          <a:effectLst/>
                        </a:rPr>
                        <a:t>2. locate the appropriate food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99027909"/>
                  </a:ext>
                </a:extLst>
              </a:tr>
              <a:tr h="640637">
                <a:tc>
                  <a:txBody>
                    <a:bodyPr/>
                    <a:lstStyle/>
                    <a:p>
                      <a:pPr algn="l" fontAlgn="t">
                        <a:lnSpc>
                          <a:spcPts val="1800"/>
                        </a:lnSpc>
                        <a:buNone/>
                      </a:pPr>
                      <a:r>
                        <a:rPr lang="en-GB">
                          <a:effectLst/>
                        </a:rPr>
                        <a:t>3. fill the bucket with the correct quantities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26354940"/>
                  </a:ext>
                </a:extLst>
              </a:tr>
              <a:tr h="418376">
                <a:tc>
                  <a:txBody>
                    <a:bodyPr/>
                    <a:lstStyle/>
                    <a:p>
                      <a:pPr algn="l" fontAlgn="t">
                        <a:lnSpc>
                          <a:spcPts val="1800"/>
                        </a:lnSpc>
                        <a:buNone/>
                      </a:pPr>
                      <a:r>
                        <a:rPr lang="en-GB">
                          <a:effectLst/>
                        </a:rPr>
                        <a:t>4. locate the pig's feeding bowl</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96017294"/>
                  </a:ext>
                </a:extLst>
              </a:tr>
              <a:tr h="640637">
                <a:tc>
                  <a:txBody>
                    <a:bodyPr/>
                    <a:lstStyle/>
                    <a:p>
                      <a:pPr algn="l" fontAlgn="t">
                        <a:lnSpc>
                          <a:spcPts val="1800"/>
                        </a:lnSpc>
                        <a:buNone/>
                      </a:pPr>
                      <a:r>
                        <a:rPr lang="en-GB">
                          <a:effectLst/>
                        </a:rPr>
                        <a:t>5. pour the food into the bowl and give to the pig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39891138"/>
                  </a:ext>
                </a:extLst>
              </a:tr>
              <a:tr h="727799">
                <a:tc>
                  <a:txBody>
                    <a:bodyPr/>
                    <a:lstStyle/>
                    <a:p>
                      <a:pPr algn="l" fontAlgn="t">
                        <a:lnSpc>
                          <a:spcPts val="2400"/>
                        </a:lnSpc>
                        <a:buNone/>
                      </a:pPr>
                      <a:r>
                        <a:rPr lang="en-GB" b="1">
                          <a:effectLst/>
                        </a:rPr>
                        <a:t>experienced</a:t>
                      </a:r>
                    </a:p>
                    <a:p>
                      <a:pPr algn="l" fontAlgn="t">
                        <a:lnSpc>
                          <a:spcPts val="1800"/>
                        </a:lnSpc>
                        <a:buNone/>
                      </a:pPr>
                      <a:r>
                        <a:rPr lang="en-GB">
                          <a:effectLst/>
                        </a:rPr>
                        <a:t>6. working safely near the pig.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70869179"/>
                  </a:ext>
                </a:extLst>
              </a:tr>
            </a:tbl>
          </a:graphicData>
        </a:graphic>
      </p:graphicFrame>
      <p:sp>
        <p:nvSpPr>
          <p:cNvPr id="5" name="Rectangle 1">
            <a:extLst>
              <a:ext uri="{FF2B5EF4-FFF2-40B4-BE49-F238E27FC236}">
                <a16:creationId xmlns:a16="http://schemas.microsoft.com/office/drawing/2014/main" id="{182FE6ED-4825-CF67-86C2-4DF98D6A73DB}"/>
              </a:ext>
            </a:extLst>
          </p:cNvPr>
          <p:cNvSpPr>
            <a:spLocks noChangeArrowheads="1"/>
          </p:cNvSpPr>
          <p:nvPr/>
        </p:nvSpPr>
        <p:spPr bwMode="auto">
          <a:xfrm>
            <a:off x="310816" y="51736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Feeding a pig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55988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44C1755-1852-7898-8E4D-738376A63CBB}"/>
              </a:ext>
            </a:extLst>
          </p:cNvPr>
          <p:cNvGraphicFramePr>
            <a:graphicFrameLocks noGrp="1"/>
          </p:cNvGraphicFramePr>
          <p:nvPr>
            <p:extLst>
              <p:ext uri="{D42A27DB-BD31-4B8C-83A1-F6EECF244321}">
                <p14:modId xmlns:p14="http://schemas.microsoft.com/office/powerpoint/2010/main" val="741607880"/>
              </p:ext>
            </p:extLst>
          </p:nvPr>
        </p:nvGraphicFramePr>
        <p:xfrm>
          <a:off x="448379" y="2199190"/>
          <a:ext cx="11295242" cy="3383109"/>
        </p:xfrm>
        <a:graphic>
          <a:graphicData uri="http://schemas.openxmlformats.org/drawingml/2006/table">
            <a:tbl>
              <a:tblPr/>
              <a:tblGrid>
                <a:gridCol w="5647621">
                  <a:extLst>
                    <a:ext uri="{9D8B030D-6E8A-4147-A177-3AD203B41FA5}">
                      <a16:colId xmlns:a16="http://schemas.microsoft.com/office/drawing/2014/main" val="3689490176"/>
                    </a:ext>
                  </a:extLst>
                </a:gridCol>
                <a:gridCol w="5647621">
                  <a:extLst>
                    <a:ext uri="{9D8B030D-6E8A-4147-A177-3AD203B41FA5}">
                      <a16:colId xmlns:a16="http://schemas.microsoft.com/office/drawing/2014/main" val="430934161"/>
                    </a:ext>
                  </a:extLst>
                </a:gridCol>
              </a:tblGrid>
              <a:tr h="679859">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24108569"/>
                  </a:ext>
                </a:extLst>
              </a:tr>
              <a:tr h="918619">
                <a:tc>
                  <a:txBody>
                    <a:bodyPr/>
                    <a:lstStyle/>
                    <a:p>
                      <a:pPr algn="l" fontAlgn="t">
                        <a:lnSpc>
                          <a:spcPts val="2400"/>
                        </a:lnSpc>
                        <a:buNone/>
                      </a:pPr>
                      <a:r>
                        <a:rPr lang="en-GB" b="1">
                          <a:effectLst/>
                        </a:rPr>
                        <a:t>demonstrated the ability to</a:t>
                      </a:r>
                    </a:p>
                    <a:p>
                      <a:pPr algn="l" fontAlgn="t">
                        <a:lnSpc>
                          <a:spcPts val="1800"/>
                        </a:lnSpc>
                        <a:buNone/>
                      </a:pPr>
                      <a:r>
                        <a:rPr lang="en-GB">
                          <a:effectLst/>
                        </a:rPr>
                        <a:t>1. move the pigs to a field, with help as appropriate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22868555"/>
                  </a:ext>
                </a:extLst>
              </a:tr>
              <a:tr h="594877">
                <a:tc>
                  <a:txBody>
                    <a:bodyPr/>
                    <a:lstStyle/>
                    <a:p>
                      <a:pPr algn="l" fontAlgn="t">
                        <a:lnSpc>
                          <a:spcPts val="1800"/>
                        </a:lnSpc>
                        <a:buNone/>
                      </a:pPr>
                      <a:r>
                        <a:rPr lang="en-GB">
                          <a:effectLst/>
                        </a:rPr>
                        <a:t>2. moving the pigs to a paddock, with help as appropriate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2139882"/>
                  </a:ext>
                </a:extLst>
              </a:tr>
              <a:tr h="594877">
                <a:tc>
                  <a:txBody>
                    <a:bodyPr/>
                    <a:lstStyle/>
                    <a:p>
                      <a:pPr algn="l" fontAlgn="t">
                        <a:lnSpc>
                          <a:spcPts val="1800"/>
                        </a:lnSpc>
                        <a:buNone/>
                      </a:pPr>
                      <a:r>
                        <a:rPr lang="en-GB">
                          <a:effectLst/>
                        </a:rPr>
                        <a:t>3. open the gates for the pigs, with help as appropriate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68052352"/>
                  </a:ext>
                </a:extLst>
              </a:tr>
              <a:tr h="594877">
                <a:tc>
                  <a:txBody>
                    <a:bodyPr/>
                    <a:lstStyle/>
                    <a:p>
                      <a:pPr algn="l" fontAlgn="t">
                        <a:lnSpc>
                          <a:spcPts val="1800"/>
                        </a:lnSpc>
                        <a:buNone/>
                      </a:pPr>
                      <a:r>
                        <a:rPr lang="en-GB">
                          <a:effectLst/>
                        </a:rPr>
                        <a:t>4. use a pig board to safely move the pigs.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49061310"/>
                  </a:ext>
                </a:extLst>
              </a:tr>
            </a:tbl>
          </a:graphicData>
        </a:graphic>
      </p:graphicFrame>
      <p:sp>
        <p:nvSpPr>
          <p:cNvPr id="5" name="Rectangle 1">
            <a:extLst>
              <a:ext uri="{FF2B5EF4-FFF2-40B4-BE49-F238E27FC236}">
                <a16:creationId xmlns:a16="http://schemas.microsoft.com/office/drawing/2014/main" id="{72716EC2-DCD8-F1A6-148B-E5FABF959421}"/>
              </a:ext>
            </a:extLst>
          </p:cNvPr>
          <p:cNvSpPr>
            <a:spLocks noChangeArrowheads="1"/>
          </p:cNvSpPr>
          <p:nvPr/>
        </p:nvSpPr>
        <p:spPr bwMode="auto">
          <a:xfrm>
            <a:off x="94248" y="38693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Moving and handling pigs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84301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F16866B-5E61-8402-2D6C-FADADE712B71}"/>
              </a:ext>
            </a:extLst>
          </p:cNvPr>
          <p:cNvGraphicFramePr>
            <a:graphicFrameLocks noGrp="1"/>
          </p:cNvGraphicFramePr>
          <p:nvPr>
            <p:extLst>
              <p:ext uri="{D42A27DB-BD31-4B8C-83A1-F6EECF244321}">
                <p14:modId xmlns:p14="http://schemas.microsoft.com/office/powerpoint/2010/main" val="2610249583"/>
              </p:ext>
            </p:extLst>
          </p:nvPr>
        </p:nvGraphicFramePr>
        <p:xfrm>
          <a:off x="601884" y="1254353"/>
          <a:ext cx="10567686" cy="4855535"/>
        </p:xfrm>
        <a:graphic>
          <a:graphicData uri="http://schemas.openxmlformats.org/drawingml/2006/table">
            <a:tbl>
              <a:tblPr/>
              <a:tblGrid>
                <a:gridCol w="5283843">
                  <a:extLst>
                    <a:ext uri="{9D8B030D-6E8A-4147-A177-3AD203B41FA5}">
                      <a16:colId xmlns:a16="http://schemas.microsoft.com/office/drawing/2014/main" val="2297724438"/>
                    </a:ext>
                  </a:extLst>
                </a:gridCol>
                <a:gridCol w="5283843">
                  <a:extLst>
                    <a:ext uri="{9D8B030D-6E8A-4147-A177-3AD203B41FA5}">
                      <a16:colId xmlns:a16="http://schemas.microsoft.com/office/drawing/2014/main" val="2769936864"/>
                    </a:ext>
                  </a:extLst>
                </a:gridCol>
              </a:tblGrid>
              <a:tr h="358345">
                <a:tc>
                  <a:txBody>
                    <a:bodyPr/>
                    <a:lstStyle/>
                    <a:p>
                      <a:pPr algn="l" fontAlgn="t">
                        <a:buNone/>
                      </a:pPr>
                      <a:r>
                        <a:rPr lang="en-GB" sz="1000">
                          <a:effectLst/>
                        </a:rPr>
                        <a:t>In successfully completing this unit, the learner will have</a:t>
                      </a:r>
                    </a:p>
                  </a:txBody>
                  <a:tcPr marL="51192" marR="51192" marT="25596" marB="2559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51192" marR="51192" marT="25596" marB="2559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6191304"/>
                  </a:ext>
                </a:extLst>
              </a:tr>
              <a:tr h="484193">
                <a:tc>
                  <a:txBody>
                    <a:bodyPr/>
                    <a:lstStyle/>
                    <a:p>
                      <a:pPr algn="l" fontAlgn="t">
                        <a:lnSpc>
                          <a:spcPts val="2400"/>
                        </a:lnSpc>
                        <a:buNone/>
                      </a:pPr>
                      <a:r>
                        <a:rPr lang="en-GB" sz="1000" b="1" dirty="0">
                          <a:effectLst/>
                        </a:rPr>
                        <a:t>shown knowledge of</a:t>
                      </a:r>
                    </a:p>
                    <a:p>
                      <a:pPr algn="l" fontAlgn="t">
                        <a:lnSpc>
                          <a:spcPts val="1800"/>
                        </a:lnSpc>
                        <a:buNone/>
                      </a:pPr>
                      <a:r>
                        <a:rPr lang="en-GB" sz="1000" dirty="0">
                          <a:effectLst/>
                        </a:rPr>
                        <a:t>1. at least two diseases that can occur in pigs</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41316378"/>
                  </a:ext>
                </a:extLst>
              </a:tr>
              <a:tr h="358345">
                <a:tc>
                  <a:txBody>
                    <a:bodyPr/>
                    <a:lstStyle/>
                    <a:p>
                      <a:pPr algn="l" fontAlgn="t">
                        <a:lnSpc>
                          <a:spcPts val="1800"/>
                        </a:lnSpc>
                        <a:buNone/>
                      </a:pPr>
                      <a:r>
                        <a:rPr lang="en-GB" sz="1000">
                          <a:effectLst/>
                        </a:rPr>
                        <a:t>2. at least two parasite problems that can occur in pigs and how to treat them</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94300278"/>
                  </a:ext>
                </a:extLst>
              </a:tr>
              <a:tr h="358345">
                <a:tc>
                  <a:txBody>
                    <a:bodyPr/>
                    <a:lstStyle/>
                    <a:p>
                      <a:pPr algn="l" fontAlgn="t">
                        <a:lnSpc>
                          <a:spcPts val="1800"/>
                        </a:lnSpc>
                        <a:buNone/>
                      </a:pPr>
                      <a:r>
                        <a:rPr lang="en-GB" sz="1000">
                          <a:effectLst/>
                        </a:rPr>
                        <a:t>3. the basic requirements of a healthy pig</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25192651"/>
                  </a:ext>
                </a:extLst>
              </a:tr>
              <a:tr h="358345">
                <a:tc>
                  <a:txBody>
                    <a:bodyPr/>
                    <a:lstStyle/>
                    <a:p>
                      <a:pPr algn="l" fontAlgn="t">
                        <a:lnSpc>
                          <a:spcPts val="1800"/>
                        </a:lnSpc>
                        <a:buNone/>
                      </a:pPr>
                      <a:r>
                        <a:rPr lang="en-GB" sz="1000">
                          <a:effectLst/>
                        </a:rPr>
                        <a:t>4. at least two problems pigs can face in hot weather</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71286550"/>
                  </a:ext>
                </a:extLst>
              </a:tr>
              <a:tr h="358345">
                <a:tc>
                  <a:txBody>
                    <a:bodyPr/>
                    <a:lstStyle/>
                    <a:p>
                      <a:pPr algn="l" fontAlgn="t">
                        <a:lnSpc>
                          <a:spcPts val="1800"/>
                        </a:lnSpc>
                        <a:buNone/>
                      </a:pPr>
                      <a:r>
                        <a:rPr lang="en-GB" sz="1000">
                          <a:effectLst/>
                        </a:rPr>
                        <a:t>5. at least two ways to keep a pig comfortable in hot weather</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54973725"/>
                  </a:ext>
                </a:extLst>
              </a:tr>
              <a:tr h="358345">
                <a:tc>
                  <a:txBody>
                    <a:bodyPr/>
                    <a:lstStyle/>
                    <a:p>
                      <a:pPr algn="l" fontAlgn="t">
                        <a:lnSpc>
                          <a:spcPts val="1800"/>
                        </a:lnSpc>
                        <a:buNone/>
                      </a:pPr>
                      <a:r>
                        <a:rPr lang="en-GB" sz="1000">
                          <a:effectLst/>
                        </a:rPr>
                        <a:t>6. at least three signs of a healthy pig</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70958743"/>
                  </a:ext>
                </a:extLst>
              </a:tr>
              <a:tr h="358345">
                <a:tc>
                  <a:txBody>
                    <a:bodyPr/>
                    <a:lstStyle/>
                    <a:p>
                      <a:pPr algn="l" fontAlgn="t">
                        <a:lnSpc>
                          <a:spcPts val="1800"/>
                        </a:lnSpc>
                        <a:buNone/>
                      </a:pPr>
                      <a:r>
                        <a:rPr lang="en-GB" sz="1000">
                          <a:effectLst/>
                        </a:rPr>
                        <a:t>7. at least three signs of a potential problem with a pig’s health</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 and/or student completed work</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01252159"/>
                  </a:ext>
                </a:extLst>
              </a:tr>
              <a:tr h="356212">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8. make a wallow for a pig</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38260563"/>
                  </a:ext>
                </a:extLst>
              </a:tr>
              <a:tr h="313552">
                <a:tc>
                  <a:txBody>
                    <a:bodyPr/>
                    <a:lstStyle/>
                    <a:p>
                      <a:pPr algn="l" fontAlgn="t">
                        <a:lnSpc>
                          <a:spcPts val="1800"/>
                        </a:lnSpc>
                        <a:buNone/>
                      </a:pPr>
                      <a:r>
                        <a:rPr lang="en-GB" sz="1000">
                          <a:effectLst/>
                        </a:rPr>
                        <a:t>9. measure and feed pelleted rations to a pig</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45042489"/>
                  </a:ext>
                </a:extLst>
              </a:tr>
              <a:tr h="204769">
                <a:tc>
                  <a:txBody>
                    <a:bodyPr/>
                    <a:lstStyle/>
                    <a:p>
                      <a:pPr algn="l" fontAlgn="t">
                        <a:lnSpc>
                          <a:spcPts val="1800"/>
                        </a:lnSpc>
                        <a:buNone/>
                      </a:pPr>
                      <a:r>
                        <a:rPr lang="en-GB" sz="1000">
                          <a:effectLst/>
                        </a:rPr>
                        <a:t>10. clean and refill a pig’s water trough</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27013271"/>
                  </a:ext>
                </a:extLst>
              </a:tr>
              <a:tr h="484193">
                <a:tc>
                  <a:txBody>
                    <a:bodyPr/>
                    <a:lstStyle/>
                    <a:p>
                      <a:pPr algn="l" fontAlgn="t">
                        <a:lnSpc>
                          <a:spcPts val="2400"/>
                        </a:lnSpc>
                        <a:buNone/>
                      </a:pPr>
                      <a:r>
                        <a:rPr lang="en-GB" sz="1000" b="1">
                          <a:effectLst/>
                        </a:rPr>
                        <a:t>experienced</a:t>
                      </a:r>
                    </a:p>
                    <a:p>
                      <a:pPr algn="l" fontAlgn="t">
                        <a:lnSpc>
                          <a:spcPts val="1800"/>
                        </a:lnSpc>
                        <a:buNone/>
                      </a:pPr>
                      <a:r>
                        <a:rPr lang="en-GB" sz="1000">
                          <a:effectLst/>
                        </a:rPr>
                        <a:t>11. worming a pig, either with in-feed medication or by injection.</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51192" marR="51192" marT="25596" marB="255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10865730"/>
                  </a:ext>
                </a:extLst>
              </a:tr>
            </a:tbl>
          </a:graphicData>
        </a:graphic>
      </p:graphicFrame>
      <p:sp>
        <p:nvSpPr>
          <p:cNvPr id="5" name="Rectangle 1">
            <a:extLst>
              <a:ext uri="{FF2B5EF4-FFF2-40B4-BE49-F238E27FC236}">
                <a16:creationId xmlns:a16="http://schemas.microsoft.com/office/drawing/2014/main" id="{58C9256D-D455-7C92-E563-034A63E6DF85}"/>
              </a:ext>
            </a:extLst>
          </p:cNvPr>
          <p:cNvSpPr>
            <a:spLocks noChangeArrowheads="1"/>
          </p:cNvSpPr>
          <p:nvPr/>
        </p:nvSpPr>
        <p:spPr bwMode="auto">
          <a:xfrm>
            <a:off x="853406" y="5121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Pig keeping (unit 1): General health care of pigs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50405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11A09D6-07EB-2D5B-38CF-4EAEF01D3EEB}"/>
              </a:ext>
            </a:extLst>
          </p:cNvPr>
          <p:cNvGraphicFramePr>
            <a:graphicFrameLocks noGrp="1"/>
          </p:cNvGraphicFramePr>
          <p:nvPr>
            <p:extLst>
              <p:ext uri="{D42A27DB-BD31-4B8C-83A1-F6EECF244321}">
                <p14:modId xmlns:p14="http://schemas.microsoft.com/office/powerpoint/2010/main" val="3811225274"/>
              </p:ext>
            </p:extLst>
          </p:nvPr>
        </p:nvGraphicFramePr>
        <p:xfrm>
          <a:off x="543697" y="2052842"/>
          <a:ext cx="10602098" cy="4524244"/>
        </p:xfrm>
        <a:graphic>
          <a:graphicData uri="http://schemas.openxmlformats.org/drawingml/2006/table">
            <a:tbl>
              <a:tblPr/>
              <a:tblGrid>
                <a:gridCol w="5301049">
                  <a:extLst>
                    <a:ext uri="{9D8B030D-6E8A-4147-A177-3AD203B41FA5}">
                      <a16:colId xmlns:a16="http://schemas.microsoft.com/office/drawing/2014/main" val="2767089120"/>
                    </a:ext>
                  </a:extLst>
                </a:gridCol>
                <a:gridCol w="5301049">
                  <a:extLst>
                    <a:ext uri="{9D8B030D-6E8A-4147-A177-3AD203B41FA5}">
                      <a16:colId xmlns:a16="http://schemas.microsoft.com/office/drawing/2014/main" val="1504843864"/>
                    </a:ext>
                  </a:extLst>
                </a:gridCol>
              </a:tblGrid>
              <a:tr h="482525">
                <a:tc>
                  <a:txBody>
                    <a:bodyPr/>
                    <a:lstStyle/>
                    <a:p>
                      <a:pPr algn="l" fontAlgn="t">
                        <a:buNone/>
                      </a:pPr>
                      <a:r>
                        <a:rPr lang="en-GB" sz="1400">
                          <a:effectLst/>
                        </a:rPr>
                        <a:t>In successfully completing this unit, the learner will have</a:t>
                      </a:r>
                    </a:p>
                  </a:txBody>
                  <a:tcPr marL="68932" marR="68932" marT="34466" marB="3446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Evidence needed</a:t>
                      </a:r>
                    </a:p>
                  </a:txBody>
                  <a:tcPr marL="68932" marR="68932" marT="34466" marB="3446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09831263"/>
                  </a:ext>
                </a:extLst>
              </a:tr>
              <a:tr h="824313">
                <a:tc>
                  <a:txBody>
                    <a:bodyPr/>
                    <a:lstStyle/>
                    <a:p>
                      <a:pPr algn="l" fontAlgn="t">
                        <a:lnSpc>
                          <a:spcPts val="2400"/>
                        </a:lnSpc>
                        <a:buNone/>
                      </a:pPr>
                      <a:r>
                        <a:rPr lang="en-GB" sz="1400" b="1">
                          <a:effectLst/>
                        </a:rPr>
                        <a:t>experienced</a:t>
                      </a:r>
                    </a:p>
                    <a:p>
                      <a:pPr algn="l" fontAlgn="t">
                        <a:lnSpc>
                          <a:spcPts val="1800"/>
                        </a:lnSpc>
                        <a:buNone/>
                      </a:pPr>
                      <a:r>
                        <a:rPr lang="en-GB" sz="1400">
                          <a:effectLst/>
                        </a:rPr>
                        <a:t>1. feeding at least five animals including pigs, ponies, sheep, goats and poultry</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53105707"/>
                  </a:ext>
                </a:extLst>
              </a:tr>
              <a:tr h="479652">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2. enter and exit an animal pen safely</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9296386"/>
                  </a:ext>
                </a:extLst>
              </a:tr>
              <a:tr h="275728">
                <a:tc>
                  <a:txBody>
                    <a:bodyPr/>
                    <a:lstStyle/>
                    <a:p>
                      <a:pPr algn="l" fontAlgn="t">
                        <a:lnSpc>
                          <a:spcPts val="1800"/>
                        </a:lnSpc>
                        <a:buNone/>
                      </a:pPr>
                      <a:r>
                        <a:rPr lang="en-GB" sz="1400">
                          <a:effectLst/>
                        </a:rPr>
                        <a:t>3. prepare food for at least two animals</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87981525"/>
                  </a:ext>
                </a:extLst>
              </a:tr>
              <a:tr h="594539">
                <a:tc>
                  <a:txBody>
                    <a:bodyPr/>
                    <a:lstStyle/>
                    <a:p>
                      <a:pPr algn="l" fontAlgn="t">
                        <a:lnSpc>
                          <a:spcPts val="1800"/>
                        </a:lnSpc>
                        <a:buNone/>
                      </a:pPr>
                      <a:r>
                        <a:rPr lang="en-GB" sz="1400">
                          <a:effectLst/>
                        </a:rPr>
                        <a:t>4. the main health risk or risks that at least one animal is vulnerable to, eg avian flu, and how it is prevented</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4896283"/>
                  </a:ext>
                </a:extLst>
              </a:tr>
              <a:tr h="275728">
                <a:tc>
                  <a:txBody>
                    <a:bodyPr/>
                    <a:lstStyle/>
                    <a:p>
                      <a:pPr algn="l" fontAlgn="t">
                        <a:lnSpc>
                          <a:spcPts val="1800"/>
                        </a:lnSpc>
                        <a:buNone/>
                      </a:pPr>
                      <a:r>
                        <a:rPr lang="en-GB" sz="1400">
                          <a:effectLst/>
                        </a:rPr>
                        <a:t>5. handle at least two animals safely</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50895174"/>
                  </a:ext>
                </a:extLst>
              </a:tr>
              <a:tr h="422209">
                <a:tc>
                  <a:txBody>
                    <a:bodyPr/>
                    <a:lstStyle/>
                    <a:p>
                      <a:pPr algn="l" fontAlgn="t">
                        <a:lnSpc>
                          <a:spcPts val="1800"/>
                        </a:lnSpc>
                        <a:buNone/>
                      </a:pPr>
                      <a:r>
                        <a:rPr lang="en-GB" sz="1400">
                          <a:effectLst/>
                        </a:rPr>
                        <a:t>6. change the bedding of at least two animals</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23786073"/>
                  </a:ext>
                </a:extLst>
              </a:tr>
              <a:tr h="996643">
                <a:tc>
                  <a:txBody>
                    <a:bodyPr/>
                    <a:lstStyle/>
                    <a:p>
                      <a:pPr algn="l" fontAlgn="t">
                        <a:lnSpc>
                          <a:spcPts val="2400"/>
                        </a:lnSpc>
                        <a:buNone/>
                      </a:pPr>
                      <a:r>
                        <a:rPr lang="en-GB" sz="1400" b="1">
                          <a:effectLst/>
                        </a:rPr>
                        <a:t>shown knowledge of</a:t>
                      </a:r>
                    </a:p>
                    <a:p>
                      <a:pPr algn="l" fontAlgn="t">
                        <a:lnSpc>
                          <a:spcPts val="1800"/>
                        </a:lnSpc>
                        <a:buNone/>
                      </a:pPr>
                      <a:r>
                        <a:rPr lang="en-GB" sz="1400">
                          <a:effectLst/>
                        </a:rPr>
                        <a:t>7. how to interpret key aspects of animal behaviour, eg signs of aggression, and react to them in a safe and appropriate manner.</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68932" marR="68932" marT="34466" marB="344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72554249"/>
                  </a:ext>
                </a:extLst>
              </a:tr>
            </a:tbl>
          </a:graphicData>
        </a:graphic>
      </p:graphicFrame>
      <p:sp>
        <p:nvSpPr>
          <p:cNvPr id="5" name="Rectangle 1">
            <a:extLst>
              <a:ext uri="{FF2B5EF4-FFF2-40B4-BE49-F238E27FC236}">
                <a16:creationId xmlns:a16="http://schemas.microsoft.com/office/drawing/2014/main" id="{975653D3-1BA3-D5FE-DFB2-1797A75AA277}"/>
              </a:ext>
            </a:extLst>
          </p:cNvPr>
          <p:cNvSpPr>
            <a:spLocks noChangeArrowheads="1"/>
          </p:cNvSpPr>
          <p:nvPr/>
        </p:nvSpPr>
        <p:spPr bwMode="auto">
          <a:xfrm>
            <a:off x="304114" y="28091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Introduction to farm animal care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32347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3BA63D5-CEDB-1F3D-1C76-D597DC23FA8C}"/>
              </a:ext>
            </a:extLst>
          </p:cNvPr>
          <p:cNvGraphicFramePr>
            <a:graphicFrameLocks noGrp="1"/>
          </p:cNvGraphicFramePr>
          <p:nvPr>
            <p:extLst>
              <p:ext uri="{D42A27DB-BD31-4B8C-83A1-F6EECF244321}">
                <p14:modId xmlns:p14="http://schemas.microsoft.com/office/powerpoint/2010/main" val="1722267314"/>
              </p:ext>
            </p:extLst>
          </p:nvPr>
        </p:nvGraphicFramePr>
        <p:xfrm>
          <a:off x="487190" y="1424278"/>
          <a:ext cx="10189048" cy="4688494"/>
        </p:xfrm>
        <a:graphic>
          <a:graphicData uri="http://schemas.openxmlformats.org/drawingml/2006/table">
            <a:tbl>
              <a:tblPr/>
              <a:tblGrid>
                <a:gridCol w="5094524">
                  <a:extLst>
                    <a:ext uri="{9D8B030D-6E8A-4147-A177-3AD203B41FA5}">
                      <a16:colId xmlns:a16="http://schemas.microsoft.com/office/drawing/2014/main" val="23408958"/>
                    </a:ext>
                  </a:extLst>
                </a:gridCol>
                <a:gridCol w="5094524">
                  <a:extLst>
                    <a:ext uri="{9D8B030D-6E8A-4147-A177-3AD203B41FA5}">
                      <a16:colId xmlns:a16="http://schemas.microsoft.com/office/drawing/2014/main" val="3887699889"/>
                    </a:ext>
                  </a:extLst>
                </a:gridCol>
              </a:tblGrid>
              <a:tr h="414883">
                <a:tc>
                  <a:txBody>
                    <a:bodyPr/>
                    <a:lstStyle/>
                    <a:p>
                      <a:pPr algn="l" fontAlgn="t">
                        <a:buNone/>
                      </a:pPr>
                      <a:r>
                        <a:rPr lang="en-GB" sz="1200" dirty="0">
                          <a:effectLst/>
                        </a:rPr>
                        <a:t>In successfully completing this unit, the learner will have</a:t>
                      </a:r>
                    </a:p>
                  </a:txBody>
                  <a:tcPr marL="59269" marR="59269" marT="29635" marB="2963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59269" marR="59269" marT="29635" marB="2963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66104199"/>
                  </a:ext>
                </a:extLst>
              </a:tr>
              <a:tr h="708759">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1. approach and safely handle and restrain a reptile, rabbit, dog, cat, bird, rodent and one species of large animal</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85662739"/>
                  </a:ext>
                </a:extLst>
              </a:tr>
              <a:tr h="659368">
                <a:tc>
                  <a:txBody>
                    <a:bodyPr/>
                    <a:lstStyle/>
                    <a:p>
                      <a:pPr algn="l" fontAlgn="t">
                        <a:lnSpc>
                          <a:spcPts val="1800"/>
                        </a:lnSpc>
                        <a:buNone/>
                      </a:pPr>
                      <a:r>
                        <a:rPr lang="en-GB" sz="1200" dirty="0">
                          <a:effectLst/>
                        </a:rPr>
                        <a:t>2. clean out and prepare accommodation for a reptile, rabbit, dog, cat, bird, rodent, and one species of large animal</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42303525"/>
                  </a:ext>
                </a:extLst>
              </a:tr>
              <a:tr h="511196">
                <a:tc>
                  <a:txBody>
                    <a:bodyPr/>
                    <a:lstStyle/>
                    <a:p>
                      <a:pPr algn="l" fontAlgn="t">
                        <a:lnSpc>
                          <a:spcPts val="1800"/>
                        </a:lnSpc>
                        <a:buNone/>
                      </a:pPr>
                      <a:r>
                        <a:rPr lang="en-GB" sz="1200" dirty="0">
                          <a:effectLst/>
                        </a:rPr>
                        <a:t>3. select and provide food and water for a reptile, rabbit, dog, cat, bird, rodent and one species of large animal</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12762851"/>
                  </a:ext>
                </a:extLst>
              </a:tr>
              <a:tr h="237076">
                <a:tc>
                  <a:txBody>
                    <a:bodyPr/>
                    <a:lstStyle/>
                    <a:p>
                      <a:pPr algn="l" fontAlgn="t">
                        <a:lnSpc>
                          <a:spcPts val="1800"/>
                        </a:lnSpc>
                        <a:buNone/>
                      </a:pPr>
                      <a:r>
                        <a:rPr lang="en-GB" sz="1200" dirty="0">
                          <a:effectLst/>
                        </a:rPr>
                        <a:t>4. sex a rabbit, rodent and a bird</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55326881"/>
                  </a:ext>
                </a:extLst>
              </a:tr>
              <a:tr h="237076">
                <a:tc>
                  <a:txBody>
                    <a:bodyPr/>
                    <a:lstStyle/>
                    <a:p>
                      <a:pPr algn="l" fontAlgn="t">
                        <a:lnSpc>
                          <a:spcPts val="1800"/>
                        </a:lnSpc>
                        <a:buNone/>
                      </a:pPr>
                      <a:r>
                        <a:rPr lang="en-GB" sz="1200">
                          <a:effectLst/>
                        </a:rPr>
                        <a:t>5. walk a dog safely</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22769738"/>
                  </a:ext>
                </a:extLst>
              </a:tr>
              <a:tr h="511196">
                <a:tc>
                  <a:txBody>
                    <a:bodyPr/>
                    <a:lstStyle/>
                    <a:p>
                      <a:pPr algn="l" fontAlgn="t">
                        <a:lnSpc>
                          <a:spcPts val="1800"/>
                        </a:lnSpc>
                        <a:buNone/>
                      </a:pPr>
                      <a:r>
                        <a:rPr lang="en-GB" sz="1200" dirty="0">
                          <a:effectLst/>
                        </a:rPr>
                        <a:t>6. carry out a health check on a reptile, rabbit, dog, cat, bird, rodent, and one species of large animal</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56079284"/>
                  </a:ext>
                </a:extLst>
              </a:tr>
              <a:tr h="708759">
                <a:tc>
                  <a:txBody>
                    <a:bodyPr/>
                    <a:lstStyle/>
                    <a:p>
                      <a:pPr algn="l" fontAlgn="t">
                        <a:lnSpc>
                          <a:spcPts val="2400"/>
                        </a:lnSpc>
                        <a:buNone/>
                      </a:pPr>
                      <a:r>
                        <a:rPr lang="en-GB" sz="1200" b="1" dirty="0">
                          <a:effectLst/>
                        </a:rPr>
                        <a:t>shown knowledge of</a:t>
                      </a:r>
                    </a:p>
                    <a:p>
                      <a:pPr algn="l" fontAlgn="t">
                        <a:lnSpc>
                          <a:spcPts val="1800"/>
                        </a:lnSpc>
                        <a:buNone/>
                      </a:pPr>
                      <a:r>
                        <a:rPr lang="en-GB" sz="1200" dirty="0">
                          <a:effectLst/>
                        </a:rPr>
                        <a:t>7. at least three different breeds or species of reptiles, rabbits, dogs, cats, birds, rodents and large animals</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74352838"/>
                  </a:ext>
                </a:extLst>
              </a:tr>
              <a:tr h="363023">
                <a:tc>
                  <a:txBody>
                    <a:bodyPr/>
                    <a:lstStyle/>
                    <a:p>
                      <a:pPr algn="l" fontAlgn="t">
                        <a:lnSpc>
                          <a:spcPts val="1800"/>
                        </a:lnSpc>
                        <a:buNone/>
                      </a:pPr>
                      <a:r>
                        <a:rPr lang="en-GB" sz="1200">
                          <a:effectLst/>
                        </a:rPr>
                        <a:t>8. at least three different behavioural signs in dogs and cats.</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9269" marR="59269" marT="29635" marB="2963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7216707"/>
                  </a:ext>
                </a:extLst>
              </a:tr>
            </a:tbl>
          </a:graphicData>
        </a:graphic>
      </p:graphicFrame>
      <p:sp>
        <p:nvSpPr>
          <p:cNvPr id="5" name="Rectangle 1">
            <a:extLst>
              <a:ext uri="{FF2B5EF4-FFF2-40B4-BE49-F238E27FC236}">
                <a16:creationId xmlns:a16="http://schemas.microsoft.com/office/drawing/2014/main" id="{E4892CF2-7409-80D6-C5CD-7BFCB00978E4}"/>
              </a:ext>
            </a:extLst>
          </p:cNvPr>
          <p:cNvSpPr>
            <a:spLocks noChangeArrowheads="1"/>
          </p:cNvSpPr>
          <p:nvPr/>
        </p:nvSpPr>
        <p:spPr bwMode="auto">
          <a:xfrm>
            <a:off x="289483" y="27509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the care of pet animals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2019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2DFA557-B64A-D0A3-E01E-01227BA51A41}"/>
              </a:ext>
            </a:extLst>
          </p:cNvPr>
          <p:cNvGraphicFramePr>
            <a:graphicFrameLocks noGrp="1"/>
          </p:cNvGraphicFramePr>
          <p:nvPr>
            <p:extLst>
              <p:ext uri="{D42A27DB-BD31-4B8C-83A1-F6EECF244321}">
                <p14:modId xmlns:p14="http://schemas.microsoft.com/office/powerpoint/2010/main" val="3652023595"/>
              </p:ext>
            </p:extLst>
          </p:nvPr>
        </p:nvGraphicFramePr>
        <p:xfrm>
          <a:off x="431800" y="1741488"/>
          <a:ext cx="10591800" cy="4464957"/>
        </p:xfrm>
        <a:graphic>
          <a:graphicData uri="http://schemas.openxmlformats.org/drawingml/2006/table">
            <a:tbl>
              <a:tblPr/>
              <a:tblGrid>
                <a:gridCol w="5295900">
                  <a:extLst>
                    <a:ext uri="{9D8B030D-6E8A-4147-A177-3AD203B41FA5}">
                      <a16:colId xmlns:a16="http://schemas.microsoft.com/office/drawing/2014/main" val="3233717981"/>
                    </a:ext>
                  </a:extLst>
                </a:gridCol>
                <a:gridCol w="5295900">
                  <a:extLst>
                    <a:ext uri="{9D8B030D-6E8A-4147-A177-3AD203B41FA5}">
                      <a16:colId xmlns:a16="http://schemas.microsoft.com/office/drawing/2014/main" val="1432387251"/>
                    </a:ext>
                  </a:extLst>
                </a:gridCol>
              </a:tblGrid>
              <a:tr h="604385">
                <a:tc>
                  <a:txBody>
                    <a:bodyPr/>
                    <a:lstStyle/>
                    <a:p>
                      <a:pPr algn="l" fontAlgn="t">
                        <a:buNone/>
                      </a:pPr>
                      <a:r>
                        <a:rPr lang="en-GB" sz="1700" dirty="0">
                          <a:effectLst/>
                        </a:rPr>
                        <a:t>In successfully completing this unit, the learner will have</a:t>
                      </a:r>
                    </a:p>
                  </a:txBody>
                  <a:tcPr marL="86308" marR="86308" marT="43154" marB="4315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6308" marR="86308" marT="43154" marB="4315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12628488"/>
                  </a:ext>
                </a:extLst>
              </a:tr>
              <a:tr h="855811">
                <a:tc>
                  <a:txBody>
                    <a:bodyPr/>
                    <a:lstStyle/>
                    <a:p>
                      <a:pPr algn="l" fontAlgn="t">
                        <a:lnSpc>
                          <a:spcPts val="2400"/>
                        </a:lnSpc>
                        <a:buNone/>
                      </a:pPr>
                      <a:r>
                        <a:rPr lang="en-GB" sz="1700" b="1" dirty="0">
                          <a:effectLst/>
                        </a:rPr>
                        <a:t>demonstrated the ability to</a:t>
                      </a:r>
                    </a:p>
                    <a:p>
                      <a:pPr algn="l" fontAlgn="t">
                        <a:lnSpc>
                          <a:spcPts val="1800"/>
                        </a:lnSpc>
                        <a:buNone/>
                      </a:pPr>
                      <a:r>
                        <a:rPr lang="en-GB" sz="1700" dirty="0">
                          <a:effectLst/>
                        </a:rPr>
                        <a:t>1. approach an equine safely and fit a head collar and lead rope</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05733132"/>
                  </a:ext>
                </a:extLst>
              </a:tr>
              <a:tr h="495249">
                <a:tc>
                  <a:txBody>
                    <a:bodyPr/>
                    <a:lstStyle/>
                    <a:p>
                      <a:pPr algn="l" fontAlgn="t">
                        <a:lnSpc>
                          <a:spcPts val="1800"/>
                        </a:lnSpc>
                        <a:buNone/>
                      </a:pPr>
                      <a:r>
                        <a:rPr lang="en-GB" sz="1700">
                          <a:effectLst/>
                        </a:rPr>
                        <a:t>2. lead an equine in an appropriate manner</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09220982"/>
                  </a:ext>
                </a:extLst>
              </a:tr>
              <a:tr h="551052">
                <a:tc>
                  <a:txBody>
                    <a:bodyPr/>
                    <a:lstStyle/>
                    <a:p>
                      <a:pPr algn="l" fontAlgn="t">
                        <a:lnSpc>
                          <a:spcPts val="1800"/>
                        </a:lnSpc>
                        <a:buNone/>
                      </a:pPr>
                      <a:r>
                        <a:rPr lang="en-GB" sz="1700">
                          <a:effectLst/>
                        </a:rPr>
                        <a:t>3. secure an equine correctly and safely using a lead rope</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47647431"/>
                  </a:ext>
                </a:extLst>
              </a:tr>
              <a:tr h="855811">
                <a:tc>
                  <a:txBody>
                    <a:bodyPr/>
                    <a:lstStyle/>
                    <a:p>
                      <a:pPr algn="l" fontAlgn="t">
                        <a:lnSpc>
                          <a:spcPts val="2400"/>
                        </a:lnSpc>
                        <a:buNone/>
                      </a:pPr>
                      <a:r>
                        <a:rPr lang="en-GB" sz="1700" b="1">
                          <a:effectLst/>
                        </a:rPr>
                        <a:t>experienced</a:t>
                      </a:r>
                    </a:p>
                    <a:p>
                      <a:pPr algn="l" fontAlgn="t">
                        <a:lnSpc>
                          <a:spcPts val="1800"/>
                        </a:lnSpc>
                        <a:buNone/>
                      </a:pPr>
                      <a:r>
                        <a:rPr lang="en-GB" sz="1700">
                          <a:effectLst/>
                        </a:rPr>
                        <a:t>4. grooming an equine using grooming brushes effectively and safely</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55662782"/>
                  </a:ext>
                </a:extLst>
              </a:tr>
              <a:tr h="551052">
                <a:tc>
                  <a:txBody>
                    <a:bodyPr/>
                    <a:lstStyle/>
                    <a:p>
                      <a:pPr algn="l" fontAlgn="t">
                        <a:lnSpc>
                          <a:spcPts val="1800"/>
                        </a:lnSpc>
                        <a:buNone/>
                      </a:pPr>
                      <a:r>
                        <a:rPr lang="en-GB" sz="1700">
                          <a:effectLst/>
                        </a:rPr>
                        <a:t>5. safely and effectively cleaning an equine's eyes and nose using swabs</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50223333"/>
                  </a:ext>
                </a:extLst>
              </a:tr>
              <a:tr h="551052">
                <a:tc>
                  <a:txBody>
                    <a:bodyPr/>
                    <a:lstStyle/>
                    <a:p>
                      <a:pPr algn="l" fontAlgn="t">
                        <a:lnSpc>
                          <a:spcPts val="1800"/>
                        </a:lnSpc>
                        <a:buNone/>
                      </a:pPr>
                      <a:r>
                        <a:rPr lang="en-GB" sz="1700" dirty="0">
                          <a:effectLst/>
                        </a:rPr>
                        <a:t>6. using a hoof pick to effectively clean an equine's hooves.</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6308" marR="86308" marT="43154" marB="431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58607571"/>
                  </a:ext>
                </a:extLst>
              </a:tr>
            </a:tbl>
          </a:graphicData>
        </a:graphic>
      </p:graphicFrame>
      <p:sp>
        <p:nvSpPr>
          <p:cNvPr id="5" name="Rectangle 1">
            <a:extLst>
              <a:ext uri="{FF2B5EF4-FFF2-40B4-BE49-F238E27FC236}">
                <a16:creationId xmlns:a16="http://schemas.microsoft.com/office/drawing/2014/main" id="{F6AFD96B-0E46-3B08-99D4-8A8F484C4557}"/>
              </a:ext>
            </a:extLst>
          </p:cNvPr>
          <p:cNvSpPr>
            <a:spLocks noChangeArrowheads="1"/>
          </p:cNvSpPr>
          <p:nvPr/>
        </p:nvSpPr>
        <p:spPr bwMode="auto">
          <a:xfrm>
            <a:off x="723900" y="65155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Equine handling and care (unit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280723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D8DEF6C-9D1C-E02C-9503-9FA874293D83}"/>
              </a:ext>
            </a:extLst>
          </p:cNvPr>
          <p:cNvGraphicFramePr>
            <a:graphicFrameLocks noGrp="1"/>
          </p:cNvGraphicFramePr>
          <p:nvPr>
            <p:extLst>
              <p:ext uri="{D42A27DB-BD31-4B8C-83A1-F6EECF244321}">
                <p14:modId xmlns:p14="http://schemas.microsoft.com/office/powerpoint/2010/main" val="3803248417"/>
              </p:ext>
            </p:extLst>
          </p:nvPr>
        </p:nvGraphicFramePr>
        <p:xfrm>
          <a:off x="736600" y="1905000"/>
          <a:ext cx="10642600" cy="4179876"/>
        </p:xfrm>
        <a:graphic>
          <a:graphicData uri="http://schemas.openxmlformats.org/drawingml/2006/table">
            <a:tbl>
              <a:tblPr/>
              <a:tblGrid>
                <a:gridCol w="5321300">
                  <a:extLst>
                    <a:ext uri="{9D8B030D-6E8A-4147-A177-3AD203B41FA5}">
                      <a16:colId xmlns:a16="http://schemas.microsoft.com/office/drawing/2014/main" val="3794988872"/>
                    </a:ext>
                  </a:extLst>
                </a:gridCol>
                <a:gridCol w="5321300">
                  <a:extLst>
                    <a:ext uri="{9D8B030D-6E8A-4147-A177-3AD203B41FA5}">
                      <a16:colId xmlns:a16="http://schemas.microsoft.com/office/drawing/2014/main" val="269196894"/>
                    </a:ext>
                  </a:extLst>
                </a:gridCol>
              </a:tblGrid>
              <a:tr h="637870">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13580764"/>
                  </a:ext>
                </a:extLst>
              </a:tr>
              <a:tr h="861884">
                <a:tc>
                  <a:txBody>
                    <a:bodyPr/>
                    <a:lstStyle/>
                    <a:p>
                      <a:pPr algn="l" fontAlgn="t">
                        <a:lnSpc>
                          <a:spcPts val="2400"/>
                        </a:lnSpc>
                        <a:buNone/>
                      </a:pPr>
                      <a:r>
                        <a:rPr lang="en-GB" b="1">
                          <a:effectLst/>
                        </a:rPr>
                        <a:t>shown knowledge of</a:t>
                      </a:r>
                    </a:p>
                    <a:p>
                      <a:pPr algn="l" fontAlgn="t">
                        <a:lnSpc>
                          <a:spcPts val="1800"/>
                        </a:lnSpc>
                        <a:buNone/>
                      </a:pPr>
                      <a:r>
                        <a:rPr lang="en-GB">
                          <a:effectLst/>
                        </a:rPr>
                        <a:t>1. at least two aspects of general stable care, eg setting fare, sweeping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89401083"/>
                  </a:ext>
                </a:extLst>
              </a:tr>
              <a:tr h="542794">
                <a:tc>
                  <a:txBody>
                    <a:bodyPr/>
                    <a:lstStyle/>
                    <a:p>
                      <a:pPr algn="l" fontAlgn="t">
                        <a:lnSpc>
                          <a:spcPts val="1800"/>
                        </a:lnSpc>
                        <a:buNone/>
                      </a:pPr>
                      <a:r>
                        <a:rPr lang="en-GB">
                          <a:effectLst/>
                        </a:rPr>
                        <a:t>2. the names of at least two types of feeds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82129580"/>
                  </a:ext>
                </a:extLst>
              </a:tr>
              <a:tr h="764342">
                <a:tc>
                  <a:txBody>
                    <a:bodyPr/>
                    <a:lstStyle/>
                    <a:p>
                      <a:pPr algn="l" fontAlgn="t">
                        <a:lnSpc>
                          <a:spcPts val="1800"/>
                        </a:lnSpc>
                        <a:buNone/>
                      </a:pPr>
                      <a:r>
                        <a:rPr lang="en-GB">
                          <a:effectLst/>
                        </a:rPr>
                        <a:t>3. the names of at least two types of brushes and where they are used on the body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6079529"/>
                  </a:ext>
                </a:extLst>
              </a:tr>
              <a:tr h="634073">
                <a:tc>
                  <a:txBody>
                    <a:bodyPr/>
                    <a:lstStyle/>
                    <a:p>
                      <a:pPr algn="l" fontAlgn="t">
                        <a:lnSpc>
                          <a:spcPts val="2400"/>
                        </a:lnSpc>
                        <a:buNone/>
                      </a:pPr>
                      <a:r>
                        <a:rPr lang="en-GB" b="1">
                          <a:effectLst/>
                        </a:rPr>
                        <a:t>demonstrated the ability to</a:t>
                      </a:r>
                    </a:p>
                    <a:p>
                      <a:pPr algn="l" fontAlgn="t">
                        <a:lnSpc>
                          <a:spcPts val="1800"/>
                        </a:lnSpc>
                        <a:buNone/>
                      </a:pPr>
                      <a:r>
                        <a:rPr lang="en-GB">
                          <a:effectLst/>
                        </a:rPr>
                        <a:t>4. lead a horse in the correct manner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9572408"/>
                  </a:ext>
                </a:extLst>
              </a:tr>
              <a:tr h="364497">
                <a:tc>
                  <a:txBody>
                    <a:bodyPr/>
                    <a:lstStyle/>
                    <a:p>
                      <a:pPr algn="l" fontAlgn="t">
                        <a:lnSpc>
                          <a:spcPts val="1800"/>
                        </a:lnSpc>
                        <a:buNone/>
                      </a:pPr>
                      <a:r>
                        <a:rPr lang="en-GB">
                          <a:effectLst/>
                        </a:rPr>
                        <a:t>5. fit a head collar and lead rope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24262293"/>
                  </a:ext>
                </a:extLst>
              </a:tr>
              <a:tr h="364497">
                <a:tc>
                  <a:txBody>
                    <a:bodyPr/>
                    <a:lstStyle/>
                    <a:p>
                      <a:pPr algn="l" fontAlgn="t">
                        <a:lnSpc>
                          <a:spcPts val="1800"/>
                        </a:lnSpc>
                        <a:buNone/>
                      </a:pPr>
                      <a:r>
                        <a:rPr lang="en-GB">
                          <a:effectLst/>
                        </a:rPr>
                        <a:t>6. remove and reapply rugs.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53702880"/>
                  </a:ext>
                </a:extLst>
              </a:tr>
            </a:tbl>
          </a:graphicData>
        </a:graphic>
      </p:graphicFrame>
      <p:sp>
        <p:nvSpPr>
          <p:cNvPr id="5" name="Rectangle 1">
            <a:extLst>
              <a:ext uri="{FF2B5EF4-FFF2-40B4-BE49-F238E27FC236}">
                <a16:creationId xmlns:a16="http://schemas.microsoft.com/office/drawing/2014/main" id="{639A4D4A-0F8D-8735-E4F4-562814B42AE8}"/>
              </a:ext>
            </a:extLst>
          </p:cNvPr>
          <p:cNvSpPr>
            <a:spLocks noChangeArrowheads="1"/>
          </p:cNvSpPr>
          <p:nvPr/>
        </p:nvSpPr>
        <p:spPr bwMode="auto">
          <a:xfrm>
            <a:off x="342900" y="8331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Equine care and handling (unit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6008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1931C6D-5013-6C4F-7005-6E56CE3365B9}"/>
              </a:ext>
            </a:extLst>
          </p:cNvPr>
          <p:cNvGraphicFramePr>
            <a:graphicFrameLocks noGrp="1"/>
          </p:cNvGraphicFramePr>
          <p:nvPr>
            <p:extLst>
              <p:ext uri="{D42A27DB-BD31-4B8C-83A1-F6EECF244321}">
                <p14:modId xmlns:p14="http://schemas.microsoft.com/office/powerpoint/2010/main" val="3624524603"/>
              </p:ext>
            </p:extLst>
          </p:nvPr>
        </p:nvGraphicFramePr>
        <p:xfrm>
          <a:off x="618623" y="1481559"/>
          <a:ext cx="10469924" cy="4799461"/>
        </p:xfrm>
        <a:graphic>
          <a:graphicData uri="http://schemas.openxmlformats.org/drawingml/2006/table">
            <a:tbl>
              <a:tblPr/>
              <a:tblGrid>
                <a:gridCol w="5234962">
                  <a:extLst>
                    <a:ext uri="{9D8B030D-6E8A-4147-A177-3AD203B41FA5}">
                      <a16:colId xmlns:a16="http://schemas.microsoft.com/office/drawing/2014/main" val="643734412"/>
                    </a:ext>
                  </a:extLst>
                </a:gridCol>
                <a:gridCol w="5234962">
                  <a:extLst>
                    <a:ext uri="{9D8B030D-6E8A-4147-A177-3AD203B41FA5}">
                      <a16:colId xmlns:a16="http://schemas.microsoft.com/office/drawing/2014/main" val="3835650357"/>
                    </a:ext>
                  </a:extLst>
                </a:gridCol>
              </a:tblGrid>
              <a:tr h="635839">
                <a:tc>
                  <a:txBody>
                    <a:bodyPr/>
                    <a:lstStyle/>
                    <a:p>
                      <a:pPr algn="l" fontAlgn="t">
                        <a:buNone/>
                      </a:pPr>
                      <a:r>
                        <a:rPr lang="en-GB" sz="1700">
                          <a:effectLst/>
                        </a:rPr>
                        <a:t>In successfully completing this unit, the learner will have</a:t>
                      </a:r>
                    </a:p>
                  </a:txBody>
                  <a:tcPr marL="85882" marR="85882" marT="42941" marB="4294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5882" marR="85882" marT="42941" marB="4294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1461524"/>
                  </a:ext>
                </a:extLst>
              </a:tr>
              <a:tr h="1141169">
                <a:tc>
                  <a:txBody>
                    <a:bodyPr/>
                    <a:lstStyle/>
                    <a:p>
                      <a:pPr algn="l" fontAlgn="t">
                        <a:lnSpc>
                          <a:spcPts val="2400"/>
                        </a:lnSpc>
                        <a:buNone/>
                      </a:pPr>
                      <a:r>
                        <a:rPr lang="en-GB" sz="1700" b="1" dirty="0">
                          <a:effectLst/>
                        </a:rPr>
                        <a:t>shown knowledge of</a:t>
                      </a:r>
                    </a:p>
                    <a:p>
                      <a:pPr algn="l" fontAlgn="t">
                        <a:lnSpc>
                          <a:spcPts val="1800"/>
                        </a:lnSpc>
                        <a:buNone/>
                      </a:pPr>
                      <a:r>
                        <a:rPr lang="en-GB" sz="1700" dirty="0">
                          <a:effectLst/>
                        </a:rPr>
                        <a:t>1. the key features of a food chain including identifying the producers, predators and prey</a:t>
                      </a:r>
                    </a:p>
                  </a:txBody>
                  <a:tcPr marL="85882" marR="85882" marT="42941" marB="42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882" marR="85882" marT="42941" marB="42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52339068"/>
                  </a:ext>
                </a:extLst>
              </a:tr>
              <a:tr h="579691">
                <a:tc>
                  <a:txBody>
                    <a:bodyPr/>
                    <a:lstStyle/>
                    <a:p>
                      <a:pPr algn="l" fontAlgn="t">
                        <a:lnSpc>
                          <a:spcPts val="1800"/>
                        </a:lnSpc>
                        <a:buNone/>
                      </a:pPr>
                      <a:r>
                        <a:rPr lang="en-GB" sz="1700">
                          <a:effectLst/>
                        </a:rPr>
                        <a:t>2. the main impact of diet, exercise, drugs and lifestyle on their body</a:t>
                      </a:r>
                    </a:p>
                  </a:txBody>
                  <a:tcPr marL="85882" marR="85882" marT="42941" marB="42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882" marR="85882" marT="42941" marB="42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94665177"/>
                  </a:ext>
                </a:extLst>
              </a:tr>
              <a:tr h="1060959">
                <a:tc>
                  <a:txBody>
                    <a:bodyPr/>
                    <a:lstStyle/>
                    <a:p>
                      <a:pPr algn="l" fontAlgn="t">
                        <a:lnSpc>
                          <a:spcPts val="1800"/>
                        </a:lnSpc>
                        <a:buNone/>
                      </a:pPr>
                      <a:r>
                        <a:rPr lang="en-GB" sz="1700">
                          <a:effectLst/>
                        </a:rPr>
                        <a:t>3. the main way nutrients and water are transported around their body, ie in their blood while broken down into their simplest forms</a:t>
                      </a:r>
                    </a:p>
                  </a:txBody>
                  <a:tcPr marL="85882" marR="85882" marT="42941" marB="42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882" marR="85882" marT="42941" marB="42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69791500"/>
                  </a:ext>
                </a:extLst>
              </a:tr>
              <a:tr h="1381803">
                <a:tc>
                  <a:txBody>
                    <a:bodyPr/>
                    <a:lstStyle/>
                    <a:p>
                      <a:pPr algn="l" fontAlgn="t">
                        <a:lnSpc>
                          <a:spcPts val="2400"/>
                        </a:lnSpc>
                        <a:buNone/>
                      </a:pPr>
                      <a:r>
                        <a:rPr lang="en-GB" sz="1700" b="1">
                          <a:effectLst/>
                        </a:rPr>
                        <a:t>demonstrated the ability to</a:t>
                      </a:r>
                    </a:p>
                    <a:p>
                      <a:pPr algn="l" fontAlgn="t">
                        <a:lnSpc>
                          <a:spcPts val="1800"/>
                        </a:lnSpc>
                        <a:buNone/>
                      </a:pPr>
                      <a:r>
                        <a:rPr lang="en-GB" sz="1700">
                          <a:effectLst/>
                        </a:rPr>
                        <a:t>4. devise at least two food chains by selecting and placing given organisms on cards into the correct order, ie grass to rabbit to fox.</a:t>
                      </a:r>
                    </a:p>
                  </a:txBody>
                  <a:tcPr marL="85882" marR="85882" marT="42941" marB="42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5882" marR="85882" marT="42941" marB="42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66492522"/>
                  </a:ext>
                </a:extLst>
              </a:tr>
            </a:tbl>
          </a:graphicData>
        </a:graphic>
      </p:graphicFrame>
      <p:sp>
        <p:nvSpPr>
          <p:cNvPr id="5" name="Rectangle 1">
            <a:extLst>
              <a:ext uri="{FF2B5EF4-FFF2-40B4-BE49-F238E27FC236}">
                <a16:creationId xmlns:a16="http://schemas.microsoft.com/office/drawing/2014/main" id="{02BFF198-7996-F86B-0293-181F9142F459}"/>
              </a:ext>
            </a:extLst>
          </p:cNvPr>
          <p:cNvSpPr>
            <a:spLocks noChangeArrowheads="1"/>
          </p:cNvSpPr>
          <p:nvPr/>
        </p:nvSpPr>
        <p:spPr bwMode="auto">
          <a:xfrm>
            <a:off x="618624" y="5660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Biology (unit 3): Food chains and diet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890502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2A7AC9-34A4-3C51-AA89-7593ABFFCAB6}"/>
              </a:ext>
            </a:extLst>
          </p:cNvPr>
          <p:cNvGraphicFramePr>
            <a:graphicFrameLocks noGrp="1"/>
          </p:cNvGraphicFramePr>
          <p:nvPr>
            <p:extLst>
              <p:ext uri="{D42A27DB-BD31-4B8C-83A1-F6EECF244321}">
                <p14:modId xmlns:p14="http://schemas.microsoft.com/office/powerpoint/2010/main" val="3756088699"/>
              </p:ext>
            </p:extLst>
          </p:nvPr>
        </p:nvGraphicFramePr>
        <p:xfrm>
          <a:off x="431800" y="1754188"/>
          <a:ext cx="10972800" cy="4545996"/>
        </p:xfrm>
        <a:graphic>
          <a:graphicData uri="http://schemas.openxmlformats.org/drawingml/2006/table">
            <a:tbl>
              <a:tblPr/>
              <a:tblGrid>
                <a:gridCol w="6375215">
                  <a:extLst>
                    <a:ext uri="{9D8B030D-6E8A-4147-A177-3AD203B41FA5}">
                      <a16:colId xmlns:a16="http://schemas.microsoft.com/office/drawing/2014/main" val="3340615074"/>
                    </a:ext>
                  </a:extLst>
                </a:gridCol>
                <a:gridCol w="4597585">
                  <a:extLst>
                    <a:ext uri="{9D8B030D-6E8A-4147-A177-3AD203B41FA5}">
                      <a16:colId xmlns:a16="http://schemas.microsoft.com/office/drawing/2014/main" val="3496511478"/>
                    </a:ext>
                  </a:extLst>
                </a:gridCol>
              </a:tblGrid>
              <a:tr h="465918">
                <a:tc>
                  <a:txBody>
                    <a:bodyPr/>
                    <a:lstStyle/>
                    <a:p>
                      <a:pPr algn="l" fontAlgn="t">
                        <a:buNone/>
                      </a:pPr>
                      <a:r>
                        <a:rPr lang="en-GB" sz="1300">
                          <a:effectLst/>
                        </a:rPr>
                        <a:t>In successfully completing this unit, the learner will have</a:t>
                      </a:r>
                    </a:p>
                  </a:txBody>
                  <a:tcPr marL="66560" marR="66560" marT="33280" marB="3328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6560" marR="66560" marT="33280" marB="3328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58177020"/>
                  </a:ext>
                </a:extLst>
              </a:tr>
              <a:tr h="629543">
                <a:tc>
                  <a:txBody>
                    <a:bodyPr/>
                    <a:lstStyle/>
                    <a:p>
                      <a:pPr algn="l" fontAlgn="t">
                        <a:lnSpc>
                          <a:spcPts val="2400"/>
                        </a:lnSpc>
                        <a:buNone/>
                      </a:pPr>
                      <a:r>
                        <a:rPr lang="en-GB" sz="1300" b="1">
                          <a:effectLst/>
                        </a:rPr>
                        <a:t>shown knowledge of</a:t>
                      </a:r>
                    </a:p>
                    <a:p>
                      <a:pPr algn="l" fontAlgn="t">
                        <a:lnSpc>
                          <a:spcPts val="1800"/>
                        </a:lnSpc>
                        <a:buNone/>
                      </a:pPr>
                      <a:r>
                        <a:rPr lang="en-GB" sz="1300">
                          <a:effectLst/>
                        </a:rPr>
                        <a:t>1. when and why horse passports became a legal requirement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66330674"/>
                  </a:ext>
                </a:extLst>
              </a:tr>
              <a:tr h="407678">
                <a:tc>
                  <a:txBody>
                    <a:bodyPr/>
                    <a:lstStyle/>
                    <a:p>
                      <a:pPr algn="l" fontAlgn="t">
                        <a:lnSpc>
                          <a:spcPts val="1800"/>
                        </a:lnSpc>
                        <a:buNone/>
                      </a:pPr>
                      <a:r>
                        <a:rPr lang="en-GB" sz="1300">
                          <a:effectLst/>
                        </a:rPr>
                        <a:t>2. what information is contained in a horse passport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92652218"/>
                  </a:ext>
                </a:extLst>
              </a:tr>
              <a:tr h="407678">
                <a:tc>
                  <a:txBody>
                    <a:bodyPr/>
                    <a:lstStyle/>
                    <a:p>
                      <a:pPr algn="l" fontAlgn="t">
                        <a:lnSpc>
                          <a:spcPts val="1800"/>
                        </a:lnSpc>
                        <a:buNone/>
                      </a:pPr>
                      <a:r>
                        <a:rPr lang="en-GB" sz="1300">
                          <a:effectLst/>
                        </a:rPr>
                        <a:t>3. when a passport should be carried with a horse</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23535017"/>
                  </a:ext>
                </a:extLst>
              </a:tr>
              <a:tr h="407678">
                <a:tc>
                  <a:txBody>
                    <a:bodyPr/>
                    <a:lstStyle/>
                    <a:p>
                      <a:pPr algn="l" fontAlgn="t">
                        <a:lnSpc>
                          <a:spcPts val="1800"/>
                        </a:lnSpc>
                        <a:buNone/>
                      </a:pPr>
                      <a:r>
                        <a:rPr lang="en-GB" sz="1300">
                          <a:effectLst/>
                        </a:rPr>
                        <a:t>4. why microchipping a horse is important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19752061"/>
                  </a:ext>
                </a:extLst>
              </a:tr>
              <a:tr h="629543">
                <a:tc>
                  <a:txBody>
                    <a:bodyPr/>
                    <a:lstStyle/>
                    <a:p>
                      <a:pPr algn="l" fontAlgn="t">
                        <a:lnSpc>
                          <a:spcPts val="2400"/>
                        </a:lnSpc>
                        <a:buNone/>
                      </a:pPr>
                      <a:r>
                        <a:rPr lang="en-GB" sz="1300" b="1">
                          <a:effectLst/>
                        </a:rPr>
                        <a:t>demonstrated the ability to</a:t>
                      </a:r>
                    </a:p>
                    <a:p>
                      <a:pPr algn="l" fontAlgn="t">
                        <a:lnSpc>
                          <a:spcPts val="1800"/>
                        </a:lnSpc>
                        <a:buNone/>
                      </a:pPr>
                      <a:r>
                        <a:rPr lang="en-GB" sz="1300">
                          <a:effectLst/>
                        </a:rPr>
                        <a:t>5. use a passport to gather information about a particular horse</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18066792"/>
                  </a:ext>
                </a:extLst>
              </a:tr>
              <a:tr h="266239">
                <a:tc>
                  <a:txBody>
                    <a:bodyPr/>
                    <a:lstStyle/>
                    <a:p>
                      <a:pPr algn="l" fontAlgn="t">
                        <a:lnSpc>
                          <a:spcPts val="1800"/>
                        </a:lnSpc>
                        <a:buNone/>
                      </a:pPr>
                      <a:r>
                        <a:rPr lang="en-GB" sz="1300">
                          <a:effectLst/>
                        </a:rPr>
                        <a:t>6. scan a horse for a microchip</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63354646"/>
                  </a:ext>
                </a:extLst>
              </a:tr>
              <a:tr h="463144">
                <a:tc>
                  <a:txBody>
                    <a:bodyPr/>
                    <a:lstStyle/>
                    <a:p>
                      <a:pPr algn="l" fontAlgn="t">
                        <a:lnSpc>
                          <a:spcPts val="2400"/>
                        </a:lnSpc>
                        <a:buNone/>
                      </a:pPr>
                      <a:r>
                        <a:rPr lang="en-GB" sz="1300" b="1">
                          <a:effectLst/>
                        </a:rPr>
                        <a:t>experienced</a:t>
                      </a:r>
                    </a:p>
                    <a:p>
                      <a:pPr algn="l" fontAlgn="t">
                        <a:lnSpc>
                          <a:spcPts val="1800"/>
                        </a:lnSpc>
                        <a:buNone/>
                      </a:pPr>
                      <a:r>
                        <a:rPr lang="en-GB" sz="1300">
                          <a:effectLst/>
                        </a:rPr>
                        <a:t>7. using a microchip scanner</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18025813"/>
                  </a:ext>
                </a:extLst>
              </a:tr>
              <a:tr h="266239">
                <a:tc>
                  <a:txBody>
                    <a:bodyPr/>
                    <a:lstStyle/>
                    <a:p>
                      <a:pPr algn="l" fontAlgn="t">
                        <a:lnSpc>
                          <a:spcPts val="1800"/>
                        </a:lnSpc>
                        <a:buNone/>
                      </a:pPr>
                      <a:r>
                        <a:rPr lang="en-GB" sz="1300">
                          <a:effectLst/>
                        </a:rPr>
                        <a:t>8. using an equine passport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91760858"/>
                  </a:ext>
                </a:extLst>
              </a:tr>
              <a:tr h="407678">
                <a:tc>
                  <a:txBody>
                    <a:bodyPr/>
                    <a:lstStyle/>
                    <a:p>
                      <a:pPr algn="l" fontAlgn="t">
                        <a:lnSpc>
                          <a:spcPts val="1800"/>
                        </a:lnSpc>
                        <a:buNone/>
                      </a:pPr>
                      <a:r>
                        <a:rPr lang="en-GB" sz="1300">
                          <a:effectLst/>
                        </a:rPr>
                        <a:t>9. working safely, calmly and considerately with horses.</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57563982"/>
                  </a:ext>
                </a:extLst>
              </a:tr>
            </a:tbl>
          </a:graphicData>
        </a:graphic>
      </p:graphicFrame>
      <p:sp>
        <p:nvSpPr>
          <p:cNvPr id="5" name="Rectangle 1">
            <a:extLst>
              <a:ext uri="{FF2B5EF4-FFF2-40B4-BE49-F238E27FC236}">
                <a16:creationId xmlns:a16="http://schemas.microsoft.com/office/drawing/2014/main" id="{D1139958-8FE3-CAEC-0E83-EFE30C551DA2}"/>
              </a:ext>
            </a:extLst>
          </p:cNvPr>
          <p:cNvSpPr>
            <a:spLocks noChangeArrowheads="1"/>
          </p:cNvSpPr>
          <p:nvPr/>
        </p:nvSpPr>
        <p:spPr bwMode="auto">
          <a:xfrm>
            <a:off x="690563" y="55781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Caring for rescued horses: Passports and microchips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378993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E409B9F-664E-0ED2-7C3A-B0141DB4F2A1}"/>
              </a:ext>
            </a:extLst>
          </p:cNvPr>
          <p:cNvGraphicFramePr>
            <a:graphicFrameLocks noGrp="1"/>
          </p:cNvGraphicFramePr>
          <p:nvPr>
            <p:extLst>
              <p:ext uri="{D42A27DB-BD31-4B8C-83A1-F6EECF244321}">
                <p14:modId xmlns:p14="http://schemas.microsoft.com/office/powerpoint/2010/main" val="2726304554"/>
              </p:ext>
            </p:extLst>
          </p:nvPr>
        </p:nvGraphicFramePr>
        <p:xfrm>
          <a:off x="736600" y="1143000"/>
          <a:ext cx="10693400" cy="5493480"/>
        </p:xfrm>
        <a:graphic>
          <a:graphicData uri="http://schemas.openxmlformats.org/drawingml/2006/table">
            <a:tbl>
              <a:tblPr/>
              <a:tblGrid>
                <a:gridCol w="5346700">
                  <a:extLst>
                    <a:ext uri="{9D8B030D-6E8A-4147-A177-3AD203B41FA5}">
                      <a16:colId xmlns:a16="http://schemas.microsoft.com/office/drawing/2014/main" val="3419845079"/>
                    </a:ext>
                  </a:extLst>
                </a:gridCol>
                <a:gridCol w="5346700">
                  <a:extLst>
                    <a:ext uri="{9D8B030D-6E8A-4147-A177-3AD203B41FA5}">
                      <a16:colId xmlns:a16="http://schemas.microsoft.com/office/drawing/2014/main" val="2514389917"/>
                    </a:ext>
                  </a:extLst>
                </a:gridCol>
              </a:tblGrid>
              <a:tr h="464887">
                <a:tc>
                  <a:txBody>
                    <a:bodyPr/>
                    <a:lstStyle/>
                    <a:p>
                      <a:pPr algn="l" fontAlgn="t">
                        <a:buNone/>
                      </a:pPr>
                      <a:r>
                        <a:rPr lang="en-GB" sz="1300">
                          <a:effectLst/>
                        </a:rPr>
                        <a:t>In successfully completing this unit, the learner will have</a:t>
                      </a:r>
                    </a:p>
                  </a:txBody>
                  <a:tcPr marL="64108" marR="64108" marT="32054" marB="3205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4108" marR="64108" marT="32054" marB="3205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38637480"/>
                  </a:ext>
                </a:extLst>
              </a:tr>
              <a:tr h="834253">
                <a:tc>
                  <a:txBody>
                    <a:bodyPr/>
                    <a:lstStyle/>
                    <a:p>
                      <a:pPr algn="l" fontAlgn="t">
                        <a:lnSpc>
                          <a:spcPts val="2400"/>
                        </a:lnSpc>
                        <a:buNone/>
                      </a:pPr>
                      <a:r>
                        <a:rPr lang="en-GB" sz="1300" b="1">
                          <a:effectLst/>
                        </a:rPr>
                        <a:t>shown knowledge of</a:t>
                      </a:r>
                    </a:p>
                    <a:p>
                      <a:pPr algn="l" fontAlgn="t">
                        <a:lnSpc>
                          <a:spcPts val="1800"/>
                        </a:lnSpc>
                        <a:buNone/>
                      </a:pPr>
                      <a:r>
                        <a:rPr lang="en-GB" sz="1300">
                          <a:effectLst/>
                        </a:rPr>
                        <a:t>1. at least two negative effects of litter in the environment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94826631"/>
                  </a:ext>
                </a:extLst>
              </a:tr>
              <a:tr h="493340">
                <a:tc>
                  <a:txBody>
                    <a:bodyPr/>
                    <a:lstStyle/>
                    <a:p>
                      <a:pPr algn="l" fontAlgn="t">
                        <a:lnSpc>
                          <a:spcPts val="1800"/>
                        </a:lnSpc>
                        <a:buNone/>
                      </a:pPr>
                      <a:r>
                        <a:rPr lang="en-GB" sz="1300">
                          <a:effectLst/>
                        </a:rPr>
                        <a:t>2. at least one negative effect of plastic in the ocean</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14866268"/>
                  </a:ext>
                </a:extLst>
              </a:tr>
              <a:tr h="295594">
                <a:tc>
                  <a:txBody>
                    <a:bodyPr/>
                    <a:lstStyle/>
                    <a:p>
                      <a:pPr algn="l" fontAlgn="t">
                        <a:lnSpc>
                          <a:spcPts val="1800"/>
                        </a:lnSpc>
                        <a:buNone/>
                      </a:pPr>
                      <a:r>
                        <a:rPr lang="en-GB" sz="1300">
                          <a:effectLst/>
                        </a:rPr>
                        <a:t>3. what the term recycle means</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98759357"/>
                  </a:ext>
                </a:extLst>
              </a:tr>
              <a:tr h="526448">
                <a:tc>
                  <a:txBody>
                    <a:bodyPr/>
                    <a:lstStyle/>
                    <a:p>
                      <a:pPr algn="l" fontAlgn="t">
                        <a:lnSpc>
                          <a:spcPts val="1800"/>
                        </a:lnSpc>
                        <a:buNone/>
                      </a:pPr>
                      <a:r>
                        <a:rPr lang="en-GB" sz="1300">
                          <a:effectLst/>
                        </a:rPr>
                        <a:t>4. at least one reason why bees are important to the environment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54543129"/>
                  </a:ext>
                </a:extLst>
              </a:tr>
              <a:tr h="781788">
                <a:tc>
                  <a:txBody>
                    <a:bodyPr/>
                    <a:lstStyle/>
                    <a:p>
                      <a:pPr algn="l" fontAlgn="t">
                        <a:lnSpc>
                          <a:spcPts val="2400"/>
                        </a:lnSpc>
                        <a:buNone/>
                      </a:pPr>
                      <a:r>
                        <a:rPr lang="en-GB" sz="1300" b="1">
                          <a:effectLst/>
                        </a:rPr>
                        <a:t>demonstrated the ability to</a:t>
                      </a:r>
                    </a:p>
                    <a:p>
                      <a:pPr algn="l" fontAlgn="t">
                        <a:lnSpc>
                          <a:spcPts val="1800"/>
                        </a:lnSpc>
                        <a:buNone/>
                      </a:pPr>
                      <a:r>
                        <a:rPr lang="en-GB" sz="1300">
                          <a:effectLst/>
                        </a:rPr>
                        <a:t>5. pick up litter from a small outdoor area</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32616631"/>
                  </a:ext>
                </a:extLst>
              </a:tr>
              <a:tr h="493340">
                <a:tc>
                  <a:txBody>
                    <a:bodyPr/>
                    <a:lstStyle/>
                    <a:p>
                      <a:pPr algn="l" fontAlgn="t">
                        <a:lnSpc>
                          <a:spcPts val="1800"/>
                        </a:lnSpc>
                        <a:buNone/>
                      </a:pPr>
                      <a:r>
                        <a:rPr lang="en-GB" sz="1300">
                          <a:effectLst/>
                        </a:rPr>
                        <a:t>6. identify at least two insects in a small outdoor area</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94715101"/>
                  </a:ext>
                </a:extLst>
              </a:tr>
              <a:tr h="295594">
                <a:tc>
                  <a:txBody>
                    <a:bodyPr/>
                    <a:lstStyle/>
                    <a:p>
                      <a:pPr algn="l" fontAlgn="t">
                        <a:lnSpc>
                          <a:spcPts val="1800"/>
                        </a:lnSpc>
                        <a:buNone/>
                      </a:pPr>
                      <a:r>
                        <a:rPr lang="en-GB" sz="1300">
                          <a:effectLst/>
                        </a:rPr>
                        <a:t>7. decorate their own recyclable bag</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44785124"/>
                  </a:ext>
                </a:extLst>
              </a:tr>
              <a:tr h="781788">
                <a:tc>
                  <a:txBody>
                    <a:bodyPr/>
                    <a:lstStyle/>
                    <a:p>
                      <a:pPr algn="l" fontAlgn="t">
                        <a:lnSpc>
                          <a:spcPts val="2400"/>
                        </a:lnSpc>
                        <a:buNone/>
                      </a:pPr>
                      <a:r>
                        <a:rPr lang="en-GB" sz="1300" b="1">
                          <a:effectLst/>
                        </a:rPr>
                        <a:t>experienced</a:t>
                      </a:r>
                    </a:p>
                    <a:p>
                      <a:pPr algn="l" fontAlgn="t">
                        <a:lnSpc>
                          <a:spcPts val="1800"/>
                        </a:lnSpc>
                        <a:buNone/>
                      </a:pPr>
                      <a:r>
                        <a:rPr lang="en-GB" sz="1300">
                          <a:effectLst/>
                        </a:rPr>
                        <a:t>8. planting a bee garden in a small outdoor area</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92029122"/>
                  </a:ext>
                </a:extLst>
              </a:tr>
              <a:tr h="526448">
                <a:tc>
                  <a:txBody>
                    <a:bodyPr/>
                    <a:lstStyle/>
                    <a:p>
                      <a:pPr algn="l" fontAlgn="t">
                        <a:lnSpc>
                          <a:spcPts val="1800"/>
                        </a:lnSpc>
                        <a:buNone/>
                      </a:pPr>
                      <a:r>
                        <a:rPr lang="en-GB" sz="1300">
                          <a:effectLst/>
                        </a:rPr>
                        <a:t>9. making a bird feeder and hanging it in a small outdoor area.</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4108" marR="64108" marT="32054" marB="320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69752993"/>
                  </a:ext>
                </a:extLst>
              </a:tr>
            </a:tbl>
          </a:graphicData>
        </a:graphic>
      </p:graphicFrame>
      <p:sp>
        <p:nvSpPr>
          <p:cNvPr id="5" name="Rectangle 1">
            <a:extLst>
              <a:ext uri="{FF2B5EF4-FFF2-40B4-BE49-F238E27FC236}">
                <a16:creationId xmlns:a16="http://schemas.microsoft.com/office/drawing/2014/main" id="{9F1C0221-D033-9C15-D085-CA7CAC79C118}"/>
              </a:ext>
            </a:extLst>
          </p:cNvPr>
          <p:cNvSpPr>
            <a:spLocks noChangeArrowheads="1"/>
          </p:cNvSpPr>
          <p:nvPr/>
        </p:nvSpPr>
        <p:spPr bwMode="auto">
          <a:xfrm>
            <a:off x="419100" y="4095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Eco warrior: Looking after the environment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09918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DE9A857-9B2E-64B3-6810-7603C83EE229}"/>
              </a:ext>
            </a:extLst>
          </p:cNvPr>
          <p:cNvGraphicFramePr>
            <a:graphicFrameLocks noGrp="1"/>
          </p:cNvGraphicFramePr>
          <p:nvPr>
            <p:extLst>
              <p:ext uri="{D42A27DB-BD31-4B8C-83A1-F6EECF244321}">
                <p14:modId xmlns:p14="http://schemas.microsoft.com/office/powerpoint/2010/main" val="3453186331"/>
              </p:ext>
            </p:extLst>
          </p:nvPr>
        </p:nvGraphicFramePr>
        <p:xfrm>
          <a:off x="331176" y="2039815"/>
          <a:ext cx="11860824" cy="2828254"/>
        </p:xfrm>
        <a:graphic>
          <a:graphicData uri="http://schemas.openxmlformats.org/drawingml/2006/table">
            <a:tbl>
              <a:tblPr/>
              <a:tblGrid>
                <a:gridCol w="5930412">
                  <a:extLst>
                    <a:ext uri="{9D8B030D-6E8A-4147-A177-3AD203B41FA5}">
                      <a16:colId xmlns:a16="http://schemas.microsoft.com/office/drawing/2014/main" val="3582473564"/>
                    </a:ext>
                  </a:extLst>
                </a:gridCol>
                <a:gridCol w="5930412">
                  <a:extLst>
                    <a:ext uri="{9D8B030D-6E8A-4147-A177-3AD203B41FA5}">
                      <a16:colId xmlns:a16="http://schemas.microsoft.com/office/drawing/2014/main" val="3773922944"/>
                    </a:ext>
                  </a:extLst>
                </a:gridCol>
              </a:tblGrid>
              <a:tr h="1044278">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76162694"/>
                  </a:ext>
                </a:extLst>
              </a:tr>
              <a:tr h="1783976">
                <a:tc>
                  <a:txBody>
                    <a:bodyPr/>
                    <a:lstStyle/>
                    <a:p>
                      <a:pPr algn="l" fontAlgn="t">
                        <a:lnSpc>
                          <a:spcPts val="2400"/>
                        </a:lnSpc>
                        <a:buNone/>
                      </a:pPr>
                      <a:r>
                        <a:rPr lang="en-GB" b="1" dirty="0">
                          <a:effectLst/>
                        </a:rPr>
                        <a:t>demonstrated the ability to</a:t>
                      </a:r>
                    </a:p>
                    <a:p>
                      <a:pPr algn="l" fontAlgn="t">
                        <a:lnSpc>
                          <a:spcPts val="1800"/>
                        </a:lnSpc>
                        <a:buNone/>
                      </a:pPr>
                      <a:r>
                        <a:rPr lang="en-GB" dirty="0">
                          <a:effectLst/>
                        </a:rPr>
                        <a:t>1. look at and name five types of animals from chicken, duck, ferret, chipmunk, rabbit and guinea pig.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45904868"/>
                  </a:ext>
                </a:extLst>
              </a:tr>
            </a:tbl>
          </a:graphicData>
        </a:graphic>
      </p:graphicFrame>
      <p:sp>
        <p:nvSpPr>
          <p:cNvPr id="5" name="Rectangle 1">
            <a:extLst>
              <a:ext uri="{FF2B5EF4-FFF2-40B4-BE49-F238E27FC236}">
                <a16:creationId xmlns:a16="http://schemas.microsoft.com/office/drawing/2014/main" id="{706300CB-2136-B1BF-F31D-C68DC5E22D03}"/>
              </a:ext>
            </a:extLst>
          </p:cNvPr>
          <p:cNvSpPr>
            <a:spLocks noChangeArrowheads="1"/>
          </p:cNvSpPr>
          <p:nvPr/>
        </p:nvSpPr>
        <p:spPr bwMode="auto">
          <a:xfrm>
            <a:off x="331177" y="6265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animal care: Naming five animals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293653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973E2C3-D384-F815-6904-554AC4C73FF1}"/>
              </a:ext>
            </a:extLst>
          </p:cNvPr>
          <p:cNvGraphicFramePr>
            <a:graphicFrameLocks noGrp="1"/>
          </p:cNvGraphicFramePr>
          <p:nvPr>
            <p:extLst>
              <p:ext uri="{D42A27DB-BD31-4B8C-83A1-F6EECF244321}">
                <p14:modId xmlns:p14="http://schemas.microsoft.com/office/powerpoint/2010/main" val="2007052615"/>
              </p:ext>
            </p:extLst>
          </p:nvPr>
        </p:nvGraphicFramePr>
        <p:xfrm>
          <a:off x="635000" y="939800"/>
          <a:ext cx="10363200" cy="5935963"/>
        </p:xfrm>
        <a:graphic>
          <a:graphicData uri="http://schemas.openxmlformats.org/drawingml/2006/table">
            <a:tbl>
              <a:tblPr/>
              <a:tblGrid>
                <a:gridCol w="5181600">
                  <a:extLst>
                    <a:ext uri="{9D8B030D-6E8A-4147-A177-3AD203B41FA5}">
                      <a16:colId xmlns:a16="http://schemas.microsoft.com/office/drawing/2014/main" val="3848183404"/>
                    </a:ext>
                  </a:extLst>
                </a:gridCol>
                <a:gridCol w="5181600">
                  <a:extLst>
                    <a:ext uri="{9D8B030D-6E8A-4147-A177-3AD203B41FA5}">
                      <a16:colId xmlns:a16="http://schemas.microsoft.com/office/drawing/2014/main" val="4200918070"/>
                    </a:ext>
                  </a:extLst>
                </a:gridCol>
              </a:tblGrid>
              <a:tr h="342486">
                <a:tc>
                  <a:txBody>
                    <a:bodyPr/>
                    <a:lstStyle/>
                    <a:p>
                      <a:pPr algn="l" fontAlgn="t">
                        <a:buNone/>
                      </a:pPr>
                      <a:r>
                        <a:rPr lang="en-GB" sz="1100">
                          <a:effectLst/>
                        </a:rPr>
                        <a:t>In successfully completing this unit, the learner will have</a:t>
                      </a:r>
                    </a:p>
                  </a:txBody>
                  <a:tcPr marL="55226" marR="55226" marT="27613" marB="2761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5226" marR="55226" marT="27613" marB="2761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6264471"/>
                  </a:ext>
                </a:extLst>
              </a:tr>
              <a:tr h="917221">
                <a:tc>
                  <a:txBody>
                    <a:bodyPr/>
                    <a:lstStyle/>
                    <a:p>
                      <a:pPr algn="l" fontAlgn="t">
                        <a:lnSpc>
                          <a:spcPts val="2400"/>
                        </a:lnSpc>
                        <a:buNone/>
                      </a:pPr>
                      <a:r>
                        <a:rPr lang="en-GB" sz="1100" b="1" dirty="0">
                          <a:effectLst/>
                        </a:rPr>
                        <a:t>experienced</a:t>
                      </a:r>
                    </a:p>
                    <a:p>
                      <a:pPr algn="l" fontAlgn="t">
                        <a:lnSpc>
                          <a:spcPts val="1800"/>
                        </a:lnSpc>
                        <a:buNone/>
                      </a:pPr>
                      <a:r>
                        <a:rPr lang="en-GB" sz="1100" dirty="0">
                          <a:effectLst/>
                        </a:rPr>
                        <a:t>1. taking part in a discussion about the importance of providing habitats for wildlife</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24777894"/>
                  </a:ext>
                </a:extLst>
              </a:tr>
              <a:tr h="495588">
                <a:tc>
                  <a:txBody>
                    <a:bodyPr/>
                    <a:lstStyle/>
                    <a:p>
                      <a:pPr algn="l" fontAlgn="t">
                        <a:lnSpc>
                          <a:spcPts val="1800"/>
                        </a:lnSpc>
                        <a:buNone/>
                      </a:pPr>
                      <a:r>
                        <a:rPr lang="en-GB" sz="1100">
                          <a:effectLst/>
                        </a:rPr>
                        <a:t>2. taking part in finding different varieties of insects in an allotment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44922967"/>
                  </a:ext>
                </a:extLst>
              </a:tr>
              <a:tr h="790373">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3. find suitable locations for the insect and bee homes to be placed</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01780686"/>
                  </a:ext>
                </a:extLst>
              </a:tr>
              <a:tr h="449413">
                <a:tc>
                  <a:txBody>
                    <a:bodyPr/>
                    <a:lstStyle/>
                    <a:p>
                      <a:pPr algn="l" fontAlgn="t">
                        <a:lnSpc>
                          <a:spcPts val="1800"/>
                        </a:lnSpc>
                        <a:buNone/>
                      </a:pPr>
                      <a:r>
                        <a:rPr lang="en-GB" sz="1100">
                          <a:effectLst/>
                        </a:rPr>
                        <a:t>4. use a bow saw safely to cut the wood for the box and roof</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89739207"/>
                  </a:ext>
                </a:extLst>
              </a:tr>
              <a:tr h="495588">
                <a:tc>
                  <a:txBody>
                    <a:bodyPr/>
                    <a:lstStyle/>
                    <a:p>
                      <a:pPr algn="l" fontAlgn="t">
                        <a:lnSpc>
                          <a:spcPts val="1800"/>
                        </a:lnSpc>
                        <a:buNone/>
                      </a:pPr>
                      <a:r>
                        <a:rPr lang="en-GB" sz="1100">
                          <a:effectLst/>
                        </a:rPr>
                        <a:t>5. use a drill safely to construct and put together the walls and the roof</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72888079"/>
                  </a:ext>
                </a:extLst>
              </a:tr>
              <a:tr h="495588">
                <a:tc>
                  <a:txBody>
                    <a:bodyPr/>
                    <a:lstStyle/>
                    <a:p>
                      <a:pPr algn="l" fontAlgn="t">
                        <a:lnSpc>
                          <a:spcPts val="1800"/>
                        </a:lnSpc>
                        <a:buNone/>
                      </a:pPr>
                      <a:r>
                        <a:rPr lang="en-GB" sz="1100">
                          <a:effectLst/>
                        </a:rPr>
                        <a:t>6. use water-based paint to paint the outside of the insect and bee home</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02479653"/>
                  </a:ext>
                </a:extLst>
              </a:tr>
              <a:tr h="850391">
                <a:tc>
                  <a:txBody>
                    <a:bodyPr/>
                    <a:lstStyle/>
                    <a:p>
                      <a:pPr algn="l" fontAlgn="t">
                        <a:lnSpc>
                          <a:spcPts val="1800"/>
                        </a:lnSpc>
                        <a:buNone/>
                      </a:pPr>
                      <a:r>
                        <a:rPr lang="en-GB" sz="1100">
                          <a:effectLst/>
                        </a:rPr>
                        <a:t>7. source recycled and natural materials, including leaves, bark, pine cones, bamboo canes, branches and flower stalks</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46838016"/>
                  </a:ext>
                </a:extLst>
              </a:tr>
              <a:tr h="649902">
                <a:tc>
                  <a:txBody>
                    <a:bodyPr/>
                    <a:lstStyle/>
                    <a:p>
                      <a:pPr algn="l" fontAlgn="t">
                        <a:lnSpc>
                          <a:spcPts val="1800"/>
                        </a:lnSpc>
                        <a:buNone/>
                      </a:pPr>
                      <a:r>
                        <a:rPr lang="en-GB" sz="1100">
                          <a:effectLst/>
                        </a:rPr>
                        <a:t>8. fill the box with the recycled and natural materials, trimming the bamboo canes to fit the home</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78338667"/>
                  </a:ext>
                </a:extLst>
              </a:tr>
              <a:tr h="449413">
                <a:tc>
                  <a:txBody>
                    <a:bodyPr/>
                    <a:lstStyle/>
                    <a:p>
                      <a:pPr algn="l" fontAlgn="t">
                        <a:lnSpc>
                          <a:spcPts val="1800"/>
                        </a:lnSpc>
                        <a:buNone/>
                      </a:pPr>
                      <a:r>
                        <a:rPr lang="en-GB" sz="1100">
                          <a:effectLst/>
                        </a:rPr>
                        <a:t>9. attach a fixing to the home, eg string, nail or vine eye.</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16221110"/>
                  </a:ext>
                </a:extLst>
              </a:tr>
            </a:tbl>
          </a:graphicData>
        </a:graphic>
      </p:graphicFrame>
      <p:sp>
        <p:nvSpPr>
          <p:cNvPr id="5" name="Rectangle 1">
            <a:extLst>
              <a:ext uri="{FF2B5EF4-FFF2-40B4-BE49-F238E27FC236}">
                <a16:creationId xmlns:a16="http://schemas.microsoft.com/office/drawing/2014/main" id="{FA1F9F48-5312-0F77-1FB1-AFD551777EE1}"/>
              </a:ext>
            </a:extLst>
          </p:cNvPr>
          <p:cNvSpPr>
            <a:spLocks noChangeArrowheads="1"/>
          </p:cNvSpPr>
          <p:nvPr/>
        </p:nvSpPr>
        <p:spPr bwMode="auto">
          <a:xfrm>
            <a:off x="230188" y="28244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Making an insect and bee home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710734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2A18226-F12F-BE73-7BD5-B781569DD709}"/>
              </a:ext>
            </a:extLst>
          </p:cNvPr>
          <p:cNvGraphicFramePr>
            <a:graphicFrameLocks noGrp="1"/>
          </p:cNvGraphicFramePr>
          <p:nvPr>
            <p:extLst>
              <p:ext uri="{D42A27DB-BD31-4B8C-83A1-F6EECF244321}">
                <p14:modId xmlns:p14="http://schemas.microsoft.com/office/powerpoint/2010/main" val="4190049779"/>
              </p:ext>
            </p:extLst>
          </p:nvPr>
        </p:nvGraphicFramePr>
        <p:xfrm>
          <a:off x="338138" y="1193800"/>
          <a:ext cx="11244262" cy="5361487"/>
        </p:xfrm>
        <a:graphic>
          <a:graphicData uri="http://schemas.openxmlformats.org/drawingml/2006/table">
            <a:tbl>
              <a:tblPr/>
              <a:tblGrid>
                <a:gridCol w="5622131">
                  <a:extLst>
                    <a:ext uri="{9D8B030D-6E8A-4147-A177-3AD203B41FA5}">
                      <a16:colId xmlns:a16="http://schemas.microsoft.com/office/drawing/2014/main" val="11426543"/>
                    </a:ext>
                  </a:extLst>
                </a:gridCol>
                <a:gridCol w="5622131">
                  <a:extLst>
                    <a:ext uri="{9D8B030D-6E8A-4147-A177-3AD203B41FA5}">
                      <a16:colId xmlns:a16="http://schemas.microsoft.com/office/drawing/2014/main" val="3391224861"/>
                    </a:ext>
                  </a:extLst>
                </a:gridCol>
              </a:tblGrid>
              <a:tr h="307357">
                <a:tc>
                  <a:txBody>
                    <a:bodyPr/>
                    <a:lstStyle/>
                    <a:p>
                      <a:pPr algn="l" fontAlgn="t">
                        <a:buNone/>
                      </a:pPr>
                      <a:r>
                        <a:rPr lang="en-GB" sz="1100">
                          <a:effectLst/>
                        </a:rPr>
                        <a:t>In successfully completing this unit, the learner will have</a:t>
                      </a:r>
                    </a:p>
                  </a:txBody>
                  <a:tcPr marL="55080" marR="55080" marT="27540" marB="2754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5080" marR="55080" marT="27540" marB="2754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3576549"/>
                  </a:ext>
                </a:extLst>
              </a:tr>
              <a:tr h="643342">
                <a:tc>
                  <a:txBody>
                    <a:bodyPr/>
                    <a:lstStyle/>
                    <a:p>
                      <a:pPr algn="l" fontAlgn="t">
                        <a:lnSpc>
                          <a:spcPts val="2400"/>
                        </a:lnSpc>
                        <a:buNone/>
                      </a:pPr>
                      <a:r>
                        <a:rPr lang="en-GB" sz="1100" b="1" dirty="0">
                          <a:effectLst/>
                        </a:rPr>
                        <a:t>demonstrated the ability to</a:t>
                      </a:r>
                    </a:p>
                    <a:p>
                      <a:pPr algn="l" fontAlgn="t">
                        <a:lnSpc>
                          <a:spcPts val="1800"/>
                        </a:lnSpc>
                        <a:buNone/>
                      </a:pPr>
                      <a:r>
                        <a:rPr lang="en-GB" sz="1100" dirty="0">
                          <a:effectLst/>
                        </a:rPr>
                        <a:t>1. identify at least five breeds of horses or ponies</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72956554"/>
                  </a:ext>
                </a:extLst>
              </a:tr>
              <a:tr h="403353">
                <a:tc>
                  <a:txBody>
                    <a:bodyPr/>
                    <a:lstStyle/>
                    <a:p>
                      <a:pPr algn="l" fontAlgn="t">
                        <a:lnSpc>
                          <a:spcPts val="1800"/>
                        </a:lnSpc>
                        <a:buNone/>
                      </a:pPr>
                      <a:r>
                        <a:rPr lang="en-GB" sz="1100">
                          <a:effectLst/>
                        </a:rPr>
                        <a:t>2. identify at least five of the main body parts of horses, donkeys or ponies</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70117634"/>
                  </a:ext>
                </a:extLst>
              </a:tr>
              <a:tr h="583346">
                <a:tc>
                  <a:txBody>
                    <a:bodyPr/>
                    <a:lstStyle/>
                    <a:p>
                      <a:pPr algn="l" fontAlgn="t">
                        <a:lnSpc>
                          <a:spcPts val="1800"/>
                        </a:lnSpc>
                        <a:buNone/>
                      </a:pPr>
                      <a:r>
                        <a:rPr lang="en-GB" sz="1100">
                          <a:effectLst/>
                        </a:rPr>
                        <a:t>3. name a sign of bad health in both the eyes and mouths of either horses, donkeys or ponies</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8083450"/>
                  </a:ext>
                </a:extLst>
              </a:tr>
              <a:tr h="403353">
                <a:tc>
                  <a:txBody>
                    <a:bodyPr/>
                    <a:lstStyle/>
                    <a:p>
                      <a:pPr algn="l" fontAlgn="t">
                        <a:lnSpc>
                          <a:spcPts val="1800"/>
                        </a:lnSpc>
                        <a:buNone/>
                      </a:pPr>
                      <a:r>
                        <a:rPr lang="en-GB" sz="1100">
                          <a:effectLst/>
                        </a:rPr>
                        <a:t>4. name two common illnesses found in horses, donkeys or ponies</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12264235"/>
                  </a:ext>
                </a:extLst>
              </a:tr>
              <a:tr h="403353">
                <a:tc>
                  <a:txBody>
                    <a:bodyPr/>
                    <a:lstStyle/>
                    <a:p>
                      <a:pPr algn="l" fontAlgn="t">
                        <a:lnSpc>
                          <a:spcPts val="1800"/>
                        </a:lnSpc>
                        <a:buNone/>
                      </a:pPr>
                      <a:r>
                        <a:rPr lang="en-GB" sz="1100">
                          <a:effectLst/>
                        </a:rPr>
                        <a:t>5. name at least two vaccinations for horses, donkeys or ponies</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34843337"/>
                  </a:ext>
                </a:extLst>
              </a:tr>
              <a:tr h="823335">
                <a:tc>
                  <a:txBody>
                    <a:bodyPr/>
                    <a:lstStyle/>
                    <a:p>
                      <a:pPr algn="l" fontAlgn="t">
                        <a:lnSpc>
                          <a:spcPts val="2400"/>
                        </a:lnSpc>
                        <a:buNone/>
                      </a:pPr>
                      <a:r>
                        <a:rPr lang="en-GB" sz="1100" b="1">
                          <a:effectLst/>
                        </a:rPr>
                        <a:t>shown knowledge of</a:t>
                      </a:r>
                    </a:p>
                    <a:p>
                      <a:pPr algn="l" fontAlgn="t">
                        <a:lnSpc>
                          <a:spcPts val="1800"/>
                        </a:lnSpc>
                        <a:buNone/>
                      </a:pPr>
                      <a:r>
                        <a:rPr lang="en-GB" sz="1100">
                          <a:effectLst/>
                        </a:rPr>
                        <a:t>6. the key type of accommodation that is appropriate for horses, donkeys or ponies</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79867572"/>
                  </a:ext>
                </a:extLst>
              </a:tr>
              <a:tr h="403353">
                <a:tc>
                  <a:txBody>
                    <a:bodyPr/>
                    <a:lstStyle/>
                    <a:p>
                      <a:pPr algn="l" fontAlgn="t">
                        <a:lnSpc>
                          <a:spcPts val="1800"/>
                        </a:lnSpc>
                        <a:buNone/>
                      </a:pPr>
                      <a:r>
                        <a:rPr lang="en-GB" sz="1100">
                          <a:effectLst/>
                        </a:rPr>
                        <a:t>7. at least three common behaviours found in horses, donkeys and ponies</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10848545"/>
                  </a:ext>
                </a:extLst>
              </a:tr>
              <a:tr h="823335">
                <a:tc>
                  <a:txBody>
                    <a:bodyPr/>
                    <a:lstStyle/>
                    <a:p>
                      <a:pPr algn="l" fontAlgn="t">
                        <a:lnSpc>
                          <a:spcPts val="2400"/>
                        </a:lnSpc>
                        <a:buNone/>
                      </a:pPr>
                      <a:r>
                        <a:rPr lang="en-GB" sz="1100" b="1">
                          <a:effectLst/>
                        </a:rPr>
                        <a:t>experienced</a:t>
                      </a:r>
                    </a:p>
                    <a:p>
                      <a:pPr algn="l" fontAlgn="t">
                        <a:lnSpc>
                          <a:spcPts val="1800"/>
                        </a:lnSpc>
                        <a:buNone/>
                      </a:pPr>
                      <a:r>
                        <a:rPr lang="en-GB" sz="1100">
                          <a:effectLst/>
                        </a:rPr>
                        <a:t>8. cleaning the external and internal environment of a horse, donkey or pony</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93813859"/>
                  </a:ext>
                </a:extLst>
              </a:tr>
              <a:tr h="258355">
                <a:tc>
                  <a:txBody>
                    <a:bodyPr/>
                    <a:lstStyle/>
                    <a:p>
                      <a:pPr algn="l" fontAlgn="t">
                        <a:lnSpc>
                          <a:spcPts val="1800"/>
                        </a:lnSpc>
                        <a:buNone/>
                      </a:pPr>
                      <a:r>
                        <a:rPr lang="en-GB" sz="1100">
                          <a:effectLst/>
                        </a:rPr>
                        <a:t>9. grooming a horse, donkey or pony</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26748207"/>
                  </a:ext>
                </a:extLst>
              </a:tr>
              <a:tr h="258355">
                <a:tc>
                  <a:txBody>
                    <a:bodyPr/>
                    <a:lstStyle/>
                    <a:p>
                      <a:pPr algn="l" fontAlgn="t">
                        <a:lnSpc>
                          <a:spcPts val="1800"/>
                        </a:lnSpc>
                        <a:buNone/>
                      </a:pPr>
                      <a:r>
                        <a:rPr lang="en-GB" sz="1100">
                          <a:effectLst/>
                        </a:rPr>
                        <a:t>10. feeding a horse, donkey or pony.</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5080" marR="55080" marT="27540" marB="2754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34285490"/>
                  </a:ext>
                </a:extLst>
              </a:tr>
            </a:tbl>
          </a:graphicData>
        </a:graphic>
      </p:graphicFrame>
      <p:sp>
        <p:nvSpPr>
          <p:cNvPr id="5" name="Rectangle 1">
            <a:extLst>
              <a:ext uri="{FF2B5EF4-FFF2-40B4-BE49-F238E27FC236}">
                <a16:creationId xmlns:a16="http://schemas.microsoft.com/office/drawing/2014/main" id="{4C2C6D9C-8455-A944-CEE2-B79E069FCB8F}"/>
              </a:ext>
            </a:extLst>
          </p:cNvPr>
          <p:cNvSpPr>
            <a:spLocks noChangeArrowheads="1"/>
          </p:cNvSpPr>
          <p:nvPr/>
        </p:nvSpPr>
        <p:spPr bwMode="auto">
          <a:xfrm>
            <a:off x="338138" y="44461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animal care: Equine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72780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6D2F0E4-9D37-ABF4-04FD-87A828B0825B}"/>
              </a:ext>
            </a:extLst>
          </p:cNvPr>
          <p:cNvGraphicFramePr>
            <a:graphicFrameLocks noGrp="1"/>
          </p:cNvGraphicFramePr>
          <p:nvPr>
            <p:extLst>
              <p:ext uri="{D42A27DB-BD31-4B8C-83A1-F6EECF244321}">
                <p14:modId xmlns:p14="http://schemas.microsoft.com/office/powerpoint/2010/main" val="2539835144"/>
              </p:ext>
            </p:extLst>
          </p:nvPr>
        </p:nvGraphicFramePr>
        <p:xfrm>
          <a:off x="342900" y="1778000"/>
          <a:ext cx="11620500" cy="4255930"/>
        </p:xfrm>
        <a:graphic>
          <a:graphicData uri="http://schemas.openxmlformats.org/drawingml/2006/table">
            <a:tbl>
              <a:tblPr/>
              <a:tblGrid>
                <a:gridCol w="5810250">
                  <a:extLst>
                    <a:ext uri="{9D8B030D-6E8A-4147-A177-3AD203B41FA5}">
                      <a16:colId xmlns:a16="http://schemas.microsoft.com/office/drawing/2014/main" val="606728026"/>
                    </a:ext>
                  </a:extLst>
                </a:gridCol>
                <a:gridCol w="5810250">
                  <a:extLst>
                    <a:ext uri="{9D8B030D-6E8A-4147-A177-3AD203B41FA5}">
                      <a16:colId xmlns:a16="http://schemas.microsoft.com/office/drawing/2014/main" val="4044430957"/>
                    </a:ext>
                  </a:extLst>
                </a:gridCol>
              </a:tblGrid>
              <a:tr h="670100">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90193812"/>
                  </a:ext>
                </a:extLst>
              </a:tr>
              <a:tr h="905432">
                <a:tc>
                  <a:txBody>
                    <a:bodyPr/>
                    <a:lstStyle/>
                    <a:p>
                      <a:pPr algn="l" fontAlgn="t">
                        <a:lnSpc>
                          <a:spcPts val="2400"/>
                        </a:lnSpc>
                        <a:buNone/>
                      </a:pPr>
                      <a:r>
                        <a:rPr lang="en-GB" b="1">
                          <a:effectLst/>
                        </a:rPr>
                        <a:t>demonstrated the ability to</a:t>
                      </a:r>
                    </a:p>
                    <a:p>
                      <a:pPr algn="l" fontAlgn="t">
                        <a:lnSpc>
                          <a:spcPts val="1800"/>
                        </a:lnSpc>
                        <a:buNone/>
                      </a:pPr>
                      <a:r>
                        <a:rPr lang="en-GB">
                          <a:effectLst/>
                        </a:rPr>
                        <a:t>1. use a brush in the correct manner when grooming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51046170"/>
                  </a:ext>
                </a:extLst>
              </a:tr>
              <a:tr h="382914">
                <a:tc>
                  <a:txBody>
                    <a:bodyPr/>
                    <a:lstStyle/>
                    <a:p>
                      <a:pPr algn="l" fontAlgn="t">
                        <a:lnSpc>
                          <a:spcPts val="1800"/>
                        </a:lnSpc>
                        <a:buNone/>
                      </a:pPr>
                      <a:r>
                        <a:rPr lang="en-GB">
                          <a:effectLst/>
                        </a:rPr>
                        <a:t>2. use a hoof pick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75090045"/>
                  </a:ext>
                </a:extLst>
              </a:tr>
              <a:tr h="382914">
                <a:tc>
                  <a:txBody>
                    <a:bodyPr/>
                    <a:lstStyle/>
                    <a:p>
                      <a:pPr algn="l" fontAlgn="t">
                        <a:lnSpc>
                          <a:spcPts val="1800"/>
                        </a:lnSpc>
                        <a:buNone/>
                      </a:pPr>
                      <a:r>
                        <a:rPr lang="en-GB">
                          <a:effectLst/>
                        </a:rPr>
                        <a:t>3. fit an exercise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37256679"/>
                  </a:ext>
                </a:extLst>
              </a:tr>
              <a:tr h="382914">
                <a:tc>
                  <a:txBody>
                    <a:bodyPr/>
                    <a:lstStyle/>
                    <a:p>
                      <a:pPr algn="l" fontAlgn="t">
                        <a:lnSpc>
                          <a:spcPts val="1800"/>
                        </a:lnSpc>
                        <a:buNone/>
                      </a:pPr>
                      <a:r>
                        <a:rPr lang="en-GB">
                          <a:effectLst/>
                        </a:rPr>
                        <a:t>4. approach a horse at green in a field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53287524"/>
                  </a:ext>
                </a:extLst>
              </a:tr>
              <a:tr h="382914">
                <a:tc>
                  <a:txBody>
                    <a:bodyPr/>
                    <a:lstStyle/>
                    <a:p>
                      <a:pPr algn="l" fontAlgn="t">
                        <a:lnSpc>
                          <a:spcPts val="1800"/>
                        </a:lnSpc>
                        <a:buNone/>
                      </a:pPr>
                      <a:r>
                        <a:rPr lang="en-GB">
                          <a:effectLst/>
                        </a:rPr>
                        <a:t>5. lead a horse in a bridle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44360265"/>
                  </a:ext>
                </a:extLst>
              </a:tr>
              <a:tr h="382914">
                <a:tc>
                  <a:txBody>
                    <a:bodyPr/>
                    <a:lstStyle/>
                    <a:p>
                      <a:pPr algn="l" fontAlgn="t">
                        <a:lnSpc>
                          <a:spcPts val="1800"/>
                        </a:lnSpc>
                        <a:buNone/>
                      </a:pPr>
                      <a:r>
                        <a:rPr lang="en-GB">
                          <a:effectLst/>
                        </a:rPr>
                        <a:t>6. fit a saddle and bridle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78897447"/>
                  </a:ext>
                </a:extLst>
              </a:tr>
              <a:tr h="382914">
                <a:tc>
                  <a:txBody>
                    <a:bodyPr/>
                    <a:lstStyle/>
                    <a:p>
                      <a:pPr algn="l" fontAlgn="t">
                        <a:lnSpc>
                          <a:spcPts val="1800"/>
                        </a:lnSpc>
                        <a:buNone/>
                      </a:pPr>
                      <a:r>
                        <a:rPr lang="en-GB">
                          <a:effectLst/>
                        </a:rPr>
                        <a:t>7. handle a horse in a safe manner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66600091"/>
                  </a:ext>
                </a:extLst>
              </a:tr>
              <a:tr h="382914">
                <a:tc>
                  <a:txBody>
                    <a:bodyPr/>
                    <a:lstStyle/>
                    <a:p>
                      <a:pPr algn="l" fontAlgn="t">
                        <a:lnSpc>
                          <a:spcPts val="1800"/>
                        </a:lnSpc>
                        <a:buNone/>
                      </a:pPr>
                      <a:r>
                        <a:rPr lang="en-GB">
                          <a:effectLst/>
                        </a:rPr>
                        <a:t>8. identify at least two types of feed.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94907205"/>
                  </a:ext>
                </a:extLst>
              </a:tr>
            </a:tbl>
          </a:graphicData>
        </a:graphic>
      </p:graphicFrame>
      <p:sp>
        <p:nvSpPr>
          <p:cNvPr id="5" name="Rectangle 1">
            <a:extLst>
              <a:ext uri="{FF2B5EF4-FFF2-40B4-BE49-F238E27FC236}">
                <a16:creationId xmlns:a16="http://schemas.microsoft.com/office/drawing/2014/main" id="{896C64CD-0750-733E-BFCD-A1E3D5E56C3B}"/>
              </a:ext>
            </a:extLst>
          </p:cNvPr>
          <p:cNvSpPr>
            <a:spLocks noChangeArrowheads="1"/>
          </p:cNvSpPr>
          <p:nvPr/>
        </p:nvSpPr>
        <p:spPr bwMode="auto">
          <a:xfrm>
            <a:off x="342900" y="82407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Equine care and handling (unit 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097822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DDA4DF7-A2ED-DD66-A025-F3BABEE3E369}"/>
              </a:ext>
            </a:extLst>
          </p:cNvPr>
          <p:cNvGraphicFramePr>
            <a:graphicFrameLocks noGrp="1"/>
          </p:cNvGraphicFramePr>
          <p:nvPr>
            <p:extLst>
              <p:ext uri="{D42A27DB-BD31-4B8C-83A1-F6EECF244321}">
                <p14:modId xmlns:p14="http://schemas.microsoft.com/office/powerpoint/2010/main" val="1171629724"/>
              </p:ext>
            </p:extLst>
          </p:nvPr>
        </p:nvGraphicFramePr>
        <p:xfrm>
          <a:off x="711200" y="1625600"/>
          <a:ext cx="10871200" cy="4951782"/>
        </p:xfrm>
        <a:graphic>
          <a:graphicData uri="http://schemas.openxmlformats.org/drawingml/2006/table">
            <a:tbl>
              <a:tblPr/>
              <a:tblGrid>
                <a:gridCol w="5435600">
                  <a:extLst>
                    <a:ext uri="{9D8B030D-6E8A-4147-A177-3AD203B41FA5}">
                      <a16:colId xmlns:a16="http://schemas.microsoft.com/office/drawing/2014/main" val="3258367510"/>
                    </a:ext>
                  </a:extLst>
                </a:gridCol>
                <a:gridCol w="5435600">
                  <a:extLst>
                    <a:ext uri="{9D8B030D-6E8A-4147-A177-3AD203B41FA5}">
                      <a16:colId xmlns:a16="http://schemas.microsoft.com/office/drawing/2014/main" val="3211114371"/>
                    </a:ext>
                  </a:extLst>
                </a:gridCol>
              </a:tblGrid>
              <a:tr h="482469">
                <a:tc>
                  <a:txBody>
                    <a:bodyPr/>
                    <a:lstStyle/>
                    <a:p>
                      <a:pPr algn="l" fontAlgn="t">
                        <a:buNone/>
                      </a:pPr>
                      <a:r>
                        <a:rPr lang="en-GB" sz="1400">
                          <a:effectLst/>
                        </a:rPr>
                        <a:t>In successfully completing this unit, the learner will have</a:t>
                      </a:r>
                    </a:p>
                  </a:txBody>
                  <a:tcPr marL="71431" marR="71431" marT="35715" marB="3571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1431" marR="71431" marT="35715" marB="3571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20806493"/>
                  </a:ext>
                </a:extLst>
              </a:tr>
              <a:tr h="804182">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1. select the correct tools for mucking out an equine</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55420689"/>
                  </a:ext>
                </a:extLst>
              </a:tr>
              <a:tr h="510078">
                <a:tc>
                  <a:txBody>
                    <a:bodyPr/>
                    <a:lstStyle/>
                    <a:p>
                      <a:pPr algn="l" fontAlgn="t">
                        <a:lnSpc>
                          <a:spcPts val="1800"/>
                        </a:lnSpc>
                        <a:buNone/>
                      </a:pPr>
                      <a:r>
                        <a:rPr lang="en-GB" sz="1400">
                          <a:effectLst/>
                        </a:rPr>
                        <a:t>2. remove dirty bedding and sort a clean pile</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53350183"/>
                  </a:ext>
                </a:extLst>
              </a:tr>
              <a:tr h="289501">
                <a:tc>
                  <a:txBody>
                    <a:bodyPr/>
                    <a:lstStyle/>
                    <a:p>
                      <a:pPr algn="l" fontAlgn="t">
                        <a:lnSpc>
                          <a:spcPts val="1800"/>
                        </a:lnSpc>
                        <a:buNone/>
                      </a:pPr>
                      <a:r>
                        <a:rPr lang="en-GB" sz="1400">
                          <a:effectLst/>
                        </a:rPr>
                        <a:t>3. sweep the stable effectively</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81200032"/>
                  </a:ext>
                </a:extLst>
              </a:tr>
              <a:tr h="510078">
                <a:tc>
                  <a:txBody>
                    <a:bodyPr/>
                    <a:lstStyle/>
                    <a:p>
                      <a:pPr algn="l" fontAlgn="t">
                        <a:lnSpc>
                          <a:spcPts val="1800"/>
                        </a:lnSpc>
                        <a:buNone/>
                      </a:pPr>
                      <a:r>
                        <a:rPr lang="en-GB" sz="1400">
                          <a:effectLst/>
                        </a:rPr>
                        <a:t>4. bed down the stable with the correct bedding material</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8811963"/>
                  </a:ext>
                </a:extLst>
              </a:tr>
              <a:tr h="510078">
                <a:tc>
                  <a:txBody>
                    <a:bodyPr/>
                    <a:lstStyle/>
                    <a:p>
                      <a:pPr algn="l" fontAlgn="t">
                        <a:lnSpc>
                          <a:spcPts val="1800"/>
                        </a:lnSpc>
                        <a:buNone/>
                      </a:pPr>
                      <a:r>
                        <a:rPr lang="en-GB" sz="1400">
                          <a:effectLst/>
                        </a:rPr>
                        <a:t>5. dispose of the waste in the appropriate place</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01223361"/>
                  </a:ext>
                </a:extLst>
              </a:tr>
              <a:tr h="289501">
                <a:tc>
                  <a:txBody>
                    <a:bodyPr/>
                    <a:lstStyle/>
                    <a:p>
                      <a:pPr algn="l" fontAlgn="t">
                        <a:lnSpc>
                          <a:spcPts val="1800"/>
                        </a:lnSpc>
                        <a:buNone/>
                      </a:pPr>
                      <a:r>
                        <a:rPr lang="en-GB" sz="1400">
                          <a:effectLst/>
                        </a:rPr>
                        <a:t>6. clean out and refill a water bucket</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45636366"/>
                  </a:ext>
                </a:extLst>
              </a:tr>
              <a:tr h="510078">
                <a:tc>
                  <a:txBody>
                    <a:bodyPr/>
                    <a:lstStyle/>
                    <a:p>
                      <a:pPr algn="l" fontAlgn="t">
                        <a:lnSpc>
                          <a:spcPts val="1800"/>
                        </a:lnSpc>
                        <a:buNone/>
                      </a:pPr>
                      <a:r>
                        <a:rPr lang="en-GB" sz="1400">
                          <a:effectLst/>
                        </a:rPr>
                        <a:t>7. show good hygiene practice for both the animal and self</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33501893"/>
                  </a:ext>
                </a:extLst>
              </a:tr>
              <a:tr h="1024759">
                <a:tc>
                  <a:txBody>
                    <a:bodyPr/>
                    <a:lstStyle/>
                    <a:p>
                      <a:pPr algn="l" fontAlgn="t">
                        <a:lnSpc>
                          <a:spcPts val="2400"/>
                        </a:lnSpc>
                        <a:buNone/>
                      </a:pPr>
                      <a:r>
                        <a:rPr lang="en-GB" sz="1400" b="1">
                          <a:effectLst/>
                        </a:rPr>
                        <a:t>shown knowledge of</a:t>
                      </a:r>
                    </a:p>
                    <a:p>
                      <a:pPr algn="l" fontAlgn="t">
                        <a:lnSpc>
                          <a:spcPts val="1800"/>
                        </a:lnSpc>
                        <a:buNone/>
                      </a:pPr>
                      <a:r>
                        <a:rPr lang="en-GB" sz="1400">
                          <a:effectLst/>
                        </a:rPr>
                        <a:t>8. good health and safety practice when working around animals and with tools used.</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1431" marR="71431" marT="35715" marB="3571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00027135"/>
                  </a:ext>
                </a:extLst>
              </a:tr>
            </a:tbl>
          </a:graphicData>
        </a:graphic>
      </p:graphicFrame>
      <p:sp>
        <p:nvSpPr>
          <p:cNvPr id="5" name="Rectangle 1">
            <a:extLst>
              <a:ext uri="{FF2B5EF4-FFF2-40B4-BE49-F238E27FC236}">
                <a16:creationId xmlns:a16="http://schemas.microsoft.com/office/drawing/2014/main" id="{F883E0F0-A473-4016-D95C-DF80E52E8790}"/>
              </a:ext>
            </a:extLst>
          </p:cNvPr>
          <p:cNvSpPr>
            <a:spLocks noChangeArrowheads="1"/>
          </p:cNvSpPr>
          <p:nvPr/>
        </p:nvSpPr>
        <p:spPr bwMode="auto">
          <a:xfrm>
            <a:off x="396875" y="5318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Mucking out an equine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76243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607B9C1-454B-08A9-A358-E31A8B8F80D1}"/>
              </a:ext>
            </a:extLst>
          </p:cNvPr>
          <p:cNvGraphicFramePr>
            <a:graphicFrameLocks noGrp="1"/>
          </p:cNvGraphicFramePr>
          <p:nvPr>
            <p:extLst>
              <p:ext uri="{D42A27DB-BD31-4B8C-83A1-F6EECF244321}">
                <p14:modId xmlns:p14="http://schemas.microsoft.com/office/powerpoint/2010/main" val="1723966953"/>
              </p:ext>
            </p:extLst>
          </p:nvPr>
        </p:nvGraphicFramePr>
        <p:xfrm>
          <a:off x="716691" y="1332826"/>
          <a:ext cx="10997514" cy="4565122"/>
        </p:xfrm>
        <a:graphic>
          <a:graphicData uri="http://schemas.openxmlformats.org/drawingml/2006/table">
            <a:tbl>
              <a:tblPr/>
              <a:tblGrid>
                <a:gridCol w="5498757">
                  <a:extLst>
                    <a:ext uri="{9D8B030D-6E8A-4147-A177-3AD203B41FA5}">
                      <a16:colId xmlns:a16="http://schemas.microsoft.com/office/drawing/2014/main" val="2117534772"/>
                    </a:ext>
                  </a:extLst>
                </a:gridCol>
                <a:gridCol w="5498757">
                  <a:extLst>
                    <a:ext uri="{9D8B030D-6E8A-4147-A177-3AD203B41FA5}">
                      <a16:colId xmlns:a16="http://schemas.microsoft.com/office/drawing/2014/main" val="569175892"/>
                    </a:ext>
                  </a:extLst>
                </a:gridCol>
              </a:tblGrid>
              <a:tr h="490621">
                <a:tc>
                  <a:txBody>
                    <a:bodyPr/>
                    <a:lstStyle/>
                    <a:p>
                      <a:pPr algn="l" fontAlgn="t">
                        <a:buNone/>
                      </a:pPr>
                      <a:r>
                        <a:rPr lang="en-GB" sz="1400">
                          <a:effectLst/>
                        </a:rPr>
                        <a:t>In successfully completing this unit, the learner will have</a:t>
                      </a:r>
                    </a:p>
                  </a:txBody>
                  <a:tcPr marL="70089" marR="70089" marT="35044" marB="3504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0089" marR="70089" marT="35044" marB="3504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5272095"/>
                  </a:ext>
                </a:extLst>
              </a:tr>
              <a:tr h="487700">
                <a:tc>
                  <a:txBody>
                    <a:bodyPr/>
                    <a:lstStyle/>
                    <a:p>
                      <a:pPr algn="l" fontAlgn="t">
                        <a:lnSpc>
                          <a:spcPts val="2400"/>
                        </a:lnSpc>
                        <a:buNone/>
                      </a:pPr>
                      <a:r>
                        <a:rPr lang="en-GB" sz="1400" b="1">
                          <a:effectLst/>
                        </a:rPr>
                        <a:t>shown knowledge of</a:t>
                      </a:r>
                    </a:p>
                    <a:p>
                      <a:pPr algn="l" fontAlgn="t">
                        <a:lnSpc>
                          <a:spcPts val="1800"/>
                        </a:lnSpc>
                        <a:buNone/>
                      </a:pPr>
                      <a:r>
                        <a:rPr lang="en-GB" sz="1400">
                          <a:effectLst/>
                        </a:rPr>
                        <a:t>1. how to approach an animal safely</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25334882"/>
                  </a:ext>
                </a:extLst>
              </a:tr>
              <a:tr h="429293">
                <a:tc>
                  <a:txBody>
                    <a:bodyPr/>
                    <a:lstStyle/>
                    <a:p>
                      <a:pPr algn="l" fontAlgn="t">
                        <a:lnSpc>
                          <a:spcPts val="1800"/>
                        </a:lnSpc>
                        <a:buNone/>
                      </a:pPr>
                      <a:r>
                        <a:rPr lang="en-GB" sz="1400">
                          <a:effectLst/>
                        </a:rPr>
                        <a:t>2. the key ways of keeping themselves safe around animals in a farm setting</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09346193"/>
                  </a:ext>
                </a:extLst>
              </a:tr>
              <a:tr h="1130180">
                <a:tc>
                  <a:txBody>
                    <a:bodyPr/>
                    <a:lstStyle/>
                    <a:p>
                      <a:pPr algn="l" fontAlgn="t">
                        <a:lnSpc>
                          <a:spcPts val="1800"/>
                        </a:lnSpc>
                        <a:buNone/>
                      </a:pPr>
                      <a:r>
                        <a:rPr lang="en-GB" sz="1400">
                          <a:effectLst/>
                        </a:rPr>
                        <a:t>3. the key health and safety procedures related to handling animals, eg washing their hands, using appropriate Personal Protective Equipment (PPE) and equipment to protect against injury or disease</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78301563"/>
                  </a:ext>
                </a:extLst>
              </a:tr>
              <a:tr h="604515">
                <a:tc>
                  <a:txBody>
                    <a:bodyPr/>
                    <a:lstStyle/>
                    <a:p>
                      <a:pPr algn="l" fontAlgn="t">
                        <a:lnSpc>
                          <a:spcPts val="1800"/>
                        </a:lnSpc>
                        <a:buNone/>
                      </a:pPr>
                      <a:r>
                        <a:rPr lang="en-GB" sz="1400">
                          <a:effectLst/>
                        </a:rPr>
                        <a:t>4. the safe handling techniques for at least three different species of pets and/or farm animals</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92965693"/>
                  </a:ext>
                </a:extLst>
              </a:tr>
              <a:tr h="604515">
                <a:tc>
                  <a:txBody>
                    <a:bodyPr/>
                    <a:lstStyle/>
                    <a:p>
                      <a:pPr algn="l" fontAlgn="t">
                        <a:lnSpc>
                          <a:spcPts val="1800"/>
                        </a:lnSpc>
                        <a:buNone/>
                      </a:pPr>
                      <a:r>
                        <a:rPr lang="en-GB" sz="1400">
                          <a:effectLst/>
                        </a:rPr>
                        <a:t>5. the key ways of behaving appropriately around animals to prevent them feeling threatened</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63523605"/>
                  </a:ext>
                </a:extLst>
              </a:tr>
              <a:tr h="604515">
                <a:tc>
                  <a:txBody>
                    <a:bodyPr/>
                    <a:lstStyle/>
                    <a:p>
                      <a:pPr algn="l" fontAlgn="t">
                        <a:lnSpc>
                          <a:spcPts val="1800"/>
                        </a:lnSpc>
                        <a:buNone/>
                      </a:pPr>
                      <a:r>
                        <a:rPr lang="en-GB" sz="1400">
                          <a:effectLst/>
                        </a:rPr>
                        <a:t>6. the key signs that an animal might not be happy about being handled and when to stop.</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0089" marR="70089" marT="35044" marB="3504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44222940"/>
                  </a:ext>
                </a:extLst>
              </a:tr>
            </a:tbl>
          </a:graphicData>
        </a:graphic>
      </p:graphicFrame>
      <p:sp>
        <p:nvSpPr>
          <p:cNvPr id="5" name="Rectangle 1">
            <a:extLst>
              <a:ext uri="{FF2B5EF4-FFF2-40B4-BE49-F238E27FC236}">
                <a16:creationId xmlns:a16="http://schemas.microsoft.com/office/drawing/2014/main" id="{67B66A46-D9CB-20D5-BC86-D950420E2E9F}"/>
              </a:ext>
            </a:extLst>
          </p:cNvPr>
          <p:cNvSpPr>
            <a:spLocks noChangeArrowheads="1"/>
          </p:cNvSpPr>
          <p:nvPr/>
        </p:nvSpPr>
        <p:spPr bwMode="auto">
          <a:xfrm>
            <a:off x="327454" y="36967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Introduction to animal care (unit 1): Basic animal handling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789081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0236124-35EF-1DD7-859E-F2EB1F4E7345}"/>
              </a:ext>
            </a:extLst>
          </p:cNvPr>
          <p:cNvGraphicFramePr>
            <a:graphicFrameLocks noGrp="1"/>
          </p:cNvGraphicFramePr>
          <p:nvPr>
            <p:extLst>
              <p:ext uri="{D42A27DB-BD31-4B8C-83A1-F6EECF244321}">
                <p14:modId xmlns:p14="http://schemas.microsoft.com/office/powerpoint/2010/main" val="317465827"/>
              </p:ext>
            </p:extLst>
          </p:nvPr>
        </p:nvGraphicFramePr>
        <p:xfrm>
          <a:off x="937847" y="2133993"/>
          <a:ext cx="10879016" cy="4377917"/>
        </p:xfrm>
        <a:graphic>
          <a:graphicData uri="http://schemas.openxmlformats.org/drawingml/2006/table">
            <a:tbl>
              <a:tblPr/>
              <a:tblGrid>
                <a:gridCol w="5439508">
                  <a:extLst>
                    <a:ext uri="{9D8B030D-6E8A-4147-A177-3AD203B41FA5}">
                      <a16:colId xmlns:a16="http://schemas.microsoft.com/office/drawing/2014/main" val="1253479410"/>
                    </a:ext>
                  </a:extLst>
                </a:gridCol>
                <a:gridCol w="5439508">
                  <a:extLst>
                    <a:ext uri="{9D8B030D-6E8A-4147-A177-3AD203B41FA5}">
                      <a16:colId xmlns:a16="http://schemas.microsoft.com/office/drawing/2014/main" val="679187957"/>
                    </a:ext>
                  </a:extLst>
                </a:gridCol>
              </a:tblGrid>
              <a:tr h="323749">
                <a:tc>
                  <a:txBody>
                    <a:bodyPr/>
                    <a:lstStyle/>
                    <a:p>
                      <a:pPr algn="l" fontAlgn="t">
                        <a:buNone/>
                      </a:pPr>
                      <a:r>
                        <a:rPr lang="en-GB" sz="900" dirty="0">
                          <a:effectLst/>
                        </a:rPr>
                        <a:t>In successfully completing this unit, the learner will have</a:t>
                      </a:r>
                    </a:p>
                  </a:txBody>
                  <a:tcPr marL="46250" marR="46250" marT="23125" marB="2312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6250" marR="46250" marT="23125" marB="2312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34441372"/>
                  </a:ext>
                </a:extLst>
              </a:tr>
              <a:tr h="553071">
                <a:tc>
                  <a:txBody>
                    <a:bodyPr/>
                    <a:lstStyle/>
                    <a:p>
                      <a:pPr algn="l" fontAlgn="t">
                        <a:lnSpc>
                          <a:spcPts val="2400"/>
                        </a:lnSpc>
                        <a:buNone/>
                      </a:pPr>
                      <a:r>
                        <a:rPr lang="en-GB" sz="900" b="1" dirty="0">
                          <a:effectLst/>
                        </a:rPr>
                        <a:t>shown knowledge of</a:t>
                      </a:r>
                    </a:p>
                    <a:p>
                      <a:pPr algn="l" fontAlgn="t">
                        <a:lnSpc>
                          <a:spcPts val="1800"/>
                        </a:lnSpc>
                        <a:buNone/>
                      </a:pPr>
                      <a:r>
                        <a:rPr lang="en-GB" sz="900" dirty="0">
                          <a:effectLst/>
                        </a:rPr>
                        <a:t>1. the sizes of cages needed for happy and comfortable homes for pet hamsters and rabbits</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56491290"/>
                  </a:ext>
                </a:extLst>
              </a:tr>
              <a:tr h="283280">
                <a:tc>
                  <a:txBody>
                    <a:bodyPr/>
                    <a:lstStyle/>
                    <a:p>
                      <a:pPr algn="l" fontAlgn="t">
                        <a:lnSpc>
                          <a:spcPts val="1800"/>
                        </a:lnSpc>
                        <a:buNone/>
                      </a:pPr>
                      <a:r>
                        <a:rPr lang="en-GB" sz="900">
                          <a:effectLst/>
                        </a:rPr>
                        <a:t>2. the key features of a good home for a cat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99225602"/>
                  </a:ext>
                </a:extLst>
              </a:tr>
              <a:tr h="398905">
                <a:tc>
                  <a:txBody>
                    <a:bodyPr/>
                    <a:lstStyle/>
                    <a:p>
                      <a:pPr algn="l" fontAlgn="t">
                        <a:lnSpc>
                          <a:spcPts val="1800"/>
                        </a:lnSpc>
                        <a:buNone/>
                      </a:pPr>
                      <a:r>
                        <a:rPr lang="en-GB" sz="900">
                          <a:effectLst/>
                        </a:rPr>
                        <a:t>3. how to create a hidey-hole suitable for a pet cat using objects found at home</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37397644"/>
                  </a:ext>
                </a:extLst>
              </a:tr>
              <a:tr h="283280">
                <a:tc>
                  <a:txBody>
                    <a:bodyPr/>
                    <a:lstStyle/>
                    <a:p>
                      <a:pPr algn="l" fontAlgn="t">
                        <a:lnSpc>
                          <a:spcPts val="1800"/>
                        </a:lnSpc>
                        <a:buNone/>
                      </a:pPr>
                      <a:r>
                        <a:rPr lang="en-GB" sz="900">
                          <a:effectLst/>
                        </a:rPr>
                        <a:t>4. the key features of a good home for a dog</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6525228"/>
                  </a:ext>
                </a:extLst>
              </a:tr>
              <a:tr h="283280">
                <a:tc>
                  <a:txBody>
                    <a:bodyPr/>
                    <a:lstStyle/>
                    <a:p>
                      <a:pPr algn="l" fontAlgn="t">
                        <a:lnSpc>
                          <a:spcPts val="1800"/>
                        </a:lnSpc>
                        <a:buNone/>
                      </a:pPr>
                      <a:r>
                        <a:rPr lang="en-GB" sz="900">
                          <a:effectLst/>
                        </a:rPr>
                        <a:t>5. five different occasions when it is best to leave a dog alone</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37725326"/>
                  </a:ext>
                </a:extLst>
              </a:tr>
              <a:tr h="630154">
                <a:tc>
                  <a:txBody>
                    <a:bodyPr/>
                    <a:lstStyle/>
                    <a:p>
                      <a:pPr algn="l" fontAlgn="t">
                        <a:lnSpc>
                          <a:spcPts val="1800"/>
                        </a:lnSpc>
                        <a:buNone/>
                      </a:pPr>
                      <a:r>
                        <a:rPr lang="en-GB" sz="900" dirty="0">
                          <a:effectLst/>
                        </a:rPr>
                        <a:t>6. what constitutes a suitable diet and the key different methods of feeding four common household pets, including hamsters, guinea pigs, rabbits and cats</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77790783"/>
                  </a:ext>
                </a:extLst>
              </a:tr>
              <a:tr h="398905">
                <a:tc>
                  <a:txBody>
                    <a:bodyPr/>
                    <a:lstStyle/>
                    <a:p>
                      <a:pPr algn="l" fontAlgn="t">
                        <a:lnSpc>
                          <a:spcPts val="1800"/>
                        </a:lnSpc>
                        <a:buNone/>
                      </a:pPr>
                      <a:r>
                        <a:rPr lang="en-GB" sz="900" dirty="0">
                          <a:effectLst/>
                        </a:rPr>
                        <a:t>7. the companionship needs of five common household pets, including rabbits, guinea pigs, cats and dogs</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86480121"/>
                  </a:ext>
                </a:extLst>
              </a:tr>
              <a:tr h="398905">
                <a:tc>
                  <a:txBody>
                    <a:bodyPr/>
                    <a:lstStyle/>
                    <a:p>
                      <a:pPr algn="l" fontAlgn="t">
                        <a:lnSpc>
                          <a:spcPts val="1800"/>
                        </a:lnSpc>
                        <a:buNone/>
                      </a:pPr>
                      <a:r>
                        <a:rPr lang="en-GB" sz="900">
                          <a:effectLst/>
                        </a:rPr>
                        <a:t>8. the key ways of keeping small pets healthy, eg selecting the correct types of bedding</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02431830"/>
                  </a:ext>
                </a:extLst>
              </a:tr>
              <a:tr h="283280">
                <a:tc>
                  <a:txBody>
                    <a:bodyPr/>
                    <a:lstStyle/>
                    <a:p>
                      <a:pPr algn="l" fontAlgn="t">
                        <a:lnSpc>
                          <a:spcPts val="1800"/>
                        </a:lnSpc>
                        <a:buNone/>
                      </a:pPr>
                      <a:r>
                        <a:rPr lang="en-GB" sz="900">
                          <a:effectLst/>
                        </a:rPr>
                        <a:t>9. the key ways of preventing the transfer of fleas in pet cats and dogs</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72581137"/>
                  </a:ext>
                </a:extLst>
              </a:tr>
              <a:tr h="514529">
                <a:tc>
                  <a:txBody>
                    <a:bodyPr/>
                    <a:lstStyle/>
                    <a:p>
                      <a:pPr algn="l" fontAlgn="t">
                        <a:lnSpc>
                          <a:spcPts val="1800"/>
                        </a:lnSpc>
                        <a:buNone/>
                      </a:pPr>
                      <a:r>
                        <a:rPr lang="en-GB" sz="900">
                          <a:effectLst/>
                        </a:rPr>
                        <a:t>10. the behaviour to expect if pets were wild animals and how to recreate their natural behaviours at home through play and activities.</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6250" marR="46250" marT="23125" marB="2312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96792425"/>
                  </a:ext>
                </a:extLst>
              </a:tr>
            </a:tbl>
          </a:graphicData>
        </a:graphic>
      </p:graphicFrame>
      <p:sp>
        <p:nvSpPr>
          <p:cNvPr id="5" name="Rectangle 1">
            <a:extLst>
              <a:ext uri="{FF2B5EF4-FFF2-40B4-BE49-F238E27FC236}">
                <a16:creationId xmlns:a16="http://schemas.microsoft.com/office/drawing/2014/main" id="{7E9E681B-B502-A6C8-6FC8-8E396135105A}"/>
              </a:ext>
            </a:extLst>
          </p:cNvPr>
          <p:cNvSpPr>
            <a:spLocks noChangeArrowheads="1"/>
          </p:cNvSpPr>
          <p:nvPr/>
        </p:nvSpPr>
        <p:spPr bwMode="auto">
          <a:xfrm>
            <a:off x="937847" y="9853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animal care (unit 5): Pet care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027004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C0F4F20-8900-88F6-6B4A-E41D287E307A}"/>
              </a:ext>
            </a:extLst>
          </p:cNvPr>
          <p:cNvGraphicFramePr>
            <a:graphicFrameLocks noGrp="1"/>
          </p:cNvGraphicFramePr>
          <p:nvPr>
            <p:extLst>
              <p:ext uri="{D42A27DB-BD31-4B8C-83A1-F6EECF244321}">
                <p14:modId xmlns:p14="http://schemas.microsoft.com/office/powerpoint/2010/main" val="3344952205"/>
              </p:ext>
            </p:extLst>
          </p:nvPr>
        </p:nvGraphicFramePr>
        <p:xfrm>
          <a:off x="354623" y="1500554"/>
          <a:ext cx="11368454" cy="4331444"/>
        </p:xfrm>
        <a:graphic>
          <a:graphicData uri="http://schemas.openxmlformats.org/drawingml/2006/table">
            <a:tbl>
              <a:tblPr/>
              <a:tblGrid>
                <a:gridCol w="5684227">
                  <a:extLst>
                    <a:ext uri="{9D8B030D-6E8A-4147-A177-3AD203B41FA5}">
                      <a16:colId xmlns:a16="http://schemas.microsoft.com/office/drawing/2014/main" val="370663952"/>
                    </a:ext>
                  </a:extLst>
                </a:gridCol>
                <a:gridCol w="5684227">
                  <a:extLst>
                    <a:ext uri="{9D8B030D-6E8A-4147-A177-3AD203B41FA5}">
                      <a16:colId xmlns:a16="http://schemas.microsoft.com/office/drawing/2014/main" val="2588242585"/>
                    </a:ext>
                  </a:extLst>
                </a:gridCol>
              </a:tblGrid>
              <a:tr h="757214">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97301410"/>
                  </a:ext>
                </a:extLst>
              </a:tr>
              <a:tr h="1023140">
                <a:tc>
                  <a:txBody>
                    <a:bodyPr/>
                    <a:lstStyle/>
                    <a:p>
                      <a:pPr algn="l" fontAlgn="t">
                        <a:lnSpc>
                          <a:spcPts val="2400"/>
                        </a:lnSpc>
                        <a:buNone/>
                      </a:pPr>
                      <a:r>
                        <a:rPr lang="en-GB" b="1" dirty="0">
                          <a:effectLst/>
                        </a:rPr>
                        <a:t>demonstrated the ability to</a:t>
                      </a:r>
                    </a:p>
                    <a:p>
                      <a:pPr algn="l" fontAlgn="t">
                        <a:lnSpc>
                          <a:spcPts val="1800"/>
                        </a:lnSpc>
                        <a:buNone/>
                      </a:pPr>
                      <a:r>
                        <a:rPr lang="en-GB" dirty="0">
                          <a:effectLst/>
                        </a:rPr>
                        <a:t>1. understand the main needs of five different farm animals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90704067"/>
                  </a:ext>
                </a:extLst>
              </a:tr>
              <a:tr h="662562">
                <a:tc>
                  <a:txBody>
                    <a:bodyPr/>
                    <a:lstStyle/>
                    <a:p>
                      <a:pPr algn="l" fontAlgn="t">
                        <a:lnSpc>
                          <a:spcPts val="1800"/>
                        </a:lnSpc>
                        <a:buNone/>
                      </a:pPr>
                      <a:r>
                        <a:rPr lang="en-GB" dirty="0">
                          <a:effectLst/>
                        </a:rPr>
                        <a:t>2. complete a care sheet for rabbits, sheep and chickens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57929582"/>
                  </a:ext>
                </a:extLst>
              </a:tr>
              <a:tr h="1023140">
                <a:tc>
                  <a:txBody>
                    <a:bodyPr/>
                    <a:lstStyle/>
                    <a:p>
                      <a:pPr algn="l" fontAlgn="t">
                        <a:lnSpc>
                          <a:spcPts val="2400"/>
                        </a:lnSpc>
                        <a:buNone/>
                      </a:pPr>
                      <a:r>
                        <a:rPr lang="en-GB" b="1">
                          <a:effectLst/>
                        </a:rPr>
                        <a:t>shown knowledge of</a:t>
                      </a:r>
                    </a:p>
                    <a:p>
                      <a:pPr algn="l" fontAlgn="t">
                        <a:lnSpc>
                          <a:spcPts val="1800"/>
                        </a:lnSpc>
                        <a:buNone/>
                      </a:pPr>
                      <a:r>
                        <a:rPr lang="en-GB">
                          <a:effectLst/>
                        </a:rPr>
                        <a:t>3. the RSPCA's five welfare needs in relation to farm animals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59465350"/>
                  </a:ext>
                </a:extLst>
              </a:tr>
              <a:tr h="432694">
                <a:tc>
                  <a:txBody>
                    <a:bodyPr/>
                    <a:lstStyle/>
                    <a:p>
                      <a:pPr algn="l" fontAlgn="t">
                        <a:lnSpc>
                          <a:spcPts val="1800"/>
                        </a:lnSpc>
                        <a:buNone/>
                      </a:pPr>
                      <a:r>
                        <a:rPr lang="en-GB">
                          <a:effectLst/>
                        </a:rPr>
                        <a:t>4. what RSPCA Assured foods are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4722065"/>
                  </a:ext>
                </a:extLst>
              </a:tr>
              <a:tr h="432694">
                <a:tc>
                  <a:txBody>
                    <a:bodyPr/>
                    <a:lstStyle/>
                    <a:p>
                      <a:pPr algn="l" fontAlgn="t">
                        <a:lnSpc>
                          <a:spcPts val="1800"/>
                        </a:lnSpc>
                        <a:buNone/>
                      </a:pPr>
                      <a:r>
                        <a:rPr lang="en-GB">
                          <a:effectLst/>
                        </a:rPr>
                        <a:t>5. what 'higher welfare' systems are.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55686754"/>
                  </a:ext>
                </a:extLst>
              </a:tr>
            </a:tbl>
          </a:graphicData>
        </a:graphic>
      </p:graphicFrame>
      <p:sp>
        <p:nvSpPr>
          <p:cNvPr id="5" name="Rectangle 1">
            <a:extLst>
              <a:ext uri="{FF2B5EF4-FFF2-40B4-BE49-F238E27FC236}">
                <a16:creationId xmlns:a16="http://schemas.microsoft.com/office/drawing/2014/main" id="{2A04B420-A218-8744-9191-A115699D3A6C}"/>
              </a:ext>
            </a:extLst>
          </p:cNvPr>
          <p:cNvSpPr>
            <a:spLocks noChangeArrowheads="1"/>
          </p:cNvSpPr>
          <p:nvPr/>
        </p:nvSpPr>
        <p:spPr bwMode="auto">
          <a:xfrm>
            <a:off x="354624" y="56880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Studying farm animal welfare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76622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340A9-BBAF-804B-EFE9-7F93CD4FEC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EA60F9-91F0-0AF9-437F-E1B0A33459CB}"/>
              </a:ext>
            </a:extLst>
          </p:cNvPr>
          <p:cNvSpPr>
            <a:spLocks noGrp="1"/>
          </p:cNvSpPr>
          <p:nvPr>
            <p:ph type="title"/>
          </p:nvPr>
        </p:nvSpPr>
        <p:spPr>
          <a:xfrm>
            <a:off x="838200" y="365126"/>
            <a:ext cx="10515600" cy="1325563"/>
          </a:xfrm>
        </p:spPr>
        <p:txBody>
          <a:bodyPr/>
          <a:lstStyle/>
          <a:p>
            <a:pPr algn="ctr"/>
            <a:r>
              <a:rPr lang="en-GB" dirty="0">
                <a:solidFill>
                  <a:schemeClr val="accent6">
                    <a:lumMod val="75000"/>
                  </a:schemeClr>
                </a:solidFill>
              </a:rPr>
              <a:t>Pre-entry &amp; Entry Level courses</a:t>
            </a:r>
          </a:p>
        </p:txBody>
      </p:sp>
      <p:sp>
        <p:nvSpPr>
          <p:cNvPr id="3" name="Content Placeholder 2">
            <a:extLst>
              <a:ext uri="{FF2B5EF4-FFF2-40B4-BE49-F238E27FC236}">
                <a16:creationId xmlns:a16="http://schemas.microsoft.com/office/drawing/2014/main" id="{8AF8F93D-7223-63F2-6BD8-AB58D32388C0}"/>
              </a:ext>
            </a:extLst>
          </p:cNvPr>
          <p:cNvSpPr>
            <a:spLocks noGrp="1"/>
          </p:cNvSpPr>
          <p:nvPr>
            <p:ph idx="1"/>
          </p:nvPr>
        </p:nvSpPr>
        <p:spPr/>
        <p:txBody>
          <a:bodyPr>
            <a:normAutofit/>
          </a:bodyPr>
          <a:lstStyle/>
          <a:p>
            <a:pPr marL="0" indent="0" algn="ctr">
              <a:buNone/>
            </a:pPr>
            <a:r>
              <a:rPr lang="en-GB" sz="8800" dirty="0">
                <a:solidFill>
                  <a:schemeClr val="accent6">
                    <a:lumMod val="75000"/>
                  </a:schemeClr>
                </a:solidFill>
              </a:rPr>
              <a:t>Horticulture</a:t>
            </a:r>
          </a:p>
        </p:txBody>
      </p:sp>
      <p:sp>
        <p:nvSpPr>
          <p:cNvPr id="7" name="Rectangle 6">
            <a:extLst>
              <a:ext uri="{FF2B5EF4-FFF2-40B4-BE49-F238E27FC236}">
                <a16:creationId xmlns:a16="http://schemas.microsoft.com/office/drawing/2014/main" id="{6F71163E-DC67-2D58-DEC3-B51900506DA7}"/>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1" name="Picture 10">
            <a:extLst>
              <a:ext uri="{FF2B5EF4-FFF2-40B4-BE49-F238E27FC236}">
                <a16:creationId xmlns:a16="http://schemas.microsoft.com/office/drawing/2014/main" id="{FEDE3935-BC24-4CED-2CFB-B2C09BD744E4}"/>
              </a:ext>
            </a:extLst>
          </p:cNvPr>
          <p:cNvPicPr>
            <a:picLocks noChangeAspect="1"/>
          </p:cNvPicPr>
          <p:nvPr/>
        </p:nvPicPr>
        <p:blipFill>
          <a:blip r:embed="rId2"/>
          <a:srcRect b="5957"/>
          <a:stretch>
            <a:fillRect/>
          </a:stretch>
        </p:blipFill>
        <p:spPr>
          <a:xfrm>
            <a:off x="5179543" y="3511165"/>
            <a:ext cx="1832914" cy="2062322"/>
          </a:xfrm>
          <a:prstGeom prst="rect">
            <a:avLst/>
          </a:prstGeom>
        </p:spPr>
      </p:pic>
    </p:spTree>
    <p:extLst>
      <p:ext uri="{BB962C8B-B14F-4D97-AF65-F5344CB8AC3E}">
        <p14:creationId xmlns:p14="http://schemas.microsoft.com/office/powerpoint/2010/main" val="29772792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B2AFF4D-BBCE-C520-A374-BD47C7AEC8F5}"/>
              </a:ext>
            </a:extLst>
          </p:cNvPr>
          <p:cNvGraphicFramePr>
            <a:graphicFrameLocks noGrp="1"/>
          </p:cNvGraphicFramePr>
          <p:nvPr>
            <p:extLst>
              <p:ext uri="{D42A27DB-BD31-4B8C-83A1-F6EECF244321}">
                <p14:modId xmlns:p14="http://schemas.microsoft.com/office/powerpoint/2010/main" val="2781088461"/>
              </p:ext>
            </p:extLst>
          </p:nvPr>
        </p:nvGraphicFramePr>
        <p:xfrm>
          <a:off x="368300" y="2082800"/>
          <a:ext cx="11620500" cy="3617461"/>
        </p:xfrm>
        <a:graphic>
          <a:graphicData uri="http://schemas.openxmlformats.org/drawingml/2006/table">
            <a:tbl>
              <a:tblPr/>
              <a:tblGrid>
                <a:gridCol w="5810250">
                  <a:extLst>
                    <a:ext uri="{9D8B030D-6E8A-4147-A177-3AD203B41FA5}">
                      <a16:colId xmlns:a16="http://schemas.microsoft.com/office/drawing/2014/main" val="136525453"/>
                    </a:ext>
                  </a:extLst>
                </a:gridCol>
                <a:gridCol w="5810250">
                  <a:extLst>
                    <a:ext uri="{9D8B030D-6E8A-4147-A177-3AD203B41FA5}">
                      <a16:colId xmlns:a16="http://schemas.microsoft.com/office/drawing/2014/main" val="383512426"/>
                    </a:ext>
                  </a:extLst>
                </a:gridCol>
              </a:tblGrid>
              <a:tr h="676444">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27673860"/>
                  </a:ext>
                </a:extLst>
              </a:tr>
              <a:tr h="914005">
                <a:tc>
                  <a:txBody>
                    <a:bodyPr/>
                    <a:lstStyle/>
                    <a:p>
                      <a:pPr algn="l" fontAlgn="t">
                        <a:lnSpc>
                          <a:spcPts val="2400"/>
                        </a:lnSpc>
                        <a:buNone/>
                      </a:pPr>
                      <a:r>
                        <a:rPr lang="en-GB" b="1">
                          <a:effectLst/>
                        </a:rPr>
                        <a:t>demonstrated the ability to</a:t>
                      </a:r>
                    </a:p>
                    <a:p>
                      <a:pPr algn="l" fontAlgn="t">
                        <a:lnSpc>
                          <a:spcPts val="1800"/>
                        </a:lnSpc>
                        <a:buNone/>
                      </a:pPr>
                      <a:r>
                        <a:rPr lang="en-GB">
                          <a:effectLst/>
                        </a:rPr>
                        <a:t>1. put on special clothing for gardening, eg apron and gloves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69071360"/>
                  </a:ext>
                </a:extLst>
              </a:tr>
              <a:tr h="386540">
                <a:tc>
                  <a:txBody>
                    <a:bodyPr/>
                    <a:lstStyle/>
                    <a:p>
                      <a:pPr algn="l" fontAlgn="t">
                        <a:lnSpc>
                          <a:spcPts val="1800"/>
                        </a:lnSpc>
                        <a:buNone/>
                      </a:pPr>
                      <a:r>
                        <a:rPr lang="en-GB">
                          <a:effectLst/>
                        </a:rPr>
                        <a:t>2. carry gardening tools safely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68408914"/>
                  </a:ext>
                </a:extLst>
              </a:tr>
              <a:tr h="591889">
                <a:tc>
                  <a:txBody>
                    <a:bodyPr/>
                    <a:lstStyle/>
                    <a:p>
                      <a:pPr algn="l" fontAlgn="t">
                        <a:lnSpc>
                          <a:spcPts val="1800"/>
                        </a:lnSpc>
                        <a:buNone/>
                      </a:pPr>
                      <a:r>
                        <a:rPr lang="en-GB">
                          <a:effectLst/>
                        </a:rPr>
                        <a:t>3. clean gardening tools after use and put them away safely with assistance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60171483"/>
                  </a:ext>
                </a:extLst>
              </a:tr>
              <a:tr h="1048583">
                <a:tc>
                  <a:txBody>
                    <a:bodyPr/>
                    <a:lstStyle/>
                    <a:p>
                      <a:pPr algn="l" fontAlgn="t">
                        <a:lnSpc>
                          <a:spcPts val="1800"/>
                        </a:lnSpc>
                        <a:buNone/>
                      </a:pPr>
                      <a:r>
                        <a:rPr lang="en-GB" dirty="0">
                          <a:effectLst/>
                        </a:rPr>
                        <a:t>4. prepare the growing area by doing at least two of the following: raking, weeding, sweeping or digging with assistance.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1437331"/>
                  </a:ext>
                </a:extLst>
              </a:tr>
            </a:tbl>
          </a:graphicData>
        </a:graphic>
      </p:graphicFrame>
      <p:sp>
        <p:nvSpPr>
          <p:cNvPr id="5" name="Rectangle 1">
            <a:extLst>
              <a:ext uri="{FF2B5EF4-FFF2-40B4-BE49-F238E27FC236}">
                <a16:creationId xmlns:a16="http://schemas.microsoft.com/office/drawing/2014/main" id="{AADE82AA-01A8-7503-9679-CEF412A54070}"/>
              </a:ext>
            </a:extLst>
          </p:cNvPr>
          <p:cNvSpPr>
            <a:spLocks noChangeArrowheads="1"/>
          </p:cNvSpPr>
          <p:nvPr/>
        </p:nvSpPr>
        <p:spPr bwMode="auto">
          <a:xfrm>
            <a:off x="368300" y="4746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horticulture (unit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373005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39E368D-6C15-C403-FD12-E5A6778F759A}"/>
              </a:ext>
            </a:extLst>
          </p:cNvPr>
          <p:cNvGraphicFramePr>
            <a:graphicFrameLocks noGrp="1"/>
          </p:cNvGraphicFramePr>
          <p:nvPr>
            <p:extLst>
              <p:ext uri="{D42A27DB-BD31-4B8C-83A1-F6EECF244321}">
                <p14:modId xmlns:p14="http://schemas.microsoft.com/office/powerpoint/2010/main" val="1809990574"/>
              </p:ext>
            </p:extLst>
          </p:nvPr>
        </p:nvGraphicFramePr>
        <p:xfrm>
          <a:off x="558800" y="1676400"/>
          <a:ext cx="10947400" cy="4659333"/>
        </p:xfrm>
        <a:graphic>
          <a:graphicData uri="http://schemas.openxmlformats.org/drawingml/2006/table">
            <a:tbl>
              <a:tblPr/>
              <a:tblGrid>
                <a:gridCol w="5473700">
                  <a:extLst>
                    <a:ext uri="{9D8B030D-6E8A-4147-A177-3AD203B41FA5}">
                      <a16:colId xmlns:a16="http://schemas.microsoft.com/office/drawing/2014/main" val="1716213703"/>
                    </a:ext>
                  </a:extLst>
                </a:gridCol>
                <a:gridCol w="5473700">
                  <a:extLst>
                    <a:ext uri="{9D8B030D-6E8A-4147-A177-3AD203B41FA5}">
                      <a16:colId xmlns:a16="http://schemas.microsoft.com/office/drawing/2014/main" val="36527142"/>
                    </a:ext>
                  </a:extLst>
                </a:gridCol>
              </a:tblGrid>
              <a:tr h="577616">
                <a:tc>
                  <a:txBody>
                    <a:bodyPr/>
                    <a:lstStyle/>
                    <a:p>
                      <a:pPr algn="l" fontAlgn="t">
                        <a:buNone/>
                      </a:pPr>
                      <a:r>
                        <a:rPr lang="en-GB" sz="1600" dirty="0">
                          <a:effectLst/>
                        </a:rPr>
                        <a:t>In successfully completing this unit, the learner will have</a:t>
                      </a:r>
                    </a:p>
                  </a:txBody>
                  <a:tcPr marL="82686" marR="82686" marT="41343" marB="4134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82686" marR="82686" marT="41343" marB="4134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10720180"/>
                  </a:ext>
                </a:extLst>
              </a:tr>
              <a:tr h="1074894">
                <a:tc>
                  <a:txBody>
                    <a:bodyPr/>
                    <a:lstStyle/>
                    <a:p>
                      <a:pPr algn="l" fontAlgn="t">
                        <a:lnSpc>
                          <a:spcPts val="2400"/>
                        </a:lnSpc>
                        <a:buNone/>
                      </a:pPr>
                      <a:r>
                        <a:rPr lang="en-GB" sz="1600" b="1" dirty="0">
                          <a:effectLst/>
                        </a:rPr>
                        <a:t>demonstrated the ability to</a:t>
                      </a:r>
                    </a:p>
                    <a:p>
                      <a:pPr algn="l" fontAlgn="t">
                        <a:lnSpc>
                          <a:spcPts val="1800"/>
                        </a:lnSpc>
                        <a:buNone/>
                      </a:pPr>
                      <a:r>
                        <a:rPr lang="en-GB" sz="1600" dirty="0">
                          <a:effectLst/>
                        </a:rPr>
                        <a:t>1. find the correct gardening equipment to complete a task, </a:t>
                      </a:r>
                      <a:r>
                        <a:rPr lang="en-GB" sz="1600" dirty="0" err="1">
                          <a:effectLst/>
                        </a:rPr>
                        <a:t>eg</a:t>
                      </a:r>
                      <a:r>
                        <a:rPr lang="en-GB" sz="1600" dirty="0">
                          <a:effectLst/>
                        </a:rPr>
                        <a:t> tray, pot, compost, seeds</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23034197"/>
                  </a:ext>
                </a:extLst>
              </a:tr>
              <a:tr h="770717">
                <a:tc>
                  <a:txBody>
                    <a:bodyPr/>
                    <a:lstStyle/>
                    <a:p>
                      <a:pPr algn="l" fontAlgn="t">
                        <a:lnSpc>
                          <a:spcPts val="1800"/>
                        </a:lnSpc>
                        <a:buNone/>
                      </a:pPr>
                      <a:r>
                        <a:rPr lang="en-GB" sz="1600">
                          <a:effectLst/>
                        </a:rPr>
                        <a:t>2. use a technique for propagating plants, eg leaf cutting, stem cutting, growing from seed</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85855598"/>
                  </a:ext>
                </a:extLst>
              </a:tr>
              <a:tr h="542584">
                <a:tc>
                  <a:txBody>
                    <a:bodyPr/>
                    <a:lstStyle/>
                    <a:p>
                      <a:pPr algn="l" fontAlgn="t">
                        <a:lnSpc>
                          <a:spcPts val="1800"/>
                        </a:lnSpc>
                        <a:buNone/>
                      </a:pPr>
                      <a:r>
                        <a:rPr lang="en-GB" sz="1600">
                          <a:effectLst/>
                        </a:rPr>
                        <a:t>3. care for plants with some support, eg, cleaning, pruning</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1017658"/>
                  </a:ext>
                </a:extLst>
              </a:tr>
              <a:tr h="846761">
                <a:tc>
                  <a:txBody>
                    <a:bodyPr/>
                    <a:lstStyle/>
                    <a:p>
                      <a:pPr algn="l" fontAlgn="t">
                        <a:lnSpc>
                          <a:spcPts val="2400"/>
                        </a:lnSpc>
                        <a:buNone/>
                      </a:pPr>
                      <a:r>
                        <a:rPr lang="en-GB" sz="1600" b="1">
                          <a:effectLst/>
                        </a:rPr>
                        <a:t>shown knowledge of</a:t>
                      </a:r>
                    </a:p>
                    <a:p>
                      <a:pPr algn="l" fontAlgn="t">
                        <a:lnSpc>
                          <a:spcPts val="1800"/>
                        </a:lnSpc>
                        <a:buNone/>
                      </a:pPr>
                      <a:r>
                        <a:rPr lang="en-GB" sz="1600">
                          <a:effectLst/>
                        </a:rPr>
                        <a:t>4. three requirements for plant growth, eg light, water, food</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4232395"/>
                  </a:ext>
                </a:extLst>
              </a:tr>
              <a:tr h="846761">
                <a:tc>
                  <a:txBody>
                    <a:bodyPr/>
                    <a:lstStyle/>
                    <a:p>
                      <a:pPr algn="l" fontAlgn="t">
                        <a:lnSpc>
                          <a:spcPts val="2400"/>
                        </a:lnSpc>
                        <a:buNone/>
                      </a:pPr>
                      <a:r>
                        <a:rPr lang="en-GB" sz="1600" b="1" dirty="0">
                          <a:effectLst/>
                        </a:rPr>
                        <a:t>experienced</a:t>
                      </a:r>
                    </a:p>
                    <a:p>
                      <a:pPr algn="l" fontAlgn="t">
                        <a:lnSpc>
                          <a:spcPts val="1800"/>
                        </a:lnSpc>
                        <a:buNone/>
                      </a:pPr>
                      <a:r>
                        <a:rPr lang="en-GB" sz="1600" dirty="0">
                          <a:effectLst/>
                        </a:rPr>
                        <a:t>5. putting the gardening equipment away.</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82686" marR="82686" marT="41343" marB="413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14660921"/>
                  </a:ext>
                </a:extLst>
              </a:tr>
            </a:tbl>
          </a:graphicData>
        </a:graphic>
      </p:graphicFrame>
      <p:sp>
        <p:nvSpPr>
          <p:cNvPr id="5" name="Rectangle 1">
            <a:extLst>
              <a:ext uri="{FF2B5EF4-FFF2-40B4-BE49-F238E27FC236}">
                <a16:creationId xmlns:a16="http://schemas.microsoft.com/office/drawing/2014/main" id="{FFB35493-5FB8-3A1F-7606-C20B3985DFDE}"/>
              </a:ext>
            </a:extLst>
          </p:cNvPr>
          <p:cNvSpPr>
            <a:spLocks noChangeArrowheads="1"/>
          </p:cNvSpPr>
          <p:nvPr/>
        </p:nvSpPr>
        <p:spPr bwMode="auto">
          <a:xfrm>
            <a:off x="250825" y="52226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Exploration: Horticulture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5063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43781C-0856-3A53-7ECC-7D5FC6E54FDE}"/>
              </a:ext>
            </a:extLst>
          </p:cNvPr>
          <p:cNvGraphicFramePr>
            <a:graphicFrameLocks noGrp="1"/>
          </p:cNvGraphicFramePr>
          <p:nvPr>
            <p:extLst>
              <p:ext uri="{D42A27DB-BD31-4B8C-83A1-F6EECF244321}">
                <p14:modId xmlns:p14="http://schemas.microsoft.com/office/powerpoint/2010/main" val="3784433767"/>
              </p:ext>
            </p:extLst>
          </p:nvPr>
        </p:nvGraphicFramePr>
        <p:xfrm>
          <a:off x="636607" y="1736203"/>
          <a:ext cx="10718158" cy="3549060"/>
        </p:xfrm>
        <a:graphic>
          <a:graphicData uri="http://schemas.openxmlformats.org/drawingml/2006/table">
            <a:tbl>
              <a:tblPr/>
              <a:tblGrid>
                <a:gridCol w="5359079">
                  <a:extLst>
                    <a:ext uri="{9D8B030D-6E8A-4147-A177-3AD203B41FA5}">
                      <a16:colId xmlns:a16="http://schemas.microsoft.com/office/drawing/2014/main" val="2523706129"/>
                    </a:ext>
                  </a:extLst>
                </a:gridCol>
                <a:gridCol w="5359079">
                  <a:extLst>
                    <a:ext uri="{9D8B030D-6E8A-4147-A177-3AD203B41FA5}">
                      <a16:colId xmlns:a16="http://schemas.microsoft.com/office/drawing/2014/main" val="449395557"/>
                    </a:ext>
                  </a:extLst>
                </a:gridCol>
              </a:tblGrid>
              <a:tr h="884632">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80171347"/>
                  </a:ext>
                </a:extLst>
              </a:tr>
              <a:tr h="879366">
                <a:tc>
                  <a:txBody>
                    <a:bodyPr/>
                    <a:lstStyle/>
                    <a:p>
                      <a:pPr algn="l" fontAlgn="t">
                        <a:lnSpc>
                          <a:spcPts val="2400"/>
                        </a:lnSpc>
                        <a:buNone/>
                      </a:pPr>
                      <a:r>
                        <a:rPr lang="en-GB" b="1">
                          <a:effectLst/>
                        </a:rPr>
                        <a:t>demonstrated the ability to</a:t>
                      </a:r>
                    </a:p>
                    <a:p>
                      <a:pPr algn="l" fontAlgn="t">
                        <a:lnSpc>
                          <a:spcPts val="1800"/>
                        </a:lnSpc>
                        <a:buNone/>
                      </a:pPr>
                      <a:r>
                        <a:rPr lang="en-GB">
                          <a:effectLst/>
                        </a:rPr>
                        <a:t>1. pick up the rabbit gently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91133880"/>
                  </a:ext>
                </a:extLst>
              </a:tr>
              <a:tr h="505504">
                <a:tc>
                  <a:txBody>
                    <a:bodyPr/>
                    <a:lstStyle/>
                    <a:p>
                      <a:pPr algn="l" fontAlgn="t">
                        <a:lnSpc>
                          <a:spcPts val="1800"/>
                        </a:lnSpc>
                        <a:buNone/>
                      </a:pPr>
                      <a:r>
                        <a:rPr lang="en-GB">
                          <a:effectLst/>
                        </a:rPr>
                        <a:t>2. hold the rabbit gently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48175589"/>
                  </a:ext>
                </a:extLst>
              </a:tr>
              <a:tr h="505504">
                <a:tc>
                  <a:txBody>
                    <a:bodyPr/>
                    <a:lstStyle/>
                    <a:p>
                      <a:pPr algn="l" fontAlgn="t">
                        <a:lnSpc>
                          <a:spcPts val="1800"/>
                        </a:lnSpc>
                        <a:buNone/>
                      </a:pPr>
                      <a:r>
                        <a:rPr lang="en-GB">
                          <a:effectLst/>
                        </a:rPr>
                        <a:t>3. stroke the rabbit gently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57978348"/>
                  </a:ext>
                </a:extLst>
              </a:tr>
              <a:tr h="774054">
                <a:tc>
                  <a:txBody>
                    <a:bodyPr/>
                    <a:lstStyle/>
                    <a:p>
                      <a:pPr algn="l" fontAlgn="t">
                        <a:lnSpc>
                          <a:spcPts val="1800"/>
                        </a:lnSpc>
                        <a:buNone/>
                      </a:pPr>
                      <a:r>
                        <a:rPr lang="en-GB">
                          <a:effectLst/>
                        </a:rPr>
                        <a:t>4. put the rabbit back in its hutch or run.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64929272"/>
                  </a:ext>
                </a:extLst>
              </a:tr>
            </a:tbl>
          </a:graphicData>
        </a:graphic>
      </p:graphicFrame>
      <p:sp>
        <p:nvSpPr>
          <p:cNvPr id="5" name="Rectangle 1">
            <a:extLst>
              <a:ext uri="{FF2B5EF4-FFF2-40B4-BE49-F238E27FC236}">
                <a16:creationId xmlns:a16="http://schemas.microsoft.com/office/drawing/2014/main" id="{9AC26446-3DE9-DE67-105D-A7C281910626}"/>
              </a:ext>
            </a:extLst>
          </p:cNvPr>
          <p:cNvSpPr>
            <a:spLocks noChangeArrowheads="1"/>
          </p:cNvSpPr>
          <p:nvPr/>
        </p:nvSpPr>
        <p:spPr bwMode="auto">
          <a:xfrm>
            <a:off x="419100" y="52805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Interaction with a rabbit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214765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DBB332D-83E1-2D1F-7615-CC77331B85AF}"/>
              </a:ext>
            </a:extLst>
          </p:cNvPr>
          <p:cNvGraphicFramePr>
            <a:graphicFrameLocks noGrp="1"/>
          </p:cNvGraphicFramePr>
          <p:nvPr>
            <p:extLst>
              <p:ext uri="{D42A27DB-BD31-4B8C-83A1-F6EECF244321}">
                <p14:modId xmlns:p14="http://schemas.microsoft.com/office/powerpoint/2010/main" val="392744319"/>
              </p:ext>
            </p:extLst>
          </p:nvPr>
        </p:nvGraphicFramePr>
        <p:xfrm>
          <a:off x="659757" y="1689904"/>
          <a:ext cx="9884780" cy="4749005"/>
        </p:xfrm>
        <a:graphic>
          <a:graphicData uri="http://schemas.openxmlformats.org/drawingml/2006/table">
            <a:tbl>
              <a:tblPr/>
              <a:tblGrid>
                <a:gridCol w="4942390">
                  <a:extLst>
                    <a:ext uri="{9D8B030D-6E8A-4147-A177-3AD203B41FA5}">
                      <a16:colId xmlns:a16="http://schemas.microsoft.com/office/drawing/2014/main" val="669729572"/>
                    </a:ext>
                  </a:extLst>
                </a:gridCol>
                <a:gridCol w="4942390">
                  <a:extLst>
                    <a:ext uri="{9D8B030D-6E8A-4147-A177-3AD203B41FA5}">
                      <a16:colId xmlns:a16="http://schemas.microsoft.com/office/drawing/2014/main" val="1390293121"/>
                    </a:ext>
                  </a:extLst>
                </a:gridCol>
              </a:tblGrid>
              <a:tr h="545569">
                <a:tc>
                  <a:txBody>
                    <a:bodyPr/>
                    <a:lstStyle/>
                    <a:p>
                      <a:pPr algn="l" fontAlgn="t">
                        <a:buNone/>
                      </a:pPr>
                      <a:r>
                        <a:rPr lang="en-GB" sz="1500" dirty="0">
                          <a:effectLst/>
                        </a:rPr>
                        <a:t>In successfully completing this unit, the learner will have</a:t>
                      </a:r>
                    </a:p>
                  </a:txBody>
                  <a:tcPr marL="77993" marR="77993" marT="38996" marB="3899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Evidence needed</a:t>
                      </a:r>
                    </a:p>
                  </a:txBody>
                  <a:tcPr marL="77993" marR="77993" marT="38996" marB="3899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57645218"/>
                  </a:ext>
                </a:extLst>
              </a:tr>
              <a:tr h="727124">
                <a:tc>
                  <a:txBody>
                    <a:bodyPr/>
                    <a:lstStyle/>
                    <a:p>
                      <a:pPr algn="l" fontAlgn="t">
                        <a:lnSpc>
                          <a:spcPts val="2400"/>
                        </a:lnSpc>
                        <a:buNone/>
                      </a:pPr>
                      <a:r>
                        <a:rPr lang="en-GB" sz="1500" b="1">
                          <a:effectLst/>
                        </a:rPr>
                        <a:t>experienced</a:t>
                      </a:r>
                    </a:p>
                    <a:p>
                      <a:pPr algn="l" fontAlgn="t">
                        <a:lnSpc>
                          <a:spcPts val="1800"/>
                        </a:lnSpc>
                        <a:buNone/>
                      </a:pPr>
                      <a:r>
                        <a:rPr lang="en-GB" sz="1500">
                          <a:effectLst/>
                        </a:rPr>
                        <a:t>1. exploring gardens and outdoor spaces</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78476111"/>
                  </a:ext>
                </a:extLst>
              </a:tr>
              <a:tr h="856279">
                <a:tc>
                  <a:txBody>
                    <a:bodyPr/>
                    <a:lstStyle/>
                    <a:p>
                      <a:pPr algn="l" fontAlgn="t">
                        <a:lnSpc>
                          <a:spcPts val="2400"/>
                        </a:lnSpc>
                        <a:buNone/>
                      </a:pPr>
                      <a:r>
                        <a:rPr lang="en-GB" sz="1500" b="1">
                          <a:effectLst/>
                        </a:rPr>
                        <a:t>demonstrated the ability to</a:t>
                      </a:r>
                    </a:p>
                    <a:p>
                      <a:pPr algn="l" fontAlgn="t">
                        <a:lnSpc>
                          <a:spcPts val="1800"/>
                        </a:lnSpc>
                        <a:buNone/>
                      </a:pPr>
                      <a:r>
                        <a:rPr lang="en-GB" sz="1500">
                          <a:effectLst/>
                        </a:rPr>
                        <a:t>2. take photographs of at least two different plants and flowers</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Student completed work</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5274957"/>
                  </a:ext>
                </a:extLst>
              </a:tr>
              <a:tr h="312537">
                <a:tc>
                  <a:txBody>
                    <a:bodyPr/>
                    <a:lstStyle/>
                    <a:p>
                      <a:pPr algn="l" fontAlgn="t">
                        <a:lnSpc>
                          <a:spcPts val="1800"/>
                        </a:lnSpc>
                        <a:buNone/>
                      </a:pPr>
                      <a:r>
                        <a:rPr lang="en-GB" sz="1500">
                          <a:effectLst/>
                        </a:rPr>
                        <a:t>3. give one attribute of a leaf or flower</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27331785"/>
                  </a:ext>
                </a:extLst>
              </a:tr>
              <a:tr h="827971">
                <a:tc>
                  <a:txBody>
                    <a:bodyPr/>
                    <a:lstStyle/>
                    <a:p>
                      <a:pPr algn="l" fontAlgn="t">
                        <a:lnSpc>
                          <a:spcPts val="2400"/>
                        </a:lnSpc>
                        <a:buNone/>
                      </a:pPr>
                      <a:r>
                        <a:rPr lang="en-GB" sz="1500" b="1">
                          <a:effectLst/>
                        </a:rPr>
                        <a:t>shown knowledge of</a:t>
                      </a:r>
                    </a:p>
                    <a:p>
                      <a:pPr algn="l" fontAlgn="t">
                        <a:lnSpc>
                          <a:spcPts val="1800"/>
                        </a:lnSpc>
                        <a:buNone/>
                      </a:pPr>
                      <a:r>
                        <a:rPr lang="en-GB" sz="1500">
                          <a:effectLst/>
                        </a:rPr>
                        <a:t>4. what a plant needs to grow, eg water, soil, sun</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Student completed work</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4714374"/>
                  </a:ext>
                </a:extLst>
              </a:tr>
              <a:tr h="623246">
                <a:tc>
                  <a:txBody>
                    <a:bodyPr/>
                    <a:lstStyle/>
                    <a:p>
                      <a:pPr algn="l" fontAlgn="t">
                        <a:lnSpc>
                          <a:spcPts val="2400"/>
                        </a:lnSpc>
                        <a:buNone/>
                      </a:pPr>
                      <a:r>
                        <a:rPr lang="en-GB" sz="1500" b="1">
                          <a:effectLst/>
                        </a:rPr>
                        <a:t>demonstrated the ability to</a:t>
                      </a:r>
                    </a:p>
                    <a:p>
                      <a:pPr algn="l" fontAlgn="t">
                        <a:lnSpc>
                          <a:spcPts val="1800"/>
                        </a:lnSpc>
                        <a:buNone/>
                      </a:pPr>
                      <a:r>
                        <a:rPr lang="en-GB" sz="1500">
                          <a:effectLst/>
                        </a:rPr>
                        <a:t>5. grow plants from seeds with support</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90990683"/>
                  </a:ext>
                </a:extLst>
              </a:tr>
              <a:tr h="856279">
                <a:tc>
                  <a:txBody>
                    <a:bodyPr/>
                    <a:lstStyle/>
                    <a:p>
                      <a:pPr algn="l" fontAlgn="t">
                        <a:lnSpc>
                          <a:spcPts val="2400"/>
                        </a:lnSpc>
                        <a:buNone/>
                      </a:pPr>
                      <a:r>
                        <a:rPr lang="en-GB" sz="1500" b="1">
                          <a:effectLst/>
                        </a:rPr>
                        <a:t>experienced</a:t>
                      </a:r>
                    </a:p>
                    <a:p>
                      <a:pPr algn="l" fontAlgn="t">
                        <a:lnSpc>
                          <a:spcPts val="1800"/>
                        </a:lnSpc>
                        <a:buNone/>
                      </a:pPr>
                      <a:r>
                        <a:rPr lang="en-GB" sz="1500">
                          <a:effectLst/>
                        </a:rPr>
                        <a:t>6. maintaining a flower bed and growing area over six weeks.</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dirty="0">
                          <a:effectLst/>
                        </a:rPr>
                        <a:t>Summary sheet</a:t>
                      </a:r>
                    </a:p>
                  </a:txBody>
                  <a:tcPr marL="77993" marR="77993" marT="38996" marB="389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25503869"/>
                  </a:ext>
                </a:extLst>
              </a:tr>
            </a:tbl>
          </a:graphicData>
        </a:graphic>
      </p:graphicFrame>
      <p:sp>
        <p:nvSpPr>
          <p:cNvPr id="5" name="Rectangle 1">
            <a:extLst>
              <a:ext uri="{FF2B5EF4-FFF2-40B4-BE49-F238E27FC236}">
                <a16:creationId xmlns:a16="http://schemas.microsoft.com/office/drawing/2014/main" id="{68990322-20E8-86FE-3F20-0491E910AF4C}"/>
              </a:ext>
            </a:extLst>
          </p:cNvPr>
          <p:cNvSpPr>
            <a:spLocks noChangeArrowheads="1"/>
          </p:cNvSpPr>
          <p:nvPr/>
        </p:nvSpPr>
        <p:spPr bwMode="auto">
          <a:xfrm>
            <a:off x="371907" y="6229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Plants and the environment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700253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1B172E2-04B2-6E11-CCCE-6B543FF6DA8F}"/>
              </a:ext>
            </a:extLst>
          </p:cNvPr>
          <p:cNvGraphicFramePr>
            <a:graphicFrameLocks noGrp="1"/>
          </p:cNvGraphicFramePr>
          <p:nvPr>
            <p:extLst>
              <p:ext uri="{D42A27DB-BD31-4B8C-83A1-F6EECF244321}">
                <p14:modId xmlns:p14="http://schemas.microsoft.com/office/powerpoint/2010/main" val="3015143968"/>
              </p:ext>
            </p:extLst>
          </p:nvPr>
        </p:nvGraphicFramePr>
        <p:xfrm>
          <a:off x="464916" y="1210815"/>
          <a:ext cx="11262168" cy="4436369"/>
        </p:xfrm>
        <a:graphic>
          <a:graphicData uri="http://schemas.openxmlformats.org/drawingml/2006/table">
            <a:tbl>
              <a:tblPr/>
              <a:tblGrid>
                <a:gridCol w="5631084">
                  <a:extLst>
                    <a:ext uri="{9D8B030D-6E8A-4147-A177-3AD203B41FA5}">
                      <a16:colId xmlns:a16="http://schemas.microsoft.com/office/drawing/2014/main" val="427190234"/>
                    </a:ext>
                  </a:extLst>
                </a:gridCol>
                <a:gridCol w="5631084">
                  <a:extLst>
                    <a:ext uri="{9D8B030D-6E8A-4147-A177-3AD203B41FA5}">
                      <a16:colId xmlns:a16="http://schemas.microsoft.com/office/drawing/2014/main" val="3045805909"/>
                    </a:ext>
                  </a:extLst>
                </a:gridCol>
              </a:tblGrid>
              <a:tr h="386581">
                <a:tc>
                  <a:txBody>
                    <a:bodyPr/>
                    <a:lstStyle/>
                    <a:p>
                      <a:pPr algn="l" fontAlgn="t">
                        <a:buNone/>
                      </a:pPr>
                      <a:r>
                        <a:rPr lang="en-GB" sz="1100">
                          <a:effectLst/>
                        </a:rPr>
                        <a:t>In successfully completing this unit, the learner will have</a:t>
                      </a:r>
                    </a:p>
                  </a:txBody>
                  <a:tcPr marL="55226" marR="55226" marT="27613" marB="2761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5226" marR="55226" marT="27613" marB="2761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67003679"/>
                  </a:ext>
                </a:extLst>
              </a:tr>
              <a:tr h="798474">
                <a:tc>
                  <a:txBody>
                    <a:bodyPr/>
                    <a:lstStyle/>
                    <a:p>
                      <a:pPr algn="l" fontAlgn="t">
                        <a:lnSpc>
                          <a:spcPts val="2400"/>
                        </a:lnSpc>
                        <a:buNone/>
                      </a:pPr>
                      <a:r>
                        <a:rPr lang="en-GB" sz="1100" b="1" dirty="0">
                          <a:effectLst/>
                        </a:rPr>
                        <a:t>demonstrated the ability to</a:t>
                      </a:r>
                    </a:p>
                    <a:p>
                      <a:pPr algn="l" fontAlgn="t">
                        <a:lnSpc>
                          <a:spcPts val="1800"/>
                        </a:lnSpc>
                        <a:buNone/>
                      </a:pPr>
                      <a:r>
                        <a:rPr lang="en-GB" sz="1100" dirty="0">
                          <a:effectLst/>
                        </a:rPr>
                        <a:t>1. place at least three animals in their correct environments, </a:t>
                      </a:r>
                      <a:r>
                        <a:rPr lang="en-GB" sz="1100" dirty="0" err="1">
                          <a:effectLst/>
                        </a:rPr>
                        <a:t>eg</a:t>
                      </a:r>
                      <a:r>
                        <a:rPr lang="en-GB" sz="1100" dirty="0">
                          <a:effectLst/>
                        </a:rPr>
                        <a:t> fish in water, rabbits in fields, birds in trees, using pictures</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96166026"/>
                  </a:ext>
                </a:extLst>
              </a:tr>
              <a:tr h="338258">
                <a:tc>
                  <a:txBody>
                    <a:bodyPr/>
                    <a:lstStyle/>
                    <a:p>
                      <a:pPr algn="l" fontAlgn="t">
                        <a:lnSpc>
                          <a:spcPts val="1800"/>
                        </a:lnSpc>
                        <a:buNone/>
                      </a:pPr>
                      <a:r>
                        <a:rPr lang="en-GB" sz="1100">
                          <a:effectLst/>
                        </a:rPr>
                        <a:t>2. identify three animals typical of a rock pool environment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70400106"/>
                  </a:ext>
                </a:extLst>
              </a:tr>
              <a:tr h="338258">
                <a:tc>
                  <a:txBody>
                    <a:bodyPr/>
                    <a:lstStyle/>
                    <a:p>
                      <a:pPr algn="l" fontAlgn="t">
                        <a:lnSpc>
                          <a:spcPts val="1800"/>
                        </a:lnSpc>
                        <a:buNone/>
                      </a:pPr>
                      <a:r>
                        <a:rPr lang="en-GB" sz="1100">
                          <a:effectLst/>
                        </a:rPr>
                        <a:t>3. identify three animals typical of a farmland environment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57024458"/>
                  </a:ext>
                </a:extLst>
              </a:tr>
              <a:tr h="338258">
                <a:tc>
                  <a:txBody>
                    <a:bodyPr/>
                    <a:lstStyle/>
                    <a:p>
                      <a:pPr algn="l" fontAlgn="t">
                        <a:lnSpc>
                          <a:spcPts val="1800"/>
                        </a:lnSpc>
                        <a:buNone/>
                      </a:pPr>
                      <a:r>
                        <a:rPr lang="en-GB" sz="1100">
                          <a:effectLst/>
                        </a:rPr>
                        <a:t>4. colour labelled diagrams of animals from a woodland environment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Student completed work</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53015532"/>
                  </a:ext>
                </a:extLst>
              </a:tr>
              <a:tr h="476323">
                <a:tc>
                  <a:txBody>
                    <a:bodyPr/>
                    <a:lstStyle/>
                    <a:p>
                      <a:pPr algn="l" fontAlgn="t">
                        <a:lnSpc>
                          <a:spcPts val="1800"/>
                        </a:lnSpc>
                        <a:buNone/>
                      </a:pPr>
                      <a:r>
                        <a:rPr lang="en-GB" sz="1100">
                          <a:effectLst/>
                        </a:rPr>
                        <a:t>5. name one animal and say where it lives, eg squirrel in a wood, sheep on a farm</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54597110"/>
                  </a:ext>
                </a:extLst>
              </a:tr>
              <a:tr h="476323">
                <a:tc>
                  <a:txBody>
                    <a:bodyPr/>
                    <a:lstStyle/>
                    <a:p>
                      <a:pPr algn="l" fontAlgn="t">
                        <a:lnSpc>
                          <a:spcPts val="1800"/>
                        </a:lnSpc>
                        <a:buNone/>
                      </a:pPr>
                      <a:r>
                        <a:rPr lang="en-GB" sz="1100">
                          <a:effectLst/>
                        </a:rPr>
                        <a:t>6. name one plant and say where it can be found, eg grass in a field, seaweed on a shore</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27352306"/>
                  </a:ext>
                </a:extLst>
              </a:tr>
              <a:tr h="338258">
                <a:tc>
                  <a:txBody>
                    <a:bodyPr/>
                    <a:lstStyle/>
                    <a:p>
                      <a:pPr algn="l" fontAlgn="t">
                        <a:lnSpc>
                          <a:spcPts val="1800"/>
                        </a:lnSpc>
                        <a:buNone/>
                      </a:pPr>
                      <a:r>
                        <a:rPr lang="en-GB" sz="1100">
                          <a:effectLst/>
                        </a:rPr>
                        <a:t>7. replace a stone after looking under it for invertebrates</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80824186"/>
                  </a:ext>
                </a:extLst>
              </a:tr>
              <a:tr h="522345">
                <a:tc>
                  <a:txBody>
                    <a:bodyPr/>
                    <a:lstStyle/>
                    <a:p>
                      <a:pPr algn="l" fontAlgn="t">
                        <a:lnSpc>
                          <a:spcPts val="2400"/>
                        </a:lnSpc>
                        <a:buNone/>
                      </a:pPr>
                      <a:r>
                        <a:rPr lang="en-GB" sz="1100" b="1">
                          <a:effectLst/>
                        </a:rPr>
                        <a:t>experienced</a:t>
                      </a:r>
                    </a:p>
                    <a:p>
                      <a:pPr algn="l" fontAlgn="t">
                        <a:lnSpc>
                          <a:spcPts val="1800"/>
                        </a:lnSpc>
                        <a:buNone/>
                      </a:pPr>
                      <a:r>
                        <a:rPr lang="en-GB" sz="1100">
                          <a:effectLst/>
                        </a:rPr>
                        <a:t>8. collecting invertebrates from a local environment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1478341"/>
                  </a:ext>
                </a:extLst>
              </a:tr>
              <a:tr h="338258">
                <a:tc>
                  <a:txBody>
                    <a:bodyPr/>
                    <a:lstStyle/>
                    <a:p>
                      <a:pPr algn="l" fontAlgn="t">
                        <a:lnSpc>
                          <a:spcPts val="1800"/>
                        </a:lnSpc>
                        <a:buNone/>
                      </a:pPr>
                      <a:r>
                        <a:rPr lang="en-GB" sz="1100">
                          <a:effectLst/>
                        </a:rPr>
                        <a:t>9. collecting and disposing of litter safely.</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5226" marR="55226" marT="27613" marB="276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82182580"/>
                  </a:ext>
                </a:extLst>
              </a:tr>
            </a:tbl>
          </a:graphicData>
        </a:graphic>
      </p:graphicFrame>
      <p:sp>
        <p:nvSpPr>
          <p:cNvPr id="5" name="Rectangle 1">
            <a:extLst>
              <a:ext uri="{FF2B5EF4-FFF2-40B4-BE49-F238E27FC236}">
                <a16:creationId xmlns:a16="http://schemas.microsoft.com/office/drawing/2014/main" id="{78F794C8-64C7-DFF7-AB9D-730C77A558F4}"/>
              </a:ext>
            </a:extLst>
          </p:cNvPr>
          <p:cNvSpPr>
            <a:spLocks noChangeArrowheads="1"/>
          </p:cNvSpPr>
          <p:nvPr/>
        </p:nvSpPr>
        <p:spPr bwMode="auto">
          <a:xfrm>
            <a:off x="216819" y="36520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Observing the environment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0064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1D2223-570F-CB4F-3A2B-887CC33B8BFB}"/>
              </a:ext>
            </a:extLst>
          </p:cNvPr>
          <p:cNvGraphicFramePr>
            <a:graphicFrameLocks noGrp="1"/>
          </p:cNvGraphicFramePr>
          <p:nvPr>
            <p:extLst>
              <p:ext uri="{D42A27DB-BD31-4B8C-83A1-F6EECF244321}">
                <p14:modId xmlns:p14="http://schemas.microsoft.com/office/powerpoint/2010/main" val="2826364358"/>
              </p:ext>
            </p:extLst>
          </p:nvPr>
        </p:nvGraphicFramePr>
        <p:xfrm>
          <a:off x="203200" y="1701800"/>
          <a:ext cx="11582400" cy="4273074"/>
        </p:xfrm>
        <a:graphic>
          <a:graphicData uri="http://schemas.openxmlformats.org/drawingml/2006/table">
            <a:tbl>
              <a:tblPr/>
              <a:tblGrid>
                <a:gridCol w="5791200">
                  <a:extLst>
                    <a:ext uri="{9D8B030D-6E8A-4147-A177-3AD203B41FA5}">
                      <a16:colId xmlns:a16="http://schemas.microsoft.com/office/drawing/2014/main" val="2135442100"/>
                    </a:ext>
                  </a:extLst>
                </a:gridCol>
                <a:gridCol w="5791200">
                  <a:extLst>
                    <a:ext uri="{9D8B030D-6E8A-4147-A177-3AD203B41FA5}">
                      <a16:colId xmlns:a16="http://schemas.microsoft.com/office/drawing/2014/main" val="1450505771"/>
                    </a:ext>
                  </a:extLst>
                </a:gridCol>
              </a:tblGrid>
              <a:tr h="692931">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6047012"/>
                  </a:ext>
                </a:extLst>
              </a:tr>
              <a:tr h="1183757">
                <a:tc>
                  <a:txBody>
                    <a:bodyPr/>
                    <a:lstStyle/>
                    <a:p>
                      <a:pPr algn="l" fontAlgn="t">
                        <a:lnSpc>
                          <a:spcPts val="2400"/>
                        </a:lnSpc>
                        <a:buNone/>
                      </a:pPr>
                      <a:r>
                        <a:rPr lang="en-GB" b="1">
                          <a:effectLst/>
                        </a:rPr>
                        <a:t>demonstrated the ability to</a:t>
                      </a:r>
                    </a:p>
                    <a:p>
                      <a:pPr algn="l" fontAlgn="t">
                        <a:lnSpc>
                          <a:spcPts val="1800"/>
                        </a:lnSpc>
                        <a:buNone/>
                      </a:pPr>
                      <a:r>
                        <a:rPr lang="en-GB">
                          <a:effectLst/>
                        </a:rPr>
                        <a:t>1. remove their gardening gloves and choose a watering can fitted with a rose head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79170386"/>
                  </a:ext>
                </a:extLst>
              </a:tr>
              <a:tr h="853790">
                <a:tc>
                  <a:txBody>
                    <a:bodyPr/>
                    <a:lstStyle/>
                    <a:p>
                      <a:pPr algn="l" fontAlgn="t">
                        <a:lnSpc>
                          <a:spcPts val="1800"/>
                        </a:lnSpc>
                        <a:buNone/>
                      </a:pPr>
                      <a:r>
                        <a:rPr lang="en-GB">
                          <a:effectLst/>
                        </a:rPr>
                        <a:t>2. fill the can with water and carry it steadily, holding it away from their clothes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72278151"/>
                  </a:ext>
                </a:extLst>
              </a:tr>
              <a:tr h="606314">
                <a:tc>
                  <a:txBody>
                    <a:bodyPr/>
                    <a:lstStyle/>
                    <a:p>
                      <a:pPr algn="l" fontAlgn="t">
                        <a:lnSpc>
                          <a:spcPts val="1800"/>
                        </a:lnSpc>
                        <a:buNone/>
                      </a:pPr>
                      <a:r>
                        <a:rPr lang="en-GB">
                          <a:effectLst/>
                        </a:rPr>
                        <a:t>3. carry out watering, until the soil is saturated in a given area</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04066876"/>
                  </a:ext>
                </a:extLst>
              </a:tr>
              <a:tr h="936282">
                <a:tc>
                  <a:txBody>
                    <a:bodyPr/>
                    <a:lstStyle/>
                    <a:p>
                      <a:pPr algn="l" fontAlgn="t">
                        <a:lnSpc>
                          <a:spcPts val="2400"/>
                        </a:lnSpc>
                        <a:buNone/>
                      </a:pPr>
                      <a:r>
                        <a:rPr lang="en-GB" b="1">
                          <a:effectLst/>
                        </a:rPr>
                        <a:t>shown knowledge of</a:t>
                      </a:r>
                    </a:p>
                    <a:p>
                      <a:pPr algn="l" fontAlgn="t">
                        <a:lnSpc>
                          <a:spcPts val="1800"/>
                        </a:lnSpc>
                        <a:buNone/>
                      </a:pPr>
                      <a:r>
                        <a:rPr lang="en-GB">
                          <a:effectLst/>
                        </a:rPr>
                        <a:t>4. why plants need to have an adequate water supply.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Student completed work and/or 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60813804"/>
                  </a:ext>
                </a:extLst>
              </a:tr>
            </a:tbl>
          </a:graphicData>
        </a:graphic>
      </p:graphicFrame>
      <p:sp>
        <p:nvSpPr>
          <p:cNvPr id="5" name="Rectangle 1">
            <a:extLst>
              <a:ext uri="{FF2B5EF4-FFF2-40B4-BE49-F238E27FC236}">
                <a16:creationId xmlns:a16="http://schemas.microsoft.com/office/drawing/2014/main" id="{2E91C1F4-E9B5-CA15-9DF6-A80D3D80FE7A}"/>
              </a:ext>
            </a:extLst>
          </p:cNvPr>
          <p:cNvSpPr>
            <a:spLocks noChangeArrowheads="1"/>
          </p:cNvSpPr>
          <p:nvPr/>
        </p:nvSpPr>
        <p:spPr bwMode="auto">
          <a:xfrm>
            <a:off x="469900" y="42592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(unit 2): Watering with support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182309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D821B02-FF50-21C8-B6E0-88DED0B19E15}"/>
              </a:ext>
            </a:extLst>
          </p:cNvPr>
          <p:cNvGraphicFramePr>
            <a:graphicFrameLocks noGrp="1"/>
          </p:cNvGraphicFramePr>
          <p:nvPr>
            <p:extLst>
              <p:ext uri="{D42A27DB-BD31-4B8C-83A1-F6EECF244321}">
                <p14:modId xmlns:p14="http://schemas.microsoft.com/office/powerpoint/2010/main" val="2657486327"/>
              </p:ext>
            </p:extLst>
          </p:nvPr>
        </p:nvGraphicFramePr>
        <p:xfrm>
          <a:off x="400050" y="1219200"/>
          <a:ext cx="11334750" cy="5079711"/>
        </p:xfrm>
        <a:graphic>
          <a:graphicData uri="http://schemas.openxmlformats.org/drawingml/2006/table">
            <a:tbl>
              <a:tblPr/>
              <a:tblGrid>
                <a:gridCol w="5667375">
                  <a:extLst>
                    <a:ext uri="{9D8B030D-6E8A-4147-A177-3AD203B41FA5}">
                      <a16:colId xmlns:a16="http://schemas.microsoft.com/office/drawing/2014/main" val="3788540618"/>
                    </a:ext>
                  </a:extLst>
                </a:gridCol>
                <a:gridCol w="5667375">
                  <a:extLst>
                    <a:ext uri="{9D8B030D-6E8A-4147-A177-3AD203B41FA5}">
                      <a16:colId xmlns:a16="http://schemas.microsoft.com/office/drawing/2014/main" val="3136731237"/>
                    </a:ext>
                  </a:extLst>
                </a:gridCol>
              </a:tblGrid>
              <a:tr h="665516">
                <a:tc>
                  <a:txBody>
                    <a:bodyPr/>
                    <a:lstStyle/>
                    <a:p>
                      <a:pPr algn="l" fontAlgn="t">
                        <a:buNone/>
                      </a:pPr>
                      <a:r>
                        <a:rPr lang="en-GB" sz="1700" dirty="0">
                          <a:effectLst/>
                        </a:rPr>
                        <a:t>In successfully completing this unit, the learner will have</a:t>
                      </a:r>
                    </a:p>
                  </a:txBody>
                  <a:tcPr marL="83881" marR="83881" marT="41941" marB="4194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3881" marR="83881" marT="41941" marB="4194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50581681"/>
                  </a:ext>
                </a:extLst>
              </a:tr>
              <a:tr h="1196189">
                <a:tc>
                  <a:txBody>
                    <a:bodyPr/>
                    <a:lstStyle/>
                    <a:p>
                      <a:pPr algn="l" fontAlgn="t">
                        <a:lnSpc>
                          <a:spcPts val="2400"/>
                        </a:lnSpc>
                        <a:buNone/>
                      </a:pPr>
                      <a:r>
                        <a:rPr lang="en-GB" sz="1700" b="1">
                          <a:effectLst/>
                        </a:rPr>
                        <a:t>shown knowledge of</a:t>
                      </a:r>
                    </a:p>
                    <a:p>
                      <a:pPr algn="l" fontAlgn="t">
                        <a:lnSpc>
                          <a:spcPts val="1800"/>
                        </a:lnSpc>
                        <a:buNone/>
                      </a:pPr>
                      <a:r>
                        <a:rPr lang="en-GB" sz="1700">
                          <a:effectLst/>
                        </a:rPr>
                        <a:t>1. the names of four different vegetables whilst growing and when harvested</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 and/or student completed work</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73742693"/>
                  </a:ext>
                </a:extLst>
              </a:tr>
              <a:tr h="943487">
                <a:tc>
                  <a:txBody>
                    <a:bodyPr/>
                    <a:lstStyle/>
                    <a:p>
                      <a:pPr algn="l" fontAlgn="t">
                        <a:lnSpc>
                          <a:spcPts val="2400"/>
                        </a:lnSpc>
                        <a:buNone/>
                      </a:pPr>
                      <a:r>
                        <a:rPr lang="en-GB" sz="1700" b="1">
                          <a:effectLst/>
                        </a:rPr>
                        <a:t>experienced</a:t>
                      </a:r>
                    </a:p>
                    <a:p>
                      <a:pPr algn="l" fontAlgn="t">
                        <a:lnSpc>
                          <a:spcPts val="1800"/>
                        </a:lnSpc>
                        <a:buNone/>
                      </a:pPr>
                      <a:r>
                        <a:rPr lang="en-GB" sz="1700">
                          <a:effectLst/>
                        </a:rPr>
                        <a:t>2. completing a seed sowing schedule for five fruit and vegetable seeds</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99432931"/>
                  </a:ext>
                </a:extLst>
              </a:tr>
              <a:tr h="943487">
                <a:tc>
                  <a:txBody>
                    <a:bodyPr/>
                    <a:lstStyle/>
                    <a:p>
                      <a:pPr algn="l" fontAlgn="t">
                        <a:lnSpc>
                          <a:spcPts val="2400"/>
                        </a:lnSpc>
                        <a:buNone/>
                      </a:pPr>
                      <a:r>
                        <a:rPr lang="en-GB" sz="1700" b="1">
                          <a:effectLst/>
                        </a:rPr>
                        <a:t>shown knowledge of</a:t>
                      </a:r>
                    </a:p>
                    <a:p>
                      <a:pPr algn="l" fontAlgn="t">
                        <a:lnSpc>
                          <a:spcPts val="1800"/>
                        </a:lnSpc>
                        <a:buNone/>
                      </a:pPr>
                      <a:r>
                        <a:rPr lang="en-GB" sz="1700">
                          <a:effectLst/>
                        </a:rPr>
                        <a:t>3. two gardening jobs that need to be completed each season</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 and/or student completed work</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21428603"/>
                  </a:ext>
                </a:extLst>
              </a:tr>
              <a:tr h="665516">
                <a:tc>
                  <a:txBody>
                    <a:bodyPr/>
                    <a:lstStyle/>
                    <a:p>
                      <a:pPr algn="l" fontAlgn="t">
                        <a:lnSpc>
                          <a:spcPts val="1800"/>
                        </a:lnSpc>
                        <a:buNone/>
                      </a:pPr>
                      <a:r>
                        <a:rPr lang="en-GB" sz="1700" dirty="0">
                          <a:effectLst/>
                        </a:rPr>
                        <a:t>4. three different garden weeds and how to remove them</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 and/or student completed work</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73426427"/>
                  </a:ext>
                </a:extLst>
              </a:tr>
              <a:tr h="665516">
                <a:tc>
                  <a:txBody>
                    <a:bodyPr/>
                    <a:lstStyle/>
                    <a:p>
                      <a:pPr algn="l" fontAlgn="t">
                        <a:lnSpc>
                          <a:spcPts val="1800"/>
                        </a:lnSpc>
                        <a:buNone/>
                      </a:pPr>
                      <a:r>
                        <a:rPr lang="en-GB" sz="1700">
                          <a:effectLst/>
                        </a:rPr>
                        <a:t>5. the names of five different gardening tools.</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 and/or student completed work</a:t>
                      </a:r>
                    </a:p>
                  </a:txBody>
                  <a:tcPr marL="83881" marR="83881" marT="41941" marB="419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16544012"/>
                  </a:ext>
                </a:extLst>
              </a:tr>
            </a:tbl>
          </a:graphicData>
        </a:graphic>
      </p:graphicFrame>
      <p:sp>
        <p:nvSpPr>
          <p:cNvPr id="5" name="Rectangle 1">
            <a:extLst>
              <a:ext uri="{FF2B5EF4-FFF2-40B4-BE49-F238E27FC236}">
                <a16:creationId xmlns:a16="http://schemas.microsoft.com/office/drawing/2014/main" id="{E7E6FD12-7CD6-D1CD-8294-42AF316943E8}"/>
              </a:ext>
            </a:extLst>
          </p:cNvPr>
          <p:cNvSpPr>
            <a:spLocks noChangeArrowheads="1"/>
          </p:cNvSpPr>
          <p:nvPr/>
        </p:nvSpPr>
        <p:spPr bwMode="auto">
          <a:xfrm>
            <a:off x="400050" y="33049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theory: The gardening year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022238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6B5C3E2-7493-5EEB-B66C-EE94CAB64FDC}"/>
              </a:ext>
            </a:extLst>
          </p:cNvPr>
          <p:cNvGraphicFramePr>
            <a:graphicFrameLocks noGrp="1"/>
          </p:cNvGraphicFramePr>
          <p:nvPr>
            <p:extLst>
              <p:ext uri="{D42A27DB-BD31-4B8C-83A1-F6EECF244321}">
                <p14:modId xmlns:p14="http://schemas.microsoft.com/office/powerpoint/2010/main" val="392566"/>
              </p:ext>
            </p:extLst>
          </p:nvPr>
        </p:nvGraphicFramePr>
        <p:xfrm>
          <a:off x="381000" y="1567952"/>
          <a:ext cx="10839450" cy="4686798"/>
        </p:xfrm>
        <a:graphic>
          <a:graphicData uri="http://schemas.openxmlformats.org/drawingml/2006/table">
            <a:tbl>
              <a:tblPr/>
              <a:tblGrid>
                <a:gridCol w="5419725">
                  <a:extLst>
                    <a:ext uri="{9D8B030D-6E8A-4147-A177-3AD203B41FA5}">
                      <a16:colId xmlns:a16="http://schemas.microsoft.com/office/drawing/2014/main" val="2441842666"/>
                    </a:ext>
                  </a:extLst>
                </a:gridCol>
                <a:gridCol w="5419725">
                  <a:extLst>
                    <a:ext uri="{9D8B030D-6E8A-4147-A177-3AD203B41FA5}">
                      <a16:colId xmlns:a16="http://schemas.microsoft.com/office/drawing/2014/main" val="4187875024"/>
                    </a:ext>
                  </a:extLst>
                </a:gridCol>
              </a:tblGrid>
              <a:tr h="501733">
                <a:tc>
                  <a:txBody>
                    <a:bodyPr/>
                    <a:lstStyle/>
                    <a:p>
                      <a:pPr algn="l" fontAlgn="t">
                        <a:buNone/>
                      </a:pPr>
                      <a:r>
                        <a:rPr lang="en-GB" sz="1400">
                          <a:effectLst/>
                        </a:rPr>
                        <a:t>In successfully completing this unit, the learner will have</a:t>
                      </a:r>
                    </a:p>
                  </a:txBody>
                  <a:tcPr marL="71676" marR="71676" marT="35838" marB="3583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1676" marR="71676" marT="35838" marB="3583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46072841"/>
                  </a:ext>
                </a:extLst>
              </a:tr>
              <a:tr h="677937">
                <a:tc>
                  <a:txBody>
                    <a:bodyPr/>
                    <a:lstStyle/>
                    <a:p>
                      <a:pPr algn="l" fontAlgn="t">
                        <a:lnSpc>
                          <a:spcPts val="2400"/>
                        </a:lnSpc>
                        <a:buNone/>
                      </a:pPr>
                      <a:r>
                        <a:rPr lang="en-GB" sz="1400" b="1" dirty="0">
                          <a:effectLst/>
                        </a:rPr>
                        <a:t>demonstrated the ability to</a:t>
                      </a:r>
                    </a:p>
                    <a:p>
                      <a:pPr algn="l" fontAlgn="t">
                        <a:lnSpc>
                          <a:spcPts val="1800"/>
                        </a:lnSpc>
                        <a:buNone/>
                      </a:pPr>
                      <a:r>
                        <a:rPr lang="en-GB" sz="1400" dirty="0">
                          <a:effectLst/>
                        </a:rPr>
                        <a:t>1. make at least two responses to the sensory experience of being in a garden</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47025268"/>
                  </a:ext>
                </a:extLst>
              </a:tr>
              <a:tr h="618207">
                <a:tc>
                  <a:txBody>
                    <a:bodyPr/>
                    <a:lstStyle/>
                    <a:p>
                      <a:pPr algn="l" fontAlgn="t">
                        <a:lnSpc>
                          <a:spcPts val="1800"/>
                        </a:lnSpc>
                        <a:buNone/>
                      </a:pPr>
                      <a:r>
                        <a:rPr lang="en-GB" sz="1400">
                          <a:effectLst/>
                        </a:rPr>
                        <a:t>2. reach, touch, explore and manipulate at least two items associated with a gardener</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11181742"/>
                  </a:ext>
                </a:extLst>
              </a:tr>
              <a:tr h="439016">
                <a:tc>
                  <a:txBody>
                    <a:bodyPr/>
                    <a:lstStyle/>
                    <a:p>
                      <a:pPr algn="l" fontAlgn="t">
                        <a:lnSpc>
                          <a:spcPts val="1800"/>
                        </a:lnSpc>
                        <a:buNone/>
                      </a:pPr>
                      <a:r>
                        <a:rPr lang="en-GB" sz="1400">
                          <a:effectLst/>
                        </a:rPr>
                        <a:t>3. accept or reject at least two items associated with the work of a gardener</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13286780"/>
                  </a:ext>
                </a:extLst>
              </a:tr>
              <a:tr h="618207">
                <a:tc>
                  <a:txBody>
                    <a:bodyPr/>
                    <a:lstStyle/>
                    <a:p>
                      <a:pPr algn="l" fontAlgn="t">
                        <a:lnSpc>
                          <a:spcPts val="1800"/>
                        </a:lnSpc>
                        <a:buNone/>
                      </a:pPr>
                      <a:r>
                        <a:rPr lang="en-GB" sz="1400">
                          <a:effectLst/>
                        </a:rPr>
                        <a:t>4. visit at least two gardens that have a different focus, eg vegetable, sensory, greenhouse</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15379409"/>
                  </a:ext>
                </a:extLst>
              </a:tr>
              <a:tr h="439016">
                <a:tc>
                  <a:txBody>
                    <a:bodyPr/>
                    <a:lstStyle/>
                    <a:p>
                      <a:pPr algn="l" fontAlgn="t">
                        <a:lnSpc>
                          <a:spcPts val="1800"/>
                        </a:lnSpc>
                        <a:buNone/>
                      </a:pPr>
                      <a:r>
                        <a:rPr lang="en-GB" sz="1400">
                          <a:effectLst/>
                        </a:rPr>
                        <a:t>5. respond consistently to at least two specific aromas, eg compost, lavender</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58552045"/>
                  </a:ext>
                </a:extLst>
              </a:tr>
              <a:tr h="618207">
                <a:tc>
                  <a:txBody>
                    <a:bodyPr/>
                    <a:lstStyle/>
                    <a:p>
                      <a:pPr algn="l" fontAlgn="t">
                        <a:lnSpc>
                          <a:spcPts val="1800"/>
                        </a:lnSpc>
                        <a:buNone/>
                      </a:pPr>
                      <a:r>
                        <a:rPr lang="en-GB" sz="1400">
                          <a:effectLst/>
                        </a:rPr>
                        <a:t>6. locate the physical stimuli associated with the work of a gardener, with support if required</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36194689"/>
                  </a:ext>
                </a:extLst>
              </a:tr>
              <a:tr h="439016">
                <a:tc>
                  <a:txBody>
                    <a:bodyPr/>
                    <a:lstStyle/>
                    <a:p>
                      <a:pPr algn="l" fontAlgn="t">
                        <a:lnSpc>
                          <a:spcPts val="1800"/>
                        </a:lnSpc>
                        <a:buNone/>
                      </a:pPr>
                      <a:r>
                        <a:rPr lang="en-GB" sz="1400">
                          <a:effectLst/>
                        </a:rPr>
                        <a:t>7. grasp and hold the physical stimuli, with support if required.</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1676" marR="71676" marT="35838" marB="3583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97743396"/>
                  </a:ext>
                </a:extLst>
              </a:tr>
            </a:tbl>
          </a:graphicData>
        </a:graphic>
      </p:graphicFrame>
      <p:sp>
        <p:nvSpPr>
          <p:cNvPr id="5" name="Rectangle 1">
            <a:extLst>
              <a:ext uri="{FF2B5EF4-FFF2-40B4-BE49-F238E27FC236}">
                <a16:creationId xmlns:a16="http://schemas.microsoft.com/office/drawing/2014/main" id="{53891573-C838-D491-6B38-AC153FB476C4}"/>
              </a:ext>
            </a:extLst>
          </p:cNvPr>
          <p:cNvSpPr>
            <a:spLocks noChangeArrowheads="1"/>
          </p:cNvSpPr>
          <p:nvPr/>
        </p:nvSpPr>
        <p:spPr bwMode="auto">
          <a:xfrm>
            <a:off x="781050" y="6032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Sensory careers: The work of a gardener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716239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F45AE6F-F8C8-D029-B515-EE46EAC76D88}"/>
              </a:ext>
            </a:extLst>
          </p:cNvPr>
          <p:cNvGraphicFramePr>
            <a:graphicFrameLocks noGrp="1"/>
          </p:cNvGraphicFramePr>
          <p:nvPr>
            <p:extLst>
              <p:ext uri="{D42A27DB-BD31-4B8C-83A1-F6EECF244321}">
                <p14:modId xmlns:p14="http://schemas.microsoft.com/office/powerpoint/2010/main" val="3419442500"/>
              </p:ext>
            </p:extLst>
          </p:nvPr>
        </p:nvGraphicFramePr>
        <p:xfrm>
          <a:off x="1155700" y="3173889"/>
          <a:ext cx="8153400" cy="3128010"/>
        </p:xfrm>
        <a:graphic>
          <a:graphicData uri="http://schemas.openxmlformats.org/drawingml/2006/table">
            <a:tbl>
              <a:tblPr/>
              <a:tblGrid>
                <a:gridCol w="4076700">
                  <a:extLst>
                    <a:ext uri="{9D8B030D-6E8A-4147-A177-3AD203B41FA5}">
                      <a16:colId xmlns:a16="http://schemas.microsoft.com/office/drawing/2014/main" val="3849396148"/>
                    </a:ext>
                  </a:extLst>
                </a:gridCol>
                <a:gridCol w="4076700">
                  <a:extLst>
                    <a:ext uri="{9D8B030D-6E8A-4147-A177-3AD203B41FA5}">
                      <a16:colId xmlns:a16="http://schemas.microsoft.com/office/drawing/2014/main" val="1075703718"/>
                    </a:ext>
                  </a:extLst>
                </a:gridCol>
              </a:tblGrid>
              <a:tr h="0">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1838643"/>
                  </a:ext>
                </a:extLst>
              </a:tr>
              <a:tr h="0">
                <a:tc>
                  <a:txBody>
                    <a:bodyPr/>
                    <a:lstStyle/>
                    <a:p>
                      <a:pPr algn="l" fontAlgn="t">
                        <a:lnSpc>
                          <a:spcPts val="2400"/>
                        </a:lnSpc>
                        <a:buNone/>
                      </a:pPr>
                      <a:r>
                        <a:rPr lang="en-GB" b="1">
                          <a:effectLst/>
                        </a:rPr>
                        <a:t>demonstrated the ability to</a:t>
                      </a:r>
                    </a:p>
                    <a:p>
                      <a:pPr algn="l" fontAlgn="t">
                        <a:lnSpc>
                          <a:spcPts val="1800"/>
                        </a:lnSpc>
                        <a:buNone/>
                      </a:pPr>
                      <a:r>
                        <a:rPr lang="en-GB">
                          <a:effectLst/>
                        </a:rPr>
                        <a:t>1. select the correct tools for each task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51746138"/>
                  </a:ext>
                </a:extLst>
              </a:tr>
              <a:tr h="0">
                <a:tc>
                  <a:txBody>
                    <a:bodyPr/>
                    <a:lstStyle/>
                    <a:p>
                      <a:pPr algn="l" fontAlgn="t">
                        <a:lnSpc>
                          <a:spcPts val="1800"/>
                        </a:lnSpc>
                        <a:buNone/>
                      </a:pPr>
                      <a:r>
                        <a:rPr lang="en-GB">
                          <a:effectLst/>
                        </a:rPr>
                        <a:t>2. rake up fallen leaves and dispose of them</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27966525"/>
                  </a:ext>
                </a:extLst>
              </a:tr>
              <a:tr h="0">
                <a:tc>
                  <a:txBody>
                    <a:bodyPr/>
                    <a:lstStyle/>
                    <a:p>
                      <a:pPr algn="l" fontAlgn="t">
                        <a:lnSpc>
                          <a:spcPts val="1800"/>
                        </a:lnSpc>
                        <a:buNone/>
                      </a:pPr>
                      <a:r>
                        <a:rPr lang="en-GB">
                          <a:effectLst/>
                        </a:rPr>
                        <a:t>3. cut back dead foliage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53759273"/>
                  </a:ext>
                </a:extLst>
              </a:tr>
              <a:tr h="0">
                <a:tc>
                  <a:txBody>
                    <a:bodyPr/>
                    <a:lstStyle/>
                    <a:p>
                      <a:pPr algn="l" fontAlgn="t">
                        <a:lnSpc>
                          <a:spcPts val="1800"/>
                        </a:lnSpc>
                        <a:buNone/>
                      </a:pPr>
                      <a:r>
                        <a:rPr lang="en-GB" dirty="0">
                          <a:effectLst/>
                        </a:rPr>
                        <a:t>4. remove weeds from the borders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36778154"/>
                  </a:ext>
                </a:extLst>
              </a:tr>
              <a:tr h="0">
                <a:tc>
                  <a:txBody>
                    <a:bodyPr/>
                    <a:lstStyle/>
                    <a:p>
                      <a:pPr algn="l" fontAlgn="t">
                        <a:lnSpc>
                          <a:spcPts val="1800"/>
                        </a:lnSpc>
                        <a:buNone/>
                      </a:pPr>
                      <a:r>
                        <a:rPr lang="en-GB">
                          <a:effectLst/>
                        </a:rPr>
                        <a:t>5. dig a bare patch of ground in preparation for spring planting.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48147387"/>
                  </a:ext>
                </a:extLst>
              </a:tr>
            </a:tbl>
          </a:graphicData>
        </a:graphic>
      </p:graphicFrame>
      <p:sp>
        <p:nvSpPr>
          <p:cNvPr id="5" name="Rectangle 1">
            <a:extLst>
              <a:ext uri="{FF2B5EF4-FFF2-40B4-BE49-F238E27FC236}">
                <a16:creationId xmlns:a16="http://schemas.microsoft.com/office/drawing/2014/main" id="{71F1F340-F16D-0458-4D99-98775ACD4A05}"/>
              </a:ext>
            </a:extLst>
          </p:cNvPr>
          <p:cNvSpPr>
            <a:spLocks noChangeArrowheads="1"/>
          </p:cNvSpPr>
          <p:nvPr/>
        </p:nvSpPr>
        <p:spPr bwMode="auto">
          <a:xfrm>
            <a:off x="800100" y="55610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Autumn tidying of the garden with support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27421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49895F4-3FC1-4794-7A58-FEEE4E6F8CB3}"/>
              </a:ext>
            </a:extLst>
          </p:cNvPr>
          <p:cNvGraphicFramePr>
            <a:graphicFrameLocks noGrp="1"/>
          </p:cNvGraphicFramePr>
          <p:nvPr>
            <p:extLst>
              <p:ext uri="{D42A27DB-BD31-4B8C-83A1-F6EECF244321}">
                <p14:modId xmlns:p14="http://schemas.microsoft.com/office/powerpoint/2010/main" val="4003786269"/>
              </p:ext>
            </p:extLst>
          </p:nvPr>
        </p:nvGraphicFramePr>
        <p:xfrm>
          <a:off x="381000" y="1244600"/>
          <a:ext cx="11379200" cy="4967277"/>
        </p:xfrm>
        <a:graphic>
          <a:graphicData uri="http://schemas.openxmlformats.org/drawingml/2006/table">
            <a:tbl>
              <a:tblPr/>
              <a:tblGrid>
                <a:gridCol w="5689600">
                  <a:extLst>
                    <a:ext uri="{9D8B030D-6E8A-4147-A177-3AD203B41FA5}">
                      <a16:colId xmlns:a16="http://schemas.microsoft.com/office/drawing/2014/main" val="3932193248"/>
                    </a:ext>
                  </a:extLst>
                </a:gridCol>
                <a:gridCol w="5689600">
                  <a:extLst>
                    <a:ext uri="{9D8B030D-6E8A-4147-A177-3AD203B41FA5}">
                      <a16:colId xmlns:a16="http://schemas.microsoft.com/office/drawing/2014/main" val="2913082907"/>
                    </a:ext>
                  </a:extLst>
                </a:gridCol>
              </a:tblGrid>
              <a:tr h="717297">
                <a:tc>
                  <a:txBody>
                    <a:bodyPr/>
                    <a:lstStyle/>
                    <a:p>
                      <a:pPr algn="l" fontAlgn="t">
                        <a:buNone/>
                      </a:pPr>
                      <a:r>
                        <a:rPr lang="en-GB" sz="1800">
                          <a:effectLst/>
                        </a:rPr>
                        <a:t>In successfully completing this unit, the learner will have</a:t>
                      </a:r>
                    </a:p>
                  </a:txBody>
                  <a:tcPr marL="89795" marR="89795" marT="44898" marB="4489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Evidence needed</a:t>
                      </a:r>
                    </a:p>
                  </a:txBody>
                  <a:tcPr marL="89795" marR="89795" marT="44898" marB="4489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27638207"/>
                  </a:ext>
                </a:extLst>
              </a:tr>
              <a:tr h="1226690">
                <a:tc>
                  <a:txBody>
                    <a:bodyPr/>
                    <a:lstStyle/>
                    <a:p>
                      <a:pPr algn="l" fontAlgn="t">
                        <a:lnSpc>
                          <a:spcPts val="2400"/>
                        </a:lnSpc>
                        <a:buNone/>
                      </a:pPr>
                      <a:r>
                        <a:rPr lang="en-GB" sz="1800" b="1">
                          <a:effectLst/>
                        </a:rPr>
                        <a:t>demonstrated the ability to</a:t>
                      </a:r>
                    </a:p>
                    <a:p>
                      <a:pPr algn="l" fontAlgn="t">
                        <a:lnSpc>
                          <a:spcPts val="1800"/>
                        </a:lnSpc>
                        <a:buNone/>
                      </a:pPr>
                      <a:r>
                        <a:rPr lang="en-GB" sz="1800">
                          <a:effectLst/>
                        </a:rPr>
                        <a:t>1. wiith support, select the correct tools or equipment for watering and pruning</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27690501"/>
                  </a:ext>
                </a:extLst>
              </a:tr>
              <a:tr h="884241">
                <a:tc>
                  <a:txBody>
                    <a:bodyPr/>
                    <a:lstStyle/>
                    <a:p>
                      <a:pPr algn="l" fontAlgn="t">
                        <a:lnSpc>
                          <a:spcPts val="1800"/>
                        </a:lnSpc>
                        <a:buNone/>
                      </a:pPr>
                      <a:r>
                        <a:rPr lang="en-GB" sz="1800">
                          <a:effectLst/>
                        </a:rPr>
                        <a:t>2. with support, maintain given planting areas by mulching, watering and pruning them</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79506312"/>
                  </a:ext>
                </a:extLst>
              </a:tr>
              <a:tr h="627404">
                <a:tc>
                  <a:txBody>
                    <a:bodyPr/>
                    <a:lstStyle/>
                    <a:p>
                      <a:pPr algn="l" fontAlgn="t">
                        <a:lnSpc>
                          <a:spcPts val="1800"/>
                        </a:lnSpc>
                        <a:buNone/>
                      </a:pPr>
                      <a:r>
                        <a:rPr lang="en-GB" sz="1800">
                          <a:effectLst/>
                        </a:rPr>
                        <a:t>3. clean at least one tool they have used for an activity</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06219710"/>
                  </a:ext>
                </a:extLst>
              </a:tr>
              <a:tr h="627404">
                <a:tc>
                  <a:txBody>
                    <a:bodyPr/>
                    <a:lstStyle/>
                    <a:p>
                      <a:pPr algn="l" fontAlgn="t">
                        <a:lnSpc>
                          <a:spcPts val="1800"/>
                        </a:lnSpc>
                        <a:buNone/>
                      </a:pPr>
                      <a:r>
                        <a:rPr lang="en-GB" sz="1800">
                          <a:effectLst/>
                        </a:rPr>
                        <a:t>4. with support, assist with weeding given planting areas</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78727714"/>
                  </a:ext>
                </a:extLst>
              </a:tr>
              <a:tr h="884241">
                <a:tc>
                  <a:txBody>
                    <a:bodyPr/>
                    <a:lstStyle/>
                    <a:p>
                      <a:pPr algn="l" fontAlgn="t">
                        <a:lnSpc>
                          <a:spcPts val="1800"/>
                        </a:lnSpc>
                        <a:buNone/>
                      </a:pPr>
                      <a:r>
                        <a:rPr lang="en-GB" sz="1800">
                          <a:effectLst/>
                        </a:rPr>
                        <a:t>5. wear personal protective equipment (PPE) and use tools safely, with assistance.</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dirty="0">
                          <a:effectLst/>
                        </a:rPr>
                        <a:t>Summary sheet</a:t>
                      </a:r>
                    </a:p>
                  </a:txBody>
                  <a:tcPr marL="89795" marR="89795" marT="44898" marB="448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50297794"/>
                  </a:ext>
                </a:extLst>
              </a:tr>
            </a:tbl>
          </a:graphicData>
        </a:graphic>
      </p:graphicFrame>
      <p:sp>
        <p:nvSpPr>
          <p:cNvPr id="5" name="Rectangle 1">
            <a:extLst>
              <a:ext uri="{FF2B5EF4-FFF2-40B4-BE49-F238E27FC236}">
                <a16:creationId xmlns:a16="http://schemas.microsoft.com/office/drawing/2014/main" id="{F43DAC19-805A-2A62-1256-FDA234D222EC}"/>
              </a:ext>
            </a:extLst>
          </p:cNvPr>
          <p:cNvSpPr>
            <a:spLocks noChangeArrowheads="1"/>
          </p:cNvSpPr>
          <p:nvPr/>
        </p:nvSpPr>
        <p:spPr bwMode="auto">
          <a:xfrm>
            <a:off x="187325" y="41752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horticulture: Garden maintenance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454923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B295774-683C-FC49-9B67-AB6C4FBB6F5C}"/>
              </a:ext>
            </a:extLst>
          </p:cNvPr>
          <p:cNvGraphicFramePr>
            <a:graphicFrameLocks noGrp="1"/>
          </p:cNvGraphicFramePr>
          <p:nvPr>
            <p:extLst>
              <p:ext uri="{D42A27DB-BD31-4B8C-83A1-F6EECF244321}">
                <p14:modId xmlns:p14="http://schemas.microsoft.com/office/powerpoint/2010/main" val="2305780757"/>
              </p:ext>
            </p:extLst>
          </p:nvPr>
        </p:nvGraphicFramePr>
        <p:xfrm>
          <a:off x="215900" y="2251076"/>
          <a:ext cx="11760200" cy="4422528"/>
        </p:xfrm>
        <a:graphic>
          <a:graphicData uri="http://schemas.openxmlformats.org/drawingml/2006/table">
            <a:tbl>
              <a:tblPr/>
              <a:tblGrid>
                <a:gridCol w="5880100">
                  <a:extLst>
                    <a:ext uri="{9D8B030D-6E8A-4147-A177-3AD203B41FA5}">
                      <a16:colId xmlns:a16="http://schemas.microsoft.com/office/drawing/2014/main" val="950741365"/>
                    </a:ext>
                  </a:extLst>
                </a:gridCol>
                <a:gridCol w="5880100">
                  <a:extLst>
                    <a:ext uri="{9D8B030D-6E8A-4147-A177-3AD203B41FA5}">
                      <a16:colId xmlns:a16="http://schemas.microsoft.com/office/drawing/2014/main" val="121723367"/>
                    </a:ext>
                  </a:extLst>
                </a:gridCol>
              </a:tblGrid>
              <a:tr h="595297">
                <a:tc>
                  <a:txBody>
                    <a:bodyPr/>
                    <a:lstStyle/>
                    <a:p>
                      <a:pPr algn="l" fontAlgn="t">
                        <a:buNone/>
                      </a:pPr>
                      <a:r>
                        <a:rPr lang="en-GB" sz="1700">
                          <a:effectLst/>
                        </a:rPr>
                        <a:t>In successfully completing this unit, the learner will have</a:t>
                      </a:r>
                    </a:p>
                  </a:txBody>
                  <a:tcPr marL="85042" marR="85042" marT="42521" marB="4252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5042" marR="85042" marT="42521" marB="4252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86989434"/>
                  </a:ext>
                </a:extLst>
              </a:tr>
              <a:tr h="1229572">
                <a:tc>
                  <a:txBody>
                    <a:bodyPr/>
                    <a:lstStyle/>
                    <a:p>
                      <a:pPr algn="l" fontAlgn="t">
                        <a:lnSpc>
                          <a:spcPts val="2400"/>
                        </a:lnSpc>
                        <a:buNone/>
                      </a:pPr>
                      <a:r>
                        <a:rPr lang="en-GB" sz="1700" b="1">
                          <a:effectLst/>
                        </a:rPr>
                        <a:t>demonstrated the ability to</a:t>
                      </a:r>
                    </a:p>
                    <a:p>
                      <a:pPr algn="l" fontAlgn="t">
                        <a:lnSpc>
                          <a:spcPts val="1800"/>
                        </a:lnSpc>
                        <a:buNone/>
                      </a:pPr>
                      <a:r>
                        <a:rPr lang="en-GB" sz="1700">
                          <a:effectLst/>
                        </a:rPr>
                        <a:t>1. use symbols or signs to identify the equipment used from a choice of three pieces of equipment, ie trowel, apron, soil, potato</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72775134"/>
                  </a:ext>
                </a:extLst>
              </a:tr>
              <a:tr h="520885">
                <a:tc>
                  <a:txBody>
                    <a:bodyPr/>
                    <a:lstStyle/>
                    <a:p>
                      <a:pPr algn="l" fontAlgn="t">
                        <a:lnSpc>
                          <a:spcPts val="1800"/>
                        </a:lnSpc>
                        <a:buNone/>
                      </a:pPr>
                      <a:r>
                        <a:rPr lang="en-GB" sz="1700">
                          <a:effectLst/>
                        </a:rPr>
                        <a:t>2. use symbols or signs to request a turn during a horticulture activity</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34532531"/>
                  </a:ext>
                </a:extLst>
              </a:tr>
              <a:tr h="733491">
                <a:tc>
                  <a:txBody>
                    <a:bodyPr/>
                    <a:lstStyle/>
                    <a:p>
                      <a:pPr algn="l" fontAlgn="t">
                        <a:lnSpc>
                          <a:spcPts val="1800"/>
                        </a:lnSpc>
                        <a:buNone/>
                      </a:pPr>
                      <a:r>
                        <a:rPr lang="en-GB" sz="1700">
                          <a:effectLst/>
                        </a:rPr>
                        <a:t>3. respond appropriately to a simple request which contains one key word, sign or symbol, ie show me the potato</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8078248"/>
                  </a:ext>
                </a:extLst>
              </a:tr>
              <a:tr h="591754">
                <a:tc>
                  <a:txBody>
                    <a:bodyPr/>
                    <a:lstStyle/>
                    <a:p>
                      <a:pPr algn="l" fontAlgn="t">
                        <a:lnSpc>
                          <a:spcPts val="2400"/>
                        </a:lnSpc>
                        <a:buNone/>
                      </a:pPr>
                      <a:r>
                        <a:rPr lang="en-GB" sz="1700" b="1">
                          <a:effectLst/>
                        </a:rPr>
                        <a:t>experienced</a:t>
                      </a:r>
                    </a:p>
                    <a:p>
                      <a:pPr algn="l" fontAlgn="t">
                        <a:lnSpc>
                          <a:spcPts val="1800"/>
                        </a:lnSpc>
                        <a:buNone/>
                      </a:pPr>
                      <a:r>
                        <a:rPr lang="en-GB" sz="1700">
                          <a:effectLst/>
                        </a:rPr>
                        <a:t>4. planting seed potatoes in a grow bag</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58700877"/>
                  </a:ext>
                </a:extLst>
              </a:tr>
              <a:tr h="340170">
                <a:tc>
                  <a:txBody>
                    <a:bodyPr/>
                    <a:lstStyle/>
                    <a:p>
                      <a:pPr algn="l" fontAlgn="t">
                        <a:lnSpc>
                          <a:spcPts val="1800"/>
                        </a:lnSpc>
                        <a:buNone/>
                      </a:pPr>
                      <a:r>
                        <a:rPr lang="en-GB" sz="1700">
                          <a:effectLst/>
                        </a:rPr>
                        <a:t>5. watering the potatoes as they grow</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64606618"/>
                  </a:ext>
                </a:extLst>
              </a:tr>
              <a:tr h="340170">
                <a:tc>
                  <a:txBody>
                    <a:bodyPr/>
                    <a:lstStyle/>
                    <a:p>
                      <a:pPr algn="l" fontAlgn="t">
                        <a:lnSpc>
                          <a:spcPts val="1800"/>
                        </a:lnSpc>
                        <a:buNone/>
                      </a:pPr>
                      <a:r>
                        <a:rPr lang="en-GB" sz="1700" dirty="0">
                          <a:effectLst/>
                        </a:rPr>
                        <a:t>6. harvesting the potato crop.</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5042" marR="85042" marT="42521" marB="4252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67973028"/>
                  </a:ext>
                </a:extLst>
              </a:tr>
            </a:tbl>
          </a:graphicData>
        </a:graphic>
      </p:graphicFrame>
      <p:sp>
        <p:nvSpPr>
          <p:cNvPr id="5" name="Rectangle 1">
            <a:extLst>
              <a:ext uri="{FF2B5EF4-FFF2-40B4-BE49-F238E27FC236}">
                <a16:creationId xmlns:a16="http://schemas.microsoft.com/office/drawing/2014/main" id="{ECF893FA-8BAD-1301-3558-49A9F5500A37}"/>
              </a:ext>
            </a:extLst>
          </p:cNvPr>
          <p:cNvSpPr>
            <a:spLocks noChangeArrowheads="1"/>
          </p:cNvSpPr>
          <p:nvPr/>
        </p:nvSpPr>
        <p:spPr bwMode="auto">
          <a:xfrm>
            <a:off x="425450" y="5794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(unit 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941498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54F594F-9E0B-A9A2-2C76-48C9525B9037}"/>
              </a:ext>
            </a:extLst>
          </p:cNvPr>
          <p:cNvGraphicFramePr>
            <a:graphicFrameLocks noGrp="1"/>
          </p:cNvGraphicFramePr>
          <p:nvPr>
            <p:extLst>
              <p:ext uri="{D42A27DB-BD31-4B8C-83A1-F6EECF244321}">
                <p14:modId xmlns:p14="http://schemas.microsoft.com/office/powerpoint/2010/main" val="2083855301"/>
              </p:ext>
            </p:extLst>
          </p:nvPr>
        </p:nvGraphicFramePr>
        <p:xfrm>
          <a:off x="469900" y="1676400"/>
          <a:ext cx="11188700" cy="3723163"/>
        </p:xfrm>
        <a:graphic>
          <a:graphicData uri="http://schemas.openxmlformats.org/drawingml/2006/table">
            <a:tbl>
              <a:tblPr/>
              <a:tblGrid>
                <a:gridCol w="5594350">
                  <a:extLst>
                    <a:ext uri="{9D8B030D-6E8A-4147-A177-3AD203B41FA5}">
                      <a16:colId xmlns:a16="http://schemas.microsoft.com/office/drawing/2014/main" val="1058466211"/>
                    </a:ext>
                  </a:extLst>
                </a:gridCol>
                <a:gridCol w="5594350">
                  <a:extLst>
                    <a:ext uri="{9D8B030D-6E8A-4147-A177-3AD203B41FA5}">
                      <a16:colId xmlns:a16="http://schemas.microsoft.com/office/drawing/2014/main" val="44251744"/>
                    </a:ext>
                  </a:extLst>
                </a:gridCol>
              </a:tblGrid>
              <a:tr h="852168">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82982694"/>
                  </a:ext>
                </a:extLst>
              </a:tr>
              <a:tr h="1151442">
                <a:tc>
                  <a:txBody>
                    <a:bodyPr/>
                    <a:lstStyle/>
                    <a:p>
                      <a:pPr algn="l" fontAlgn="t">
                        <a:lnSpc>
                          <a:spcPts val="2400"/>
                        </a:lnSpc>
                        <a:buNone/>
                      </a:pPr>
                      <a:r>
                        <a:rPr lang="en-GB" b="1">
                          <a:effectLst/>
                        </a:rPr>
                        <a:t>demonstrated the ability to</a:t>
                      </a:r>
                    </a:p>
                    <a:p>
                      <a:pPr algn="l" fontAlgn="t">
                        <a:lnSpc>
                          <a:spcPts val="1800"/>
                        </a:lnSpc>
                        <a:buNone/>
                      </a:pPr>
                      <a:r>
                        <a:rPr lang="en-GB">
                          <a:effectLst/>
                        </a:rPr>
                        <a:t>1. place the required amount of cress seeds on bed of tissue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73346600"/>
                  </a:ext>
                </a:extLst>
              </a:tr>
              <a:tr h="745647">
                <a:tc>
                  <a:txBody>
                    <a:bodyPr/>
                    <a:lstStyle/>
                    <a:p>
                      <a:pPr algn="l" fontAlgn="t">
                        <a:lnSpc>
                          <a:spcPts val="1800"/>
                        </a:lnSpc>
                        <a:buNone/>
                      </a:pPr>
                      <a:r>
                        <a:rPr lang="en-GB">
                          <a:effectLst/>
                        </a:rPr>
                        <a:t>2. mist the seeds using a spray bottle on at least two occasions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28549899"/>
                  </a:ext>
                </a:extLst>
              </a:tr>
              <a:tr h="486953">
                <a:tc>
                  <a:txBody>
                    <a:bodyPr/>
                    <a:lstStyle/>
                    <a:p>
                      <a:pPr algn="l" fontAlgn="t">
                        <a:lnSpc>
                          <a:spcPts val="1800"/>
                        </a:lnSpc>
                        <a:buNone/>
                      </a:pPr>
                      <a:r>
                        <a:rPr lang="en-GB">
                          <a:effectLst/>
                        </a:rPr>
                        <a:t>3. harvest the cress using scissors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76454023"/>
                  </a:ext>
                </a:extLst>
              </a:tr>
              <a:tr h="486953">
                <a:tc>
                  <a:txBody>
                    <a:bodyPr/>
                    <a:lstStyle/>
                    <a:p>
                      <a:pPr algn="l" fontAlgn="t">
                        <a:lnSpc>
                          <a:spcPts val="1800"/>
                        </a:lnSpc>
                        <a:buNone/>
                      </a:pPr>
                      <a:r>
                        <a:rPr lang="en-GB">
                          <a:effectLst/>
                        </a:rPr>
                        <a:t>4. make a mixed salad including cress.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81034269"/>
                  </a:ext>
                </a:extLst>
              </a:tr>
            </a:tbl>
          </a:graphicData>
        </a:graphic>
      </p:graphicFrame>
      <p:sp>
        <p:nvSpPr>
          <p:cNvPr id="5" name="Rectangle 1">
            <a:extLst>
              <a:ext uri="{FF2B5EF4-FFF2-40B4-BE49-F238E27FC236}">
                <a16:creationId xmlns:a16="http://schemas.microsoft.com/office/drawing/2014/main" id="{50A934BB-30A1-6528-C07E-7435B057B0CF}"/>
              </a:ext>
            </a:extLst>
          </p:cNvPr>
          <p:cNvSpPr>
            <a:spLocks noChangeArrowheads="1"/>
          </p:cNvSpPr>
          <p:nvPr/>
        </p:nvSpPr>
        <p:spPr bwMode="auto">
          <a:xfrm>
            <a:off x="469900" y="6223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Retail work experience: Horticulture taster, with support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418854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D3D3677-F607-A61D-548F-3F9B0D0432AB}"/>
              </a:ext>
            </a:extLst>
          </p:cNvPr>
          <p:cNvGraphicFramePr>
            <a:graphicFrameLocks noGrp="1"/>
          </p:cNvGraphicFramePr>
          <p:nvPr>
            <p:extLst>
              <p:ext uri="{D42A27DB-BD31-4B8C-83A1-F6EECF244321}">
                <p14:modId xmlns:p14="http://schemas.microsoft.com/office/powerpoint/2010/main" val="3169424379"/>
              </p:ext>
            </p:extLst>
          </p:nvPr>
        </p:nvGraphicFramePr>
        <p:xfrm>
          <a:off x="342900" y="2060098"/>
          <a:ext cx="11112500" cy="3861573"/>
        </p:xfrm>
        <a:graphic>
          <a:graphicData uri="http://schemas.openxmlformats.org/drawingml/2006/table">
            <a:tbl>
              <a:tblPr/>
              <a:tblGrid>
                <a:gridCol w="5556250">
                  <a:extLst>
                    <a:ext uri="{9D8B030D-6E8A-4147-A177-3AD203B41FA5}">
                      <a16:colId xmlns:a16="http://schemas.microsoft.com/office/drawing/2014/main" val="2062268508"/>
                    </a:ext>
                  </a:extLst>
                </a:gridCol>
                <a:gridCol w="5556250">
                  <a:extLst>
                    <a:ext uri="{9D8B030D-6E8A-4147-A177-3AD203B41FA5}">
                      <a16:colId xmlns:a16="http://schemas.microsoft.com/office/drawing/2014/main" val="1971148576"/>
                    </a:ext>
                  </a:extLst>
                </a:gridCol>
              </a:tblGrid>
              <a:tr h="632150">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11317580"/>
                  </a:ext>
                </a:extLst>
              </a:tr>
              <a:tr h="628387">
                <a:tc>
                  <a:txBody>
                    <a:bodyPr/>
                    <a:lstStyle/>
                    <a:p>
                      <a:pPr algn="l" fontAlgn="t">
                        <a:lnSpc>
                          <a:spcPts val="2400"/>
                        </a:lnSpc>
                        <a:buNone/>
                      </a:pPr>
                      <a:r>
                        <a:rPr lang="en-GB" b="1">
                          <a:effectLst/>
                        </a:rPr>
                        <a:t>demonstrated the ability to</a:t>
                      </a:r>
                    </a:p>
                    <a:p>
                      <a:pPr algn="l" fontAlgn="t">
                        <a:lnSpc>
                          <a:spcPts val="1800"/>
                        </a:lnSpc>
                        <a:buNone/>
                      </a:pPr>
                      <a:r>
                        <a:rPr lang="en-GB">
                          <a:effectLst/>
                        </a:rPr>
                        <a:t>1. identify a wheelbarrow</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60990281"/>
                  </a:ext>
                </a:extLst>
              </a:tr>
              <a:tr h="553131">
                <a:tc>
                  <a:txBody>
                    <a:bodyPr/>
                    <a:lstStyle/>
                    <a:p>
                      <a:pPr algn="l" fontAlgn="t">
                        <a:lnSpc>
                          <a:spcPts val="1800"/>
                        </a:lnSpc>
                        <a:buNone/>
                      </a:pPr>
                      <a:r>
                        <a:rPr lang="en-GB">
                          <a:effectLst/>
                        </a:rPr>
                        <a:t>2. take the wheelbarrow to the materials to be moved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28464221"/>
                  </a:ext>
                </a:extLst>
              </a:tr>
              <a:tr h="553131">
                <a:tc>
                  <a:txBody>
                    <a:bodyPr/>
                    <a:lstStyle/>
                    <a:p>
                      <a:pPr algn="l" fontAlgn="t">
                        <a:lnSpc>
                          <a:spcPts val="1800"/>
                        </a:lnSpc>
                        <a:buNone/>
                      </a:pPr>
                      <a:r>
                        <a:rPr lang="en-GB">
                          <a:effectLst/>
                        </a:rPr>
                        <a:t>3. load the wheelbarrow with the materials to be moved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2062919"/>
                  </a:ext>
                </a:extLst>
              </a:tr>
              <a:tr h="553131">
                <a:tc>
                  <a:txBody>
                    <a:bodyPr/>
                    <a:lstStyle/>
                    <a:p>
                      <a:pPr algn="l" fontAlgn="t">
                        <a:lnSpc>
                          <a:spcPts val="1800"/>
                        </a:lnSpc>
                        <a:buNone/>
                      </a:pPr>
                      <a:r>
                        <a:rPr lang="en-GB">
                          <a:effectLst/>
                        </a:rPr>
                        <a:t>4. take the loaded wheelbarrow to appropriate location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784395"/>
                  </a:ext>
                </a:extLst>
              </a:tr>
              <a:tr h="361228">
                <a:tc>
                  <a:txBody>
                    <a:bodyPr/>
                    <a:lstStyle/>
                    <a:p>
                      <a:pPr algn="l" fontAlgn="t">
                        <a:lnSpc>
                          <a:spcPts val="1800"/>
                        </a:lnSpc>
                        <a:buNone/>
                      </a:pPr>
                      <a:r>
                        <a:rPr lang="en-GB">
                          <a:effectLst/>
                        </a:rPr>
                        <a:t>5. empty the wheelbarrow</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31881687"/>
                  </a:ext>
                </a:extLst>
              </a:tr>
              <a:tr h="553131">
                <a:tc>
                  <a:txBody>
                    <a:bodyPr/>
                    <a:lstStyle/>
                    <a:p>
                      <a:pPr algn="l" fontAlgn="t">
                        <a:lnSpc>
                          <a:spcPts val="1800"/>
                        </a:lnSpc>
                        <a:buNone/>
                      </a:pPr>
                      <a:r>
                        <a:rPr lang="en-GB">
                          <a:effectLst/>
                        </a:rPr>
                        <a:t>6. return the wheelbarrow to appropriate location.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94499167"/>
                  </a:ext>
                </a:extLst>
              </a:tr>
            </a:tbl>
          </a:graphicData>
        </a:graphic>
      </p:graphicFrame>
      <p:sp>
        <p:nvSpPr>
          <p:cNvPr id="5" name="Rectangle 1">
            <a:extLst>
              <a:ext uri="{FF2B5EF4-FFF2-40B4-BE49-F238E27FC236}">
                <a16:creationId xmlns:a16="http://schemas.microsoft.com/office/drawing/2014/main" id="{728B876F-5451-5568-9CC7-41F5FF37FC55}"/>
              </a:ext>
            </a:extLst>
          </p:cNvPr>
          <p:cNvSpPr>
            <a:spLocks noChangeArrowheads="1"/>
          </p:cNvSpPr>
          <p:nvPr/>
        </p:nvSpPr>
        <p:spPr bwMode="auto">
          <a:xfrm>
            <a:off x="342900" y="45831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Using a wheelbarrow</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99296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5D11C75-42A5-409C-2D81-F74F86CE1ED2}"/>
              </a:ext>
            </a:extLst>
          </p:cNvPr>
          <p:cNvGraphicFramePr>
            <a:graphicFrameLocks noGrp="1"/>
          </p:cNvGraphicFramePr>
          <p:nvPr>
            <p:extLst>
              <p:ext uri="{D42A27DB-BD31-4B8C-83A1-F6EECF244321}">
                <p14:modId xmlns:p14="http://schemas.microsoft.com/office/powerpoint/2010/main" val="2918827077"/>
              </p:ext>
            </p:extLst>
          </p:nvPr>
        </p:nvGraphicFramePr>
        <p:xfrm>
          <a:off x="439837" y="2338086"/>
          <a:ext cx="11296892" cy="3158633"/>
        </p:xfrm>
        <a:graphic>
          <a:graphicData uri="http://schemas.openxmlformats.org/drawingml/2006/table">
            <a:tbl>
              <a:tblPr/>
              <a:tblGrid>
                <a:gridCol w="5648446">
                  <a:extLst>
                    <a:ext uri="{9D8B030D-6E8A-4147-A177-3AD203B41FA5}">
                      <a16:colId xmlns:a16="http://schemas.microsoft.com/office/drawing/2014/main" val="3909117347"/>
                    </a:ext>
                  </a:extLst>
                </a:gridCol>
                <a:gridCol w="5648446">
                  <a:extLst>
                    <a:ext uri="{9D8B030D-6E8A-4147-A177-3AD203B41FA5}">
                      <a16:colId xmlns:a16="http://schemas.microsoft.com/office/drawing/2014/main" val="154366830"/>
                    </a:ext>
                  </a:extLst>
                </a:gridCol>
              </a:tblGrid>
              <a:tr h="675988">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92500779"/>
                  </a:ext>
                </a:extLst>
              </a:tr>
              <a:tr h="913388">
                <a:tc>
                  <a:txBody>
                    <a:bodyPr/>
                    <a:lstStyle/>
                    <a:p>
                      <a:pPr algn="l" fontAlgn="t">
                        <a:lnSpc>
                          <a:spcPts val="2400"/>
                        </a:lnSpc>
                        <a:buNone/>
                      </a:pPr>
                      <a:r>
                        <a:rPr lang="en-GB" b="1">
                          <a:effectLst/>
                        </a:rPr>
                        <a:t>demonstrated the ability to</a:t>
                      </a:r>
                    </a:p>
                    <a:p>
                      <a:pPr algn="l" fontAlgn="t">
                        <a:lnSpc>
                          <a:spcPts val="1800"/>
                        </a:lnSpc>
                        <a:buNone/>
                      </a:pPr>
                      <a:r>
                        <a:rPr lang="en-GB">
                          <a:effectLst/>
                        </a:rPr>
                        <a:t>1. remove the water bottle from the rabbit's hutch</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33671576"/>
                  </a:ext>
                </a:extLst>
              </a:tr>
              <a:tr h="591489">
                <a:tc>
                  <a:txBody>
                    <a:bodyPr/>
                    <a:lstStyle/>
                    <a:p>
                      <a:pPr algn="l" fontAlgn="t">
                        <a:lnSpc>
                          <a:spcPts val="1800"/>
                        </a:lnSpc>
                        <a:buNone/>
                      </a:pPr>
                      <a:r>
                        <a:rPr lang="en-GB">
                          <a:effectLst/>
                        </a:rPr>
                        <a:t>2. empty, clean and refill the water bottle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61907133"/>
                  </a:ext>
                </a:extLst>
              </a:tr>
              <a:tr h="386279">
                <a:tc>
                  <a:txBody>
                    <a:bodyPr/>
                    <a:lstStyle/>
                    <a:p>
                      <a:pPr algn="l" fontAlgn="t">
                        <a:lnSpc>
                          <a:spcPts val="1800"/>
                        </a:lnSpc>
                        <a:buNone/>
                      </a:pPr>
                      <a:r>
                        <a:rPr lang="en-GB">
                          <a:effectLst/>
                        </a:rPr>
                        <a:t>3. take the food bowl from the hutch</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7116726"/>
                  </a:ext>
                </a:extLst>
              </a:tr>
              <a:tr h="591489">
                <a:tc>
                  <a:txBody>
                    <a:bodyPr/>
                    <a:lstStyle/>
                    <a:p>
                      <a:pPr algn="l" fontAlgn="t">
                        <a:lnSpc>
                          <a:spcPts val="1800"/>
                        </a:lnSpc>
                        <a:buNone/>
                      </a:pPr>
                      <a:r>
                        <a:rPr lang="en-GB">
                          <a:effectLst/>
                        </a:rPr>
                        <a:t>4. empty and refill the food bowl and put it back in the hutch.</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71072721"/>
                  </a:ext>
                </a:extLst>
              </a:tr>
            </a:tbl>
          </a:graphicData>
        </a:graphic>
      </p:graphicFrame>
      <p:sp>
        <p:nvSpPr>
          <p:cNvPr id="5" name="Rectangle 1">
            <a:extLst>
              <a:ext uri="{FF2B5EF4-FFF2-40B4-BE49-F238E27FC236}">
                <a16:creationId xmlns:a16="http://schemas.microsoft.com/office/drawing/2014/main" id="{AB7F64A9-1650-4081-40BE-247BAAA9D4DA}"/>
              </a:ext>
            </a:extLst>
          </p:cNvPr>
          <p:cNvSpPr>
            <a:spLocks noChangeArrowheads="1"/>
          </p:cNvSpPr>
          <p:nvPr/>
        </p:nvSpPr>
        <p:spPr bwMode="auto">
          <a:xfrm>
            <a:off x="575511" y="6658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Basic care of a rabbit (unit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284797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E209042-6608-7B30-04D3-DF59A8283625}"/>
              </a:ext>
            </a:extLst>
          </p:cNvPr>
          <p:cNvGraphicFramePr>
            <a:graphicFrameLocks noGrp="1"/>
          </p:cNvGraphicFramePr>
          <p:nvPr>
            <p:extLst>
              <p:ext uri="{D42A27DB-BD31-4B8C-83A1-F6EECF244321}">
                <p14:modId xmlns:p14="http://schemas.microsoft.com/office/powerpoint/2010/main" val="1348598507"/>
              </p:ext>
            </p:extLst>
          </p:nvPr>
        </p:nvGraphicFramePr>
        <p:xfrm>
          <a:off x="406400" y="1594137"/>
          <a:ext cx="11379200" cy="4490716"/>
        </p:xfrm>
        <a:graphic>
          <a:graphicData uri="http://schemas.openxmlformats.org/drawingml/2006/table">
            <a:tbl>
              <a:tblPr/>
              <a:tblGrid>
                <a:gridCol w="5689600">
                  <a:extLst>
                    <a:ext uri="{9D8B030D-6E8A-4147-A177-3AD203B41FA5}">
                      <a16:colId xmlns:a16="http://schemas.microsoft.com/office/drawing/2014/main" val="3234481510"/>
                    </a:ext>
                  </a:extLst>
                </a:gridCol>
                <a:gridCol w="5689600">
                  <a:extLst>
                    <a:ext uri="{9D8B030D-6E8A-4147-A177-3AD203B41FA5}">
                      <a16:colId xmlns:a16="http://schemas.microsoft.com/office/drawing/2014/main" val="4076688998"/>
                    </a:ext>
                  </a:extLst>
                </a:gridCol>
              </a:tblGrid>
              <a:tr h="394935">
                <a:tc>
                  <a:txBody>
                    <a:bodyPr/>
                    <a:lstStyle/>
                    <a:p>
                      <a:pPr algn="l" fontAlgn="t">
                        <a:buNone/>
                      </a:pPr>
                      <a:r>
                        <a:rPr lang="en-GB" sz="1100">
                          <a:effectLst/>
                        </a:rPr>
                        <a:t>In successfully completing this unit, the learner will have</a:t>
                      </a:r>
                    </a:p>
                  </a:txBody>
                  <a:tcPr marL="56419" marR="56419" marT="28210" marB="2821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6419" marR="56419" marT="28210" marB="2821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34231447"/>
                  </a:ext>
                </a:extLst>
              </a:tr>
              <a:tr h="533632">
                <a:tc>
                  <a:txBody>
                    <a:bodyPr/>
                    <a:lstStyle/>
                    <a:p>
                      <a:pPr algn="l" fontAlgn="t">
                        <a:lnSpc>
                          <a:spcPts val="2400"/>
                        </a:lnSpc>
                        <a:buNone/>
                      </a:pPr>
                      <a:r>
                        <a:rPr lang="en-GB" sz="1100" b="1">
                          <a:effectLst/>
                        </a:rPr>
                        <a:t>experienced</a:t>
                      </a:r>
                    </a:p>
                    <a:p>
                      <a:pPr algn="l" fontAlgn="t">
                        <a:lnSpc>
                          <a:spcPts val="1800"/>
                        </a:lnSpc>
                        <a:buNone/>
                      </a:pPr>
                      <a:r>
                        <a:rPr lang="en-GB" sz="1100">
                          <a:effectLst/>
                        </a:rPr>
                        <a:t>1. looking at plants, shapes, colours on at least one occasion</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92754544"/>
                  </a:ext>
                </a:extLst>
              </a:tr>
              <a:tr h="345568">
                <a:tc>
                  <a:txBody>
                    <a:bodyPr/>
                    <a:lstStyle/>
                    <a:p>
                      <a:pPr algn="l" fontAlgn="t">
                        <a:lnSpc>
                          <a:spcPts val="1800"/>
                        </a:lnSpc>
                        <a:buNone/>
                      </a:pPr>
                      <a:r>
                        <a:rPr lang="en-GB" sz="1100">
                          <a:effectLst/>
                        </a:rPr>
                        <a:t>2. listening to birds, wind, dry leaves on at least one occasion</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66665498"/>
                  </a:ext>
                </a:extLst>
              </a:tr>
              <a:tr h="345568">
                <a:tc>
                  <a:txBody>
                    <a:bodyPr/>
                    <a:lstStyle/>
                    <a:p>
                      <a:pPr algn="l" fontAlgn="t">
                        <a:lnSpc>
                          <a:spcPts val="1800"/>
                        </a:lnSpc>
                        <a:buNone/>
                      </a:pPr>
                      <a:r>
                        <a:rPr lang="en-GB" sz="1100">
                          <a:effectLst/>
                        </a:rPr>
                        <a:t>3. touching soil, leaves, seeds, water on at least one occasion</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16788552"/>
                  </a:ext>
                </a:extLst>
              </a:tr>
              <a:tr h="345568">
                <a:tc>
                  <a:txBody>
                    <a:bodyPr/>
                    <a:lstStyle/>
                    <a:p>
                      <a:pPr algn="l" fontAlgn="t">
                        <a:lnSpc>
                          <a:spcPts val="1800"/>
                        </a:lnSpc>
                        <a:buNone/>
                      </a:pPr>
                      <a:r>
                        <a:rPr lang="en-GB" sz="1100">
                          <a:effectLst/>
                        </a:rPr>
                        <a:t>4. smelling flowers, herbs on at least one occasion</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88317998"/>
                  </a:ext>
                </a:extLst>
              </a:tr>
              <a:tr h="674681">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5. match a picture to at least three items, eg plant pot, tool, watering can, soil, seeds, bucket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84408646"/>
                  </a:ext>
                </a:extLst>
              </a:tr>
              <a:tr h="345568">
                <a:tc>
                  <a:txBody>
                    <a:bodyPr/>
                    <a:lstStyle/>
                    <a:p>
                      <a:pPr algn="l" fontAlgn="t">
                        <a:lnSpc>
                          <a:spcPts val="1800"/>
                        </a:lnSpc>
                        <a:buNone/>
                      </a:pPr>
                      <a:r>
                        <a:rPr lang="en-GB" sz="1100">
                          <a:effectLst/>
                        </a:rPr>
                        <a:t>6. match at least three objects to an object, eg compost, seeds, bucket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26213520"/>
                  </a:ext>
                </a:extLst>
              </a:tr>
              <a:tr h="486616">
                <a:tc>
                  <a:txBody>
                    <a:bodyPr/>
                    <a:lstStyle/>
                    <a:p>
                      <a:pPr algn="l" fontAlgn="t">
                        <a:lnSpc>
                          <a:spcPts val="1800"/>
                        </a:lnSpc>
                        <a:buNone/>
                      </a:pPr>
                      <a:r>
                        <a:rPr lang="en-GB" sz="1100">
                          <a:effectLst/>
                        </a:rPr>
                        <a:t>7. initiate using at least two tools in the garden to pour, mix, or pat, eg watering can, spade, bucket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28559415"/>
                  </a:ext>
                </a:extLst>
              </a:tr>
              <a:tr h="533632">
                <a:tc>
                  <a:txBody>
                    <a:bodyPr/>
                    <a:lstStyle/>
                    <a:p>
                      <a:pPr algn="l" fontAlgn="t">
                        <a:lnSpc>
                          <a:spcPts val="2400"/>
                        </a:lnSpc>
                        <a:buNone/>
                      </a:pPr>
                      <a:r>
                        <a:rPr lang="en-GB" sz="1100" b="1">
                          <a:effectLst/>
                        </a:rPr>
                        <a:t>experienced</a:t>
                      </a:r>
                    </a:p>
                    <a:p>
                      <a:pPr algn="l" fontAlgn="t">
                        <a:lnSpc>
                          <a:spcPts val="1800"/>
                        </a:lnSpc>
                        <a:buNone/>
                      </a:pPr>
                      <a:r>
                        <a:rPr lang="en-GB" sz="1100">
                          <a:effectLst/>
                        </a:rPr>
                        <a:t>8. holding a gardening item with their hands, eg seeds, tool</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057502"/>
                  </a:ext>
                </a:extLst>
              </a:tr>
              <a:tr h="345568">
                <a:tc>
                  <a:txBody>
                    <a:bodyPr/>
                    <a:lstStyle/>
                    <a:p>
                      <a:pPr algn="l" fontAlgn="t">
                        <a:lnSpc>
                          <a:spcPts val="1800"/>
                        </a:lnSpc>
                        <a:buNone/>
                      </a:pPr>
                      <a:r>
                        <a:rPr lang="en-GB" sz="1100">
                          <a:effectLst/>
                        </a:rPr>
                        <a:t>9. putting the items they have used away.</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6419" marR="56419" marT="28210" marB="2821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10568435"/>
                  </a:ext>
                </a:extLst>
              </a:tr>
            </a:tbl>
          </a:graphicData>
        </a:graphic>
      </p:graphicFrame>
      <p:sp>
        <p:nvSpPr>
          <p:cNvPr id="5" name="Rectangle 1">
            <a:extLst>
              <a:ext uri="{FF2B5EF4-FFF2-40B4-BE49-F238E27FC236}">
                <a16:creationId xmlns:a16="http://schemas.microsoft.com/office/drawing/2014/main" id="{1E9A7877-8630-1825-CCB1-24DFBEF796C4}"/>
              </a:ext>
            </a:extLst>
          </p:cNvPr>
          <p:cNvSpPr>
            <a:spLocks noChangeArrowheads="1"/>
          </p:cNvSpPr>
          <p:nvPr/>
        </p:nvSpPr>
        <p:spPr bwMode="auto">
          <a:xfrm>
            <a:off x="406400" y="57813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Experience: Horticulture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78904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B67D168-2A54-D379-D73F-F38F79F9CEBF}"/>
              </a:ext>
            </a:extLst>
          </p:cNvPr>
          <p:cNvGraphicFramePr>
            <a:graphicFrameLocks noGrp="1"/>
          </p:cNvGraphicFramePr>
          <p:nvPr>
            <p:extLst>
              <p:ext uri="{D42A27DB-BD31-4B8C-83A1-F6EECF244321}">
                <p14:modId xmlns:p14="http://schemas.microsoft.com/office/powerpoint/2010/main" val="488015952"/>
              </p:ext>
            </p:extLst>
          </p:nvPr>
        </p:nvGraphicFramePr>
        <p:xfrm>
          <a:off x="939800" y="1680416"/>
          <a:ext cx="10668000" cy="4628202"/>
        </p:xfrm>
        <a:graphic>
          <a:graphicData uri="http://schemas.openxmlformats.org/drawingml/2006/table">
            <a:tbl>
              <a:tblPr/>
              <a:tblGrid>
                <a:gridCol w="5334000">
                  <a:extLst>
                    <a:ext uri="{9D8B030D-6E8A-4147-A177-3AD203B41FA5}">
                      <a16:colId xmlns:a16="http://schemas.microsoft.com/office/drawing/2014/main" val="2758521442"/>
                    </a:ext>
                  </a:extLst>
                </a:gridCol>
                <a:gridCol w="5334000">
                  <a:extLst>
                    <a:ext uri="{9D8B030D-6E8A-4147-A177-3AD203B41FA5}">
                      <a16:colId xmlns:a16="http://schemas.microsoft.com/office/drawing/2014/main" val="3132111687"/>
                    </a:ext>
                  </a:extLst>
                </a:gridCol>
              </a:tblGrid>
              <a:tr h="599402">
                <a:tc>
                  <a:txBody>
                    <a:bodyPr/>
                    <a:lstStyle/>
                    <a:p>
                      <a:pPr algn="l" fontAlgn="t">
                        <a:buNone/>
                      </a:pPr>
                      <a:r>
                        <a:rPr lang="en-GB" sz="1700" dirty="0">
                          <a:effectLst/>
                        </a:rPr>
                        <a:t>In successfully completing this unit, the learner will have</a:t>
                      </a:r>
                    </a:p>
                  </a:txBody>
                  <a:tcPr marL="84016" marR="84016" marT="42008" marB="4200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4016" marR="84016" marT="42008" marB="4200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11896231"/>
                  </a:ext>
                </a:extLst>
              </a:tr>
              <a:tr h="1077250">
                <a:tc>
                  <a:txBody>
                    <a:bodyPr/>
                    <a:lstStyle/>
                    <a:p>
                      <a:pPr algn="l" fontAlgn="t">
                        <a:lnSpc>
                          <a:spcPts val="2400"/>
                        </a:lnSpc>
                        <a:buNone/>
                      </a:pPr>
                      <a:r>
                        <a:rPr lang="en-GB" sz="1700" b="1">
                          <a:effectLst/>
                        </a:rPr>
                        <a:t>demonstrated the ability to</a:t>
                      </a:r>
                    </a:p>
                    <a:p>
                      <a:pPr algn="l" fontAlgn="t">
                        <a:lnSpc>
                          <a:spcPts val="1800"/>
                        </a:lnSpc>
                        <a:buNone/>
                      </a:pPr>
                      <a:r>
                        <a:rPr lang="en-GB" sz="1700">
                          <a:effectLst/>
                        </a:rPr>
                        <a:t>1. select the correct tools and means of transporting a batch of green waste to the compost bins</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05153210"/>
                  </a:ext>
                </a:extLst>
              </a:tr>
              <a:tr h="546308">
                <a:tc>
                  <a:txBody>
                    <a:bodyPr/>
                    <a:lstStyle/>
                    <a:p>
                      <a:pPr algn="l" fontAlgn="t">
                        <a:lnSpc>
                          <a:spcPts val="1800"/>
                        </a:lnSpc>
                        <a:buNone/>
                      </a:pPr>
                      <a:r>
                        <a:rPr lang="en-GB" sz="1700">
                          <a:effectLst/>
                        </a:rPr>
                        <a:t>2. use a fork and shovel to turn the compost when directed</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64898423"/>
                  </a:ext>
                </a:extLst>
              </a:tr>
              <a:tr h="773854">
                <a:tc>
                  <a:txBody>
                    <a:bodyPr/>
                    <a:lstStyle/>
                    <a:p>
                      <a:pPr algn="l" fontAlgn="t">
                        <a:lnSpc>
                          <a:spcPts val="1800"/>
                        </a:lnSpc>
                        <a:buNone/>
                      </a:pPr>
                      <a:r>
                        <a:rPr lang="en-GB" sz="1700">
                          <a:effectLst/>
                        </a:rPr>
                        <a:t>3. use a sieve or riddle to break up the compost into smaller pieces and remove the stones</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76443135"/>
                  </a:ext>
                </a:extLst>
              </a:tr>
              <a:tr h="1077250">
                <a:tc>
                  <a:txBody>
                    <a:bodyPr/>
                    <a:lstStyle/>
                    <a:p>
                      <a:pPr algn="l" fontAlgn="t">
                        <a:lnSpc>
                          <a:spcPts val="2400"/>
                        </a:lnSpc>
                        <a:buNone/>
                      </a:pPr>
                      <a:r>
                        <a:rPr lang="en-GB" sz="1700" b="1">
                          <a:effectLst/>
                        </a:rPr>
                        <a:t>shown knowledge of</a:t>
                      </a:r>
                    </a:p>
                    <a:p>
                      <a:pPr algn="l" fontAlgn="t">
                        <a:lnSpc>
                          <a:spcPts val="1800"/>
                        </a:lnSpc>
                        <a:buNone/>
                      </a:pPr>
                      <a:r>
                        <a:rPr lang="en-GB" sz="1700">
                          <a:effectLst/>
                        </a:rPr>
                        <a:t>4. which kitchen scraps should not go into the compost and the key reason why, eg meat as it can attract pests</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92636515"/>
                  </a:ext>
                </a:extLst>
              </a:tr>
              <a:tr h="546308">
                <a:tc>
                  <a:txBody>
                    <a:bodyPr/>
                    <a:lstStyle/>
                    <a:p>
                      <a:pPr algn="l" fontAlgn="t">
                        <a:lnSpc>
                          <a:spcPts val="1800"/>
                        </a:lnSpc>
                        <a:buNone/>
                      </a:pPr>
                      <a:r>
                        <a:rPr lang="en-GB" sz="1700">
                          <a:effectLst/>
                        </a:rPr>
                        <a:t>5. the key need to mix 'browns' and 'greens' for good compost.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89961698"/>
                  </a:ext>
                </a:extLst>
              </a:tr>
            </a:tbl>
          </a:graphicData>
        </a:graphic>
      </p:graphicFrame>
      <p:sp>
        <p:nvSpPr>
          <p:cNvPr id="5" name="Rectangle 1">
            <a:extLst>
              <a:ext uri="{FF2B5EF4-FFF2-40B4-BE49-F238E27FC236}">
                <a16:creationId xmlns:a16="http://schemas.microsoft.com/office/drawing/2014/main" id="{328F688D-EA73-0453-677D-95B874118A1E}"/>
              </a:ext>
            </a:extLst>
          </p:cNvPr>
          <p:cNvSpPr>
            <a:spLocks noChangeArrowheads="1"/>
          </p:cNvSpPr>
          <p:nvPr/>
        </p:nvSpPr>
        <p:spPr bwMode="auto">
          <a:xfrm>
            <a:off x="368300" y="5358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Composting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420938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1BB9017-EE7C-A451-DB09-5C3641709868}"/>
              </a:ext>
            </a:extLst>
          </p:cNvPr>
          <p:cNvGraphicFramePr>
            <a:graphicFrameLocks noGrp="1"/>
          </p:cNvGraphicFramePr>
          <p:nvPr>
            <p:extLst>
              <p:ext uri="{D42A27DB-BD31-4B8C-83A1-F6EECF244321}">
                <p14:modId xmlns:p14="http://schemas.microsoft.com/office/powerpoint/2010/main" val="2148796244"/>
              </p:ext>
            </p:extLst>
          </p:nvPr>
        </p:nvGraphicFramePr>
        <p:xfrm>
          <a:off x="509588" y="1498600"/>
          <a:ext cx="11098212" cy="4903885"/>
        </p:xfrm>
        <a:graphic>
          <a:graphicData uri="http://schemas.openxmlformats.org/drawingml/2006/table">
            <a:tbl>
              <a:tblPr/>
              <a:tblGrid>
                <a:gridCol w="5549106">
                  <a:extLst>
                    <a:ext uri="{9D8B030D-6E8A-4147-A177-3AD203B41FA5}">
                      <a16:colId xmlns:a16="http://schemas.microsoft.com/office/drawing/2014/main" val="2219144398"/>
                    </a:ext>
                  </a:extLst>
                </a:gridCol>
                <a:gridCol w="5549106">
                  <a:extLst>
                    <a:ext uri="{9D8B030D-6E8A-4147-A177-3AD203B41FA5}">
                      <a16:colId xmlns:a16="http://schemas.microsoft.com/office/drawing/2014/main" val="2133808506"/>
                    </a:ext>
                  </a:extLst>
                </a:gridCol>
              </a:tblGrid>
              <a:tr h="579393">
                <a:tc>
                  <a:txBody>
                    <a:bodyPr/>
                    <a:lstStyle/>
                    <a:p>
                      <a:pPr algn="l" fontAlgn="t">
                        <a:buNone/>
                      </a:pPr>
                      <a:r>
                        <a:rPr lang="en-GB" sz="1600">
                          <a:effectLst/>
                        </a:rPr>
                        <a:t>In successfully completing this unit, the learner will have</a:t>
                      </a:r>
                    </a:p>
                  </a:txBody>
                  <a:tcPr marL="79719" marR="79719" marT="39860" marB="3986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79719" marR="79719" marT="39860" marB="3986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59104064"/>
                  </a:ext>
                </a:extLst>
              </a:tr>
              <a:tr h="1096833">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1. mix the seed and compost together in a ratio of five parts compost to one part seed</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26435749"/>
                  </a:ext>
                </a:extLst>
              </a:tr>
              <a:tr h="552159">
                <a:tc>
                  <a:txBody>
                    <a:bodyPr/>
                    <a:lstStyle/>
                    <a:p>
                      <a:pPr algn="l" fontAlgn="t">
                        <a:lnSpc>
                          <a:spcPts val="1800"/>
                        </a:lnSpc>
                        <a:buNone/>
                      </a:pPr>
                      <a:r>
                        <a:rPr lang="en-GB" sz="1600">
                          <a:effectLst/>
                        </a:rPr>
                        <a:t>2. take some clay and flatten into a circle shape</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11014791"/>
                  </a:ext>
                </a:extLst>
              </a:tr>
              <a:tr h="785591">
                <a:tc>
                  <a:txBody>
                    <a:bodyPr/>
                    <a:lstStyle/>
                    <a:p>
                      <a:pPr algn="l" fontAlgn="t">
                        <a:lnSpc>
                          <a:spcPts val="1800"/>
                        </a:lnSpc>
                        <a:buNone/>
                      </a:pPr>
                      <a:r>
                        <a:rPr lang="en-GB" sz="1600">
                          <a:effectLst/>
                        </a:rPr>
                        <a:t>3. take a pinch of the seed and compost mixture and place in the middle of the clay circle</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7758341"/>
                  </a:ext>
                </a:extLst>
              </a:tr>
              <a:tr h="785591">
                <a:tc>
                  <a:txBody>
                    <a:bodyPr/>
                    <a:lstStyle/>
                    <a:p>
                      <a:pPr algn="l" fontAlgn="t">
                        <a:lnSpc>
                          <a:spcPts val="1800"/>
                        </a:lnSpc>
                        <a:buNone/>
                      </a:pPr>
                      <a:r>
                        <a:rPr lang="en-GB" sz="1600">
                          <a:effectLst/>
                        </a:rPr>
                        <a:t>4. fold in the sides of the clay circle to form a ball with the seed and compost inside</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6325994"/>
                  </a:ext>
                </a:extLst>
              </a:tr>
              <a:tr h="552159">
                <a:tc>
                  <a:txBody>
                    <a:bodyPr/>
                    <a:lstStyle/>
                    <a:p>
                      <a:pPr algn="l" fontAlgn="t">
                        <a:lnSpc>
                          <a:spcPts val="1800"/>
                        </a:lnSpc>
                        <a:buNone/>
                      </a:pPr>
                      <a:r>
                        <a:rPr lang="en-GB" sz="1600">
                          <a:effectLst/>
                        </a:rPr>
                        <a:t>5. lay on a tray in a windowsill for at least three hours to dry</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53468219"/>
                  </a:ext>
                </a:extLst>
              </a:tr>
              <a:tr h="552159">
                <a:tc>
                  <a:txBody>
                    <a:bodyPr/>
                    <a:lstStyle/>
                    <a:p>
                      <a:pPr algn="l" fontAlgn="t">
                        <a:lnSpc>
                          <a:spcPts val="1800"/>
                        </a:lnSpc>
                        <a:buNone/>
                      </a:pPr>
                      <a:r>
                        <a:rPr lang="en-GB" sz="1600" dirty="0">
                          <a:effectLst/>
                        </a:rPr>
                        <a:t>6. once dried, throw the ball into an area of bare soil.</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a:t>
                      </a:r>
                    </a:p>
                  </a:txBody>
                  <a:tcPr marL="79719" marR="79719" marT="39860" marB="398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89906130"/>
                  </a:ext>
                </a:extLst>
              </a:tr>
            </a:tbl>
          </a:graphicData>
        </a:graphic>
      </p:graphicFrame>
      <p:sp>
        <p:nvSpPr>
          <p:cNvPr id="5" name="Rectangle 1">
            <a:extLst>
              <a:ext uri="{FF2B5EF4-FFF2-40B4-BE49-F238E27FC236}">
                <a16:creationId xmlns:a16="http://schemas.microsoft.com/office/drawing/2014/main" id="{63ECAC3F-C67D-5A95-3775-1C275C0D291E}"/>
              </a:ext>
            </a:extLst>
          </p:cNvPr>
          <p:cNvSpPr>
            <a:spLocks noChangeArrowheads="1"/>
          </p:cNvSpPr>
          <p:nvPr/>
        </p:nvSpPr>
        <p:spPr bwMode="auto">
          <a:xfrm>
            <a:off x="509588" y="45551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Making seed bombs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04411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673D9C9-CF19-BE45-2D23-485EC93A0CD0}"/>
              </a:ext>
            </a:extLst>
          </p:cNvPr>
          <p:cNvGraphicFramePr>
            <a:graphicFrameLocks noGrp="1"/>
          </p:cNvGraphicFramePr>
          <p:nvPr>
            <p:extLst>
              <p:ext uri="{D42A27DB-BD31-4B8C-83A1-F6EECF244321}">
                <p14:modId xmlns:p14="http://schemas.microsoft.com/office/powerpoint/2010/main" val="3965085028"/>
              </p:ext>
            </p:extLst>
          </p:nvPr>
        </p:nvGraphicFramePr>
        <p:xfrm>
          <a:off x="609600" y="1600200"/>
          <a:ext cx="11074400" cy="4388008"/>
        </p:xfrm>
        <a:graphic>
          <a:graphicData uri="http://schemas.openxmlformats.org/drawingml/2006/table">
            <a:tbl>
              <a:tblPr/>
              <a:tblGrid>
                <a:gridCol w="5537200">
                  <a:extLst>
                    <a:ext uri="{9D8B030D-6E8A-4147-A177-3AD203B41FA5}">
                      <a16:colId xmlns:a16="http://schemas.microsoft.com/office/drawing/2014/main" val="207085449"/>
                    </a:ext>
                  </a:extLst>
                </a:gridCol>
                <a:gridCol w="5537200">
                  <a:extLst>
                    <a:ext uri="{9D8B030D-6E8A-4147-A177-3AD203B41FA5}">
                      <a16:colId xmlns:a16="http://schemas.microsoft.com/office/drawing/2014/main" val="885826655"/>
                    </a:ext>
                  </a:extLst>
                </a:gridCol>
              </a:tblGrid>
              <a:tr h="706793">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00594631"/>
                  </a:ext>
                </a:extLst>
              </a:tr>
              <a:tr h="1207439">
                <a:tc>
                  <a:txBody>
                    <a:bodyPr/>
                    <a:lstStyle/>
                    <a:p>
                      <a:pPr algn="l" fontAlgn="t">
                        <a:lnSpc>
                          <a:spcPts val="2400"/>
                        </a:lnSpc>
                        <a:buNone/>
                      </a:pPr>
                      <a:r>
                        <a:rPr lang="en-GB" b="1">
                          <a:effectLst/>
                        </a:rPr>
                        <a:t>experienced</a:t>
                      </a:r>
                    </a:p>
                    <a:p>
                      <a:pPr algn="l" fontAlgn="t">
                        <a:lnSpc>
                          <a:spcPts val="1800"/>
                        </a:lnSpc>
                        <a:buNone/>
                      </a:pPr>
                      <a:r>
                        <a:rPr lang="en-GB">
                          <a:effectLst/>
                        </a:rPr>
                        <a:t>1. touching soil, water, seeds and at least two parts of a plant, eg roots, stem, leaves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46367491"/>
                  </a:ext>
                </a:extLst>
              </a:tr>
              <a:tr h="618444">
                <a:tc>
                  <a:txBody>
                    <a:bodyPr/>
                    <a:lstStyle/>
                    <a:p>
                      <a:pPr algn="l" fontAlgn="t">
                        <a:lnSpc>
                          <a:spcPts val="1800"/>
                        </a:lnSpc>
                        <a:buNone/>
                      </a:pPr>
                      <a:r>
                        <a:rPr lang="en-GB">
                          <a:effectLst/>
                        </a:rPr>
                        <a:t>2. feeling at least three different textured leaves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65060018"/>
                  </a:ext>
                </a:extLst>
              </a:tr>
              <a:tr h="618444">
                <a:tc>
                  <a:txBody>
                    <a:bodyPr/>
                    <a:lstStyle/>
                    <a:p>
                      <a:pPr algn="l" fontAlgn="t">
                        <a:lnSpc>
                          <a:spcPts val="1800"/>
                        </a:lnSpc>
                        <a:buNone/>
                      </a:pPr>
                      <a:r>
                        <a:rPr lang="en-GB">
                          <a:effectLst/>
                        </a:rPr>
                        <a:t>3. smelling at least three different scented plants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08691012"/>
                  </a:ext>
                </a:extLst>
              </a:tr>
              <a:tr h="618444">
                <a:tc>
                  <a:txBody>
                    <a:bodyPr/>
                    <a:lstStyle/>
                    <a:p>
                      <a:pPr algn="l" fontAlgn="t">
                        <a:lnSpc>
                          <a:spcPts val="1800"/>
                        </a:lnSpc>
                        <a:buNone/>
                      </a:pPr>
                      <a:r>
                        <a:rPr lang="en-GB">
                          <a:effectLst/>
                        </a:rPr>
                        <a:t>4. looking at two brightly coloured flowering plants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27972716"/>
                  </a:ext>
                </a:extLst>
              </a:tr>
              <a:tr h="618444">
                <a:tc>
                  <a:txBody>
                    <a:bodyPr/>
                    <a:lstStyle/>
                    <a:p>
                      <a:pPr algn="l" fontAlgn="t">
                        <a:lnSpc>
                          <a:spcPts val="1800"/>
                        </a:lnSpc>
                        <a:buNone/>
                      </a:pPr>
                      <a:r>
                        <a:rPr lang="en-GB">
                          <a:effectLst/>
                        </a:rPr>
                        <a:t>5. cooperating with a staff partner during planting and watering activities.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99606484"/>
                  </a:ext>
                </a:extLst>
              </a:tr>
            </a:tbl>
          </a:graphicData>
        </a:graphic>
      </p:graphicFrame>
      <p:sp>
        <p:nvSpPr>
          <p:cNvPr id="5" name="Rectangle 1">
            <a:extLst>
              <a:ext uri="{FF2B5EF4-FFF2-40B4-BE49-F238E27FC236}">
                <a16:creationId xmlns:a16="http://schemas.microsoft.com/office/drawing/2014/main" id="{30123AA7-D216-CF42-5521-D614937FF2DD}"/>
              </a:ext>
            </a:extLst>
          </p:cNvPr>
          <p:cNvSpPr>
            <a:spLocks noChangeArrowheads="1"/>
          </p:cNvSpPr>
          <p:nvPr/>
        </p:nvSpPr>
        <p:spPr bwMode="auto">
          <a:xfrm>
            <a:off x="317500" y="4125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Multi-sensory experience of horticulture with support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19812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831364E-780C-C7BC-444D-745A6D436D2E}"/>
              </a:ext>
            </a:extLst>
          </p:cNvPr>
          <p:cNvGraphicFramePr>
            <a:graphicFrameLocks noGrp="1"/>
          </p:cNvGraphicFramePr>
          <p:nvPr>
            <p:extLst>
              <p:ext uri="{D42A27DB-BD31-4B8C-83A1-F6EECF244321}">
                <p14:modId xmlns:p14="http://schemas.microsoft.com/office/powerpoint/2010/main" val="3907741314"/>
              </p:ext>
            </p:extLst>
          </p:nvPr>
        </p:nvGraphicFramePr>
        <p:xfrm>
          <a:off x="419100" y="3008789"/>
          <a:ext cx="11264900" cy="2739390"/>
        </p:xfrm>
        <a:graphic>
          <a:graphicData uri="http://schemas.openxmlformats.org/drawingml/2006/table">
            <a:tbl>
              <a:tblPr/>
              <a:tblGrid>
                <a:gridCol w="5632450">
                  <a:extLst>
                    <a:ext uri="{9D8B030D-6E8A-4147-A177-3AD203B41FA5}">
                      <a16:colId xmlns:a16="http://schemas.microsoft.com/office/drawing/2014/main" val="1296974884"/>
                    </a:ext>
                  </a:extLst>
                </a:gridCol>
                <a:gridCol w="5632450">
                  <a:extLst>
                    <a:ext uri="{9D8B030D-6E8A-4147-A177-3AD203B41FA5}">
                      <a16:colId xmlns:a16="http://schemas.microsoft.com/office/drawing/2014/main" val="2499675439"/>
                    </a:ext>
                  </a:extLst>
                </a:gridCol>
              </a:tblGrid>
              <a:tr h="0">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70594138"/>
                  </a:ext>
                </a:extLst>
              </a:tr>
              <a:tr h="0">
                <a:tc>
                  <a:txBody>
                    <a:bodyPr/>
                    <a:lstStyle/>
                    <a:p>
                      <a:pPr algn="l" fontAlgn="t">
                        <a:lnSpc>
                          <a:spcPts val="2400"/>
                        </a:lnSpc>
                        <a:buNone/>
                      </a:pPr>
                      <a:r>
                        <a:rPr lang="en-GB" b="1">
                          <a:effectLst/>
                        </a:rPr>
                        <a:t>demonstrated the ability to</a:t>
                      </a:r>
                    </a:p>
                    <a:p>
                      <a:pPr algn="l" fontAlgn="t">
                        <a:lnSpc>
                          <a:spcPts val="1800"/>
                        </a:lnSpc>
                        <a:buNone/>
                      </a:pPr>
                      <a:r>
                        <a:rPr lang="en-GB">
                          <a:effectLst/>
                        </a:rPr>
                        <a:t>1. collect leaves and press into a design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88360641"/>
                  </a:ext>
                </a:extLst>
              </a:tr>
              <a:tr h="0">
                <a:tc>
                  <a:txBody>
                    <a:bodyPr/>
                    <a:lstStyle/>
                    <a:p>
                      <a:pPr algn="l" fontAlgn="t">
                        <a:lnSpc>
                          <a:spcPts val="1800"/>
                        </a:lnSpc>
                        <a:buNone/>
                      </a:pPr>
                      <a:r>
                        <a:rPr lang="en-GB">
                          <a:effectLst/>
                        </a:rPr>
                        <a:t>2. make a table arrangment using foliage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3412752"/>
                  </a:ext>
                </a:extLst>
              </a:tr>
              <a:tr h="0">
                <a:tc>
                  <a:txBody>
                    <a:bodyPr/>
                    <a:lstStyle/>
                    <a:p>
                      <a:pPr algn="l" fontAlgn="t">
                        <a:lnSpc>
                          <a:spcPts val="1800"/>
                        </a:lnSpc>
                        <a:buNone/>
                      </a:pPr>
                      <a:r>
                        <a:rPr lang="en-GB">
                          <a:effectLst/>
                        </a:rPr>
                        <a:t>3. design a pot pouri gift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2193996"/>
                  </a:ext>
                </a:extLst>
              </a:tr>
              <a:tr h="0">
                <a:tc>
                  <a:txBody>
                    <a:bodyPr/>
                    <a:lstStyle/>
                    <a:p>
                      <a:pPr algn="l" fontAlgn="t">
                        <a:lnSpc>
                          <a:spcPts val="1800"/>
                        </a:lnSpc>
                        <a:buNone/>
                      </a:pPr>
                      <a:r>
                        <a:rPr lang="en-GB">
                          <a:effectLst/>
                        </a:rPr>
                        <a:t>4. make a gift presentation using spring bulbs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66118267"/>
                  </a:ext>
                </a:extLst>
              </a:tr>
              <a:tr h="0">
                <a:tc>
                  <a:txBody>
                    <a:bodyPr/>
                    <a:lstStyle/>
                    <a:p>
                      <a:pPr algn="l" fontAlgn="t">
                        <a:lnSpc>
                          <a:spcPts val="1800"/>
                        </a:lnSpc>
                        <a:buNone/>
                      </a:pPr>
                      <a:r>
                        <a:rPr lang="en-GB" dirty="0">
                          <a:effectLst/>
                        </a:rPr>
                        <a:t>5. make a fresh flower </a:t>
                      </a:r>
                      <a:r>
                        <a:rPr lang="en-GB" dirty="0" err="1">
                          <a:effectLst/>
                        </a:rPr>
                        <a:t>arrangment</a:t>
                      </a:r>
                      <a:r>
                        <a:rPr lang="en-GB" dirty="0">
                          <a:effectLst/>
                        </a:rPr>
                        <a: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69088491"/>
                  </a:ext>
                </a:extLst>
              </a:tr>
            </a:tbl>
          </a:graphicData>
        </a:graphic>
      </p:graphicFrame>
      <p:sp>
        <p:nvSpPr>
          <p:cNvPr id="5" name="Rectangle 1">
            <a:extLst>
              <a:ext uri="{FF2B5EF4-FFF2-40B4-BE49-F238E27FC236}">
                <a16:creationId xmlns:a16="http://schemas.microsoft.com/office/drawing/2014/main" id="{396FDE67-50FE-3D15-3078-02CB6018B0AA}"/>
              </a:ext>
            </a:extLst>
          </p:cNvPr>
          <p:cNvSpPr>
            <a:spLocks noChangeArrowheads="1"/>
          </p:cNvSpPr>
          <p:nvPr/>
        </p:nvSpPr>
        <p:spPr bwMode="auto">
          <a:xfrm>
            <a:off x="723900" y="88122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Basic floristry with support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719950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F12F6F3-8C72-5CD7-5731-96745785EA7C}"/>
              </a:ext>
            </a:extLst>
          </p:cNvPr>
          <p:cNvGraphicFramePr>
            <a:graphicFrameLocks noGrp="1"/>
          </p:cNvGraphicFramePr>
          <p:nvPr>
            <p:extLst>
              <p:ext uri="{D42A27DB-BD31-4B8C-83A1-F6EECF244321}">
                <p14:modId xmlns:p14="http://schemas.microsoft.com/office/powerpoint/2010/main" val="626008707"/>
              </p:ext>
            </p:extLst>
          </p:nvPr>
        </p:nvGraphicFramePr>
        <p:xfrm>
          <a:off x="419100" y="2587419"/>
          <a:ext cx="11353800" cy="4061237"/>
        </p:xfrm>
        <a:graphic>
          <a:graphicData uri="http://schemas.openxmlformats.org/drawingml/2006/table">
            <a:tbl>
              <a:tblPr/>
              <a:tblGrid>
                <a:gridCol w="5676900">
                  <a:extLst>
                    <a:ext uri="{9D8B030D-6E8A-4147-A177-3AD203B41FA5}">
                      <a16:colId xmlns:a16="http://schemas.microsoft.com/office/drawing/2014/main" val="3806032230"/>
                    </a:ext>
                  </a:extLst>
                </a:gridCol>
                <a:gridCol w="5676900">
                  <a:extLst>
                    <a:ext uri="{9D8B030D-6E8A-4147-A177-3AD203B41FA5}">
                      <a16:colId xmlns:a16="http://schemas.microsoft.com/office/drawing/2014/main" val="30206188"/>
                    </a:ext>
                  </a:extLst>
                </a:gridCol>
              </a:tblGrid>
              <a:tr h="569381">
                <a:tc>
                  <a:txBody>
                    <a:bodyPr/>
                    <a:lstStyle/>
                    <a:p>
                      <a:pPr algn="l" fontAlgn="t">
                        <a:buNone/>
                      </a:pPr>
                      <a:r>
                        <a:rPr lang="en-GB" sz="1800">
                          <a:effectLst/>
                        </a:rPr>
                        <a:t>In successfully completing this unit, the learner will have</a:t>
                      </a:r>
                    </a:p>
                  </a:txBody>
                  <a:tcPr marL="89411" marR="89411" marT="44706" marB="4470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Evidence needed</a:t>
                      </a:r>
                    </a:p>
                  </a:txBody>
                  <a:tcPr marL="89411" marR="89411" marT="44706" marB="4470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5964428"/>
                  </a:ext>
                </a:extLst>
              </a:tr>
              <a:tr h="873718">
                <a:tc>
                  <a:txBody>
                    <a:bodyPr/>
                    <a:lstStyle/>
                    <a:p>
                      <a:pPr algn="l" fontAlgn="t">
                        <a:lnSpc>
                          <a:spcPts val="2400"/>
                        </a:lnSpc>
                        <a:buNone/>
                      </a:pPr>
                      <a:r>
                        <a:rPr lang="en-GB" sz="1800" b="1">
                          <a:effectLst/>
                        </a:rPr>
                        <a:t>shown knowledge of</a:t>
                      </a:r>
                    </a:p>
                    <a:p>
                      <a:pPr algn="l" fontAlgn="t">
                        <a:lnSpc>
                          <a:spcPts val="1800"/>
                        </a:lnSpc>
                        <a:buNone/>
                      </a:pPr>
                      <a:r>
                        <a:rPr lang="en-GB" sz="1800">
                          <a:effectLst/>
                        </a:rPr>
                        <a:t>1. at least one hazard associated with using loppers and how this hazard can be avoided</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01835572"/>
                  </a:ext>
                </a:extLst>
              </a:tr>
              <a:tr h="629719">
                <a:tc>
                  <a:txBody>
                    <a:bodyPr/>
                    <a:lstStyle/>
                    <a:p>
                      <a:pPr algn="l" fontAlgn="t">
                        <a:lnSpc>
                          <a:spcPts val="1800"/>
                        </a:lnSpc>
                        <a:buNone/>
                      </a:pPr>
                      <a:r>
                        <a:rPr lang="en-GB" sz="1800">
                          <a:effectLst/>
                        </a:rPr>
                        <a:t>2. how the thickness of the object to be cut determines whether loppers can be used</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33837684"/>
                  </a:ext>
                </a:extLst>
              </a:tr>
              <a:tr h="565981">
                <a:tc>
                  <a:txBody>
                    <a:bodyPr/>
                    <a:lstStyle/>
                    <a:p>
                      <a:pPr algn="l" fontAlgn="t">
                        <a:lnSpc>
                          <a:spcPts val="2400"/>
                        </a:lnSpc>
                        <a:buNone/>
                      </a:pPr>
                      <a:r>
                        <a:rPr lang="en-GB" sz="1800" b="1">
                          <a:effectLst/>
                        </a:rPr>
                        <a:t>demonstrated the ability to</a:t>
                      </a:r>
                    </a:p>
                    <a:p>
                      <a:pPr algn="l" fontAlgn="t">
                        <a:lnSpc>
                          <a:spcPts val="1800"/>
                        </a:lnSpc>
                        <a:buNone/>
                      </a:pPr>
                      <a:r>
                        <a:rPr lang="en-GB" sz="1800">
                          <a:effectLst/>
                        </a:rPr>
                        <a:t>3. work safely when using loppers</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35729873"/>
                  </a:ext>
                </a:extLst>
              </a:tr>
              <a:tr h="497982">
                <a:tc>
                  <a:txBody>
                    <a:bodyPr/>
                    <a:lstStyle/>
                    <a:p>
                      <a:pPr algn="l" fontAlgn="t">
                        <a:lnSpc>
                          <a:spcPts val="1800"/>
                        </a:lnSpc>
                        <a:buNone/>
                      </a:pPr>
                      <a:r>
                        <a:rPr lang="en-GB" sz="1800">
                          <a:effectLst/>
                        </a:rPr>
                        <a:t>4. show an awareness of others' safety while using the tool</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71877212"/>
                  </a:ext>
                </a:extLst>
              </a:tr>
              <a:tr h="324585">
                <a:tc>
                  <a:txBody>
                    <a:bodyPr/>
                    <a:lstStyle/>
                    <a:p>
                      <a:pPr algn="l" fontAlgn="t">
                        <a:lnSpc>
                          <a:spcPts val="1800"/>
                        </a:lnSpc>
                        <a:buNone/>
                      </a:pPr>
                      <a:r>
                        <a:rPr lang="en-GB" sz="1800">
                          <a:effectLst/>
                        </a:rPr>
                        <a:t>5. store the tool safely when not in use</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58899505"/>
                  </a:ext>
                </a:extLst>
              </a:tr>
              <a:tr h="324585">
                <a:tc>
                  <a:txBody>
                    <a:bodyPr/>
                    <a:lstStyle/>
                    <a:p>
                      <a:pPr algn="l" fontAlgn="t">
                        <a:lnSpc>
                          <a:spcPts val="1800"/>
                        </a:lnSpc>
                        <a:buNone/>
                      </a:pPr>
                      <a:r>
                        <a:rPr lang="en-GB" sz="1800">
                          <a:effectLst/>
                        </a:rPr>
                        <a:t>6. clean and store loppers after use.</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dirty="0">
                          <a:effectLst/>
                        </a:rPr>
                        <a:t>Summary sheet</a:t>
                      </a:r>
                    </a:p>
                  </a:txBody>
                  <a:tcPr marL="89411" marR="89411" marT="44706" marB="447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8715656"/>
                  </a:ext>
                </a:extLst>
              </a:tr>
            </a:tbl>
          </a:graphicData>
        </a:graphic>
      </p:graphicFrame>
      <p:sp>
        <p:nvSpPr>
          <p:cNvPr id="5" name="Rectangle 1">
            <a:extLst>
              <a:ext uri="{FF2B5EF4-FFF2-40B4-BE49-F238E27FC236}">
                <a16:creationId xmlns:a16="http://schemas.microsoft.com/office/drawing/2014/main" id="{29528E7A-878E-2EB7-4FCC-8E72C97811E7}"/>
              </a:ext>
            </a:extLst>
          </p:cNvPr>
          <p:cNvSpPr>
            <a:spLocks noChangeArrowheads="1"/>
          </p:cNvSpPr>
          <p:nvPr/>
        </p:nvSpPr>
        <p:spPr bwMode="auto">
          <a:xfrm>
            <a:off x="419100" y="5889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Safe use of loppers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846225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1FB7D56-529D-1DA5-6DCB-F870F3798720}"/>
              </a:ext>
            </a:extLst>
          </p:cNvPr>
          <p:cNvGraphicFramePr>
            <a:graphicFrameLocks noGrp="1"/>
          </p:cNvGraphicFramePr>
          <p:nvPr>
            <p:extLst>
              <p:ext uri="{D42A27DB-BD31-4B8C-83A1-F6EECF244321}">
                <p14:modId xmlns:p14="http://schemas.microsoft.com/office/powerpoint/2010/main" val="2469892355"/>
              </p:ext>
            </p:extLst>
          </p:nvPr>
        </p:nvGraphicFramePr>
        <p:xfrm>
          <a:off x="241300" y="2057400"/>
          <a:ext cx="11709400" cy="3680618"/>
        </p:xfrm>
        <a:graphic>
          <a:graphicData uri="http://schemas.openxmlformats.org/drawingml/2006/table">
            <a:tbl>
              <a:tblPr/>
              <a:tblGrid>
                <a:gridCol w="5854700">
                  <a:extLst>
                    <a:ext uri="{9D8B030D-6E8A-4147-A177-3AD203B41FA5}">
                      <a16:colId xmlns:a16="http://schemas.microsoft.com/office/drawing/2014/main" val="189222714"/>
                    </a:ext>
                  </a:extLst>
                </a:gridCol>
                <a:gridCol w="5854700">
                  <a:extLst>
                    <a:ext uri="{9D8B030D-6E8A-4147-A177-3AD203B41FA5}">
                      <a16:colId xmlns:a16="http://schemas.microsoft.com/office/drawing/2014/main" val="1546459597"/>
                    </a:ext>
                  </a:extLst>
                </a:gridCol>
              </a:tblGrid>
              <a:tr h="731768">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0741907"/>
                  </a:ext>
                </a:extLst>
              </a:tr>
              <a:tr h="988758">
                <a:tc>
                  <a:txBody>
                    <a:bodyPr/>
                    <a:lstStyle/>
                    <a:p>
                      <a:pPr algn="l" fontAlgn="t">
                        <a:lnSpc>
                          <a:spcPts val="2400"/>
                        </a:lnSpc>
                        <a:buNone/>
                      </a:pPr>
                      <a:r>
                        <a:rPr lang="en-GB" b="1">
                          <a:effectLst/>
                        </a:rPr>
                        <a:t>experienced</a:t>
                      </a:r>
                    </a:p>
                    <a:p>
                      <a:pPr algn="l" fontAlgn="t">
                        <a:lnSpc>
                          <a:spcPts val="1800"/>
                        </a:lnSpc>
                        <a:buNone/>
                      </a:pPr>
                      <a:r>
                        <a:rPr lang="en-GB">
                          <a:effectLst/>
                        </a:rPr>
                        <a:t>1. locating and returning a garden trolley to a given place, after using it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8151760"/>
                  </a:ext>
                </a:extLst>
              </a:tr>
              <a:tr h="901642">
                <a:tc>
                  <a:txBody>
                    <a:bodyPr/>
                    <a:lstStyle/>
                    <a:p>
                      <a:pPr algn="l" fontAlgn="t">
                        <a:lnSpc>
                          <a:spcPts val="1800"/>
                        </a:lnSpc>
                        <a:buNone/>
                      </a:pPr>
                      <a:r>
                        <a:rPr lang="en-GB">
                          <a:effectLst/>
                        </a:rPr>
                        <a:t>2. holding the handle and pushing/pulling an empty garden trolley and a loaded garden trolley safely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76561964"/>
                  </a:ext>
                </a:extLst>
              </a:tr>
              <a:tr h="640297">
                <a:tc>
                  <a:txBody>
                    <a:bodyPr/>
                    <a:lstStyle/>
                    <a:p>
                      <a:pPr algn="l" fontAlgn="t">
                        <a:lnSpc>
                          <a:spcPts val="1800"/>
                        </a:lnSpc>
                        <a:buNone/>
                      </a:pPr>
                      <a:r>
                        <a:rPr lang="en-GB">
                          <a:effectLst/>
                        </a:rPr>
                        <a:t>3. pushing/pulling a garden trolley to a given area</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03558436"/>
                  </a:ext>
                </a:extLst>
              </a:tr>
              <a:tr h="418153">
                <a:tc>
                  <a:txBody>
                    <a:bodyPr/>
                    <a:lstStyle/>
                    <a:p>
                      <a:pPr algn="l" fontAlgn="t">
                        <a:lnSpc>
                          <a:spcPts val="1800"/>
                        </a:lnSpc>
                        <a:buNone/>
                      </a:pPr>
                      <a:r>
                        <a:rPr lang="en-GB">
                          <a:effectLst/>
                        </a:rPr>
                        <a:t>4. emptying the garden trolley.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77511273"/>
                  </a:ext>
                </a:extLst>
              </a:tr>
            </a:tbl>
          </a:graphicData>
        </a:graphic>
      </p:graphicFrame>
      <p:sp>
        <p:nvSpPr>
          <p:cNvPr id="5" name="Rectangle 1">
            <a:extLst>
              <a:ext uri="{FF2B5EF4-FFF2-40B4-BE49-F238E27FC236}">
                <a16:creationId xmlns:a16="http://schemas.microsoft.com/office/drawing/2014/main" id="{DC1B2E5B-BA7B-2AFC-7F20-F65DEBF013DC}"/>
              </a:ext>
            </a:extLst>
          </p:cNvPr>
          <p:cNvSpPr>
            <a:spLocks noChangeArrowheads="1"/>
          </p:cNvSpPr>
          <p:nvPr/>
        </p:nvSpPr>
        <p:spPr bwMode="auto">
          <a:xfrm>
            <a:off x="393700" y="78978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Using a garden trolley with support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562358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735D87A-781C-DBC0-C709-0FB0F1BFCA10}"/>
              </a:ext>
            </a:extLst>
          </p:cNvPr>
          <p:cNvGraphicFramePr>
            <a:graphicFrameLocks noGrp="1"/>
          </p:cNvGraphicFramePr>
          <p:nvPr>
            <p:extLst>
              <p:ext uri="{D42A27DB-BD31-4B8C-83A1-F6EECF244321}">
                <p14:modId xmlns:p14="http://schemas.microsoft.com/office/powerpoint/2010/main" val="1329933403"/>
              </p:ext>
            </p:extLst>
          </p:nvPr>
        </p:nvGraphicFramePr>
        <p:xfrm>
          <a:off x="441324" y="1143000"/>
          <a:ext cx="11217276" cy="5410430"/>
        </p:xfrm>
        <a:graphic>
          <a:graphicData uri="http://schemas.openxmlformats.org/drawingml/2006/table">
            <a:tbl>
              <a:tblPr/>
              <a:tblGrid>
                <a:gridCol w="5608638">
                  <a:extLst>
                    <a:ext uri="{9D8B030D-6E8A-4147-A177-3AD203B41FA5}">
                      <a16:colId xmlns:a16="http://schemas.microsoft.com/office/drawing/2014/main" val="2710895925"/>
                    </a:ext>
                  </a:extLst>
                </a:gridCol>
                <a:gridCol w="5608638">
                  <a:extLst>
                    <a:ext uri="{9D8B030D-6E8A-4147-A177-3AD203B41FA5}">
                      <a16:colId xmlns:a16="http://schemas.microsoft.com/office/drawing/2014/main" val="3381050543"/>
                    </a:ext>
                  </a:extLst>
                </a:gridCol>
              </a:tblGrid>
              <a:tr h="527567">
                <a:tc>
                  <a:txBody>
                    <a:bodyPr/>
                    <a:lstStyle/>
                    <a:p>
                      <a:pPr algn="l" fontAlgn="t">
                        <a:buNone/>
                      </a:pPr>
                      <a:r>
                        <a:rPr lang="en-GB" sz="1400">
                          <a:effectLst/>
                        </a:rPr>
                        <a:t>In successfully completing this unit, the learner will have</a:t>
                      </a:r>
                    </a:p>
                  </a:txBody>
                  <a:tcPr marL="70994" marR="70994" marT="35497" marB="3549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0994" marR="70994" marT="35497" marB="3549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65655141"/>
                  </a:ext>
                </a:extLst>
              </a:tr>
              <a:tr h="1367582">
                <a:tc>
                  <a:txBody>
                    <a:bodyPr/>
                    <a:lstStyle/>
                    <a:p>
                      <a:pPr algn="l" fontAlgn="t">
                        <a:lnSpc>
                          <a:spcPts val="2400"/>
                        </a:lnSpc>
                        <a:buNone/>
                      </a:pPr>
                      <a:r>
                        <a:rPr lang="en-GB" sz="1400" b="1" dirty="0">
                          <a:effectLst/>
                        </a:rPr>
                        <a:t>demonstrated the ability to</a:t>
                      </a:r>
                    </a:p>
                    <a:p>
                      <a:pPr algn="l" fontAlgn="t">
                        <a:lnSpc>
                          <a:spcPts val="1800"/>
                        </a:lnSpc>
                        <a:buNone/>
                      </a:pPr>
                      <a:r>
                        <a:rPr lang="en-GB" sz="1400" dirty="0">
                          <a:effectLst/>
                        </a:rPr>
                        <a:t>1. safely use a lawnmower wearing the correct personal protective equipment, on at least one occasion, </a:t>
                      </a:r>
                      <a:r>
                        <a:rPr lang="en-GB" sz="1400" dirty="0" err="1">
                          <a:effectLst/>
                        </a:rPr>
                        <a:t>eg</a:t>
                      </a:r>
                      <a:r>
                        <a:rPr lang="en-GB" sz="1400" dirty="0">
                          <a:effectLst/>
                        </a:rPr>
                        <a:t> gloves, safety glasses</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25234578"/>
                  </a:ext>
                </a:extLst>
              </a:tr>
              <a:tr h="559876">
                <a:tc>
                  <a:txBody>
                    <a:bodyPr/>
                    <a:lstStyle/>
                    <a:p>
                      <a:pPr algn="l" fontAlgn="t">
                        <a:lnSpc>
                          <a:spcPts val="1800"/>
                        </a:lnSpc>
                        <a:buNone/>
                      </a:pPr>
                      <a:r>
                        <a:rPr lang="en-GB" sz="1400">
                          <a:effectLst/>
                        </a:rPr>
                        <a:t>2. remove any obstacles before commencing mowing, eg rocks, litter</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35006594"/>
                  </a:ext>
                </a:extLst>
              </a:tr>
              <a:tr h="559876">
                <a:tc>
                  <a:txBody>
                    <a:bodyPr/>
                    <a:lstStyle/>
                    <a:p>
                      <a:pPr algn="l" fontAlgn="t">
                        <a:lnSpc>
                          <a:spcPts val="1800"/>
                        </a:lnSpc>
                        <a:buNone/>
                      </a:pPr>
                      <a:r>
                        <a:rPr lang="en-GB" sz="1400">
                          <a:effectLst/>
                        </a:rPr>
                        <a:t>3. set the lawnmower at the correct height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44347912"/>
                  </a:ext>
                </a:extLst>
              </a:tr>
              <a:tr h="317565">
                <a:tc>
                  <a:txBody>
                    <a:bodyPr/>
                    <a:lstStyle/>
                    <a:p>
                      <a:pPr algn="l" fontAlgn="t">
                        <a:lnSpc>
                          <a:spcPts val="1800"/>
                        </a:lnSpc>
                        <a:buNone/>
                      </a:pPr>
                      <a:r>
                        <a:rPr lang="en-GB" sz="1400">
                          <a:effectLst/>
                        </a:rPr>
                        <a:t>4. use a grass rake to de-thatch a lawn</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10715053"/>
                  </a:ext>
                </a:extLst>
              </a:tr>
              <a:tr h="317565">
                <a:tc>
                  <a:txBody>
                    <a:bodyPr/>
                    <a:lstStyle/>
                    <a:p>
                      <a:pPr algn="l" fontAlgn="t">
                        <a:lnSpc>
                          <a:spcPts val="1800"/>
                        </a:lnSpc>
                        <a:buNone/>
                      </a:pPr>
                      <a:r>
                        <a:rPr lang="en-GB" sz="1400">
                          <a:effectLst/>
                        </a:rPr>
                        <a:t>5. use a garden fork to aerate the lawn</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27556314"/>
                  </a:ext>
                </a:extLst>
              </a:tr>
              <a:tr h="882958">
                <a:tc>
                  <a:txBody>
                    <a:bodyPr/>
                    <a:lstStyle/>
                    <a:p>
                      <a:pPr algn="l" fontAlgn="t">
                        <a:lnSpc>
                          <a:spcPts val="2400"/>
                        </a:lnSpc>
                        <a:buNone/>
                      </a:pPr>
                      <a:r>
                        <a:rPr lang="en-GB" sz="1400" b="1">
                          <a:effectLst/>
                        </a:rPr>
                        <a:t>shown knowledge of</a:t>
                      </a:r>
                    </a:p>
                    <a:p>
                      <a:pPr algn="l" fontAlgn="t">
                        <a:lnSpc>
                          <a:spcPts val="1800"/>
                        </a:lnSpc>
                        <a:buNone/>
                      </a:pPr>
                      <a:r>
                        <a:rPr lang="en-GB" sz="1400">
                          <a:effectLst/>
                        </a:rPr>
                        <a:t>6. the main reasons why moss killer is used</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06327494"/>
                  </a:ext>
                </a:extLst>
              </a:tr>
              <a:tr h="559876">
                <a:tc>
                  <a:txBody>
                    <a:bodyPr/>
                    <a:lstStyle/>
                    <a:p>
                      <a:pPr algn="l" fontAlgn="t">
                        <a:lnSpc>
                          <a:spcPts val="1800"/>
                        </a:lnSpc>
                        <a:buNone/>
                      </a:pPr>
                      <a:r>
                        <a:rPr lang="en-GB" sz="1400">
                          <a:effectLst/>
                        </a:rPr>
                        <a:t>7. the fact that drainage and levelling can be increased with the use of sand</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6919112"/>
                  </a:ext>
                </a:extLst>
              </a:tr>
              <a:tr h="317565">
                <a:tc>
                  <a:txBody>
                    <a:bodyPr/>
                    <a:lstStyle/>
                    <a:p>
                      <a:pPr algn="l" fontAlgn="t">
                        <a:lnSpc>
                          <a:spcPts val="1800"/>
                        </a:lnSpc>
                        <a:buNone/>
                      </a:pPr>
                      <a:r>
                        <a:rPr lang="en-GB" sz="1400">
                          <a:effectLst/>
                        </a:rPr>
                        <a:t>8. the main importance of re-seeding.</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0994" marR="70994" marT="35497" marB="3549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54888203"/>
                  </a:ext>
                </a:extLst>
              </a:tr>
            </a:tbl>
          </a:graphicData>
        </a:graphic>
      </p:graphicFrame>
      <p:sp>
        <p:nvSpPr>
          <p:cNvPr id="5" name="Rectangle 1">
            <a:extLst>
              <a:ext uri="{FF2B5EF4-FFF2-40B4-BE49-F238E27FC236}">
                <a16:creationId xmlns:a16="http://schemas.microsoft.com/office/drawing/2014/main" id="{7C78A954-9D08-DC5F-3236-2806E51B433C}"/>
              </a:ext>
            </a:extLst>
          </p:cNvPr>
          <p:cNvSpPr>
            <a:spLocks noChangeArrowheads="1"/>
          </p:cNvSpPr>
          <p:nvPr/>
        </p:nvSpPr>
        <p:spPr bwMode="auto">
          <a:xfrm>
            <a:off x="441325" y="30457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Lawncare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19040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E00B4A9-0269-64F3-A3F3-A6F99E47E9D0}"/>
              </a:ext>
            </a:extLst>
          </p:cNvPr>
          <p:cNvGraphicFramePr>
            <a:graphicFrameLocks noGrp="1"/>
          </p:cNvGraphicFramePr>
          <p:nvPr>
            <p:extLst>
              <p:ext uri="{D42A27DB-BD31-4B8C-83A1-F6EECF244321}">
                <p14:modId xmlns:p14="http://schemas.microsoft.com/office/powerpoint/2010/main" val="22762522"/>
              </p:ext>
            </p:extLst>
          </p:nvPr>
        </p:nvGraphicFramePr>
        <p:xfrm>
          <a:off x="571500" y="2255838"/>
          <a:ext cx="11049000" cy="4385178"/>
        </p:xfrm>
        <a:graphic>
          <a:graphicData uri="http://schemas.openxmlformats.org/drawingml/2006/table">
            <a:tbl>
              <a:tblPr/>
              <a:tblGrid>
                <a:gridCol w="5524500">
                  <a:extLst>
                    <a:ext uri="{9D8B030D-6E8A-4147-A177-3AD203B41FA5}">
                      <a16:colId xmlns:a16="http://schemas.microsoft.com/office/drawing/2014/main" val="186008202"/>
                    </a:ext>
                  </a:extLst>
                </a:gridCol>
                <a:gridCol w="5524500">
                  <a:extLst>
                    <a:ext uri="{9D8B030D-6E8A-4147-A177-3AD203B41FA5}">
                      <a16:colId xmlns:a16="http://schemas.microsoft.com/office/drawing/2014/main" val="2110100364"/>
                    </a:ext>
                  </a:extLst>
                </a:gridCol>
              </a:tblGrid>
              <a:tr h="630194">
                <a:tc>
                  <a:txBody>
                    <a:bodyPr/>
                    <a:lstStyle/>
                    <a:p>
                      <a:pPr algn="l" fontAlgn="t">
                        <a:buNone/>
                      </a:pPr>
                      <a:r>
                        <a:rPr lang="en-GB" sz="1800">
                          <a:effectLst/>
                        </a:rPr>
                        <a:t>In successfully completing this unit, the learner will have</a:t>
                      </a:r>
                    </a:p>
                  </a:txBody>
                  <a:tcPr marL="90028" marR="90028" marT="45014" marB="4501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Evidence needed</a:t>
                      </a:r>
                    </a:p>
                  </a:txBody>
                  <a:tcPr marL="90028" marR="90028" marT="45014" marB="4501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25642804"/>
                  </a:ext>
                </a:extLst>
              </a:tr>
              <a:tr h="626443">
                <a:tc>
                  <a:txBody>
                    <a:bodyPr/>
                    <a:lstStyle/>
                    <a:p>
                      <a:pPr algn="l" fontAlgn="t">
                        <a:lnSpc>
                          <a:spcPts val="2400"/>
                        </a:lnSpc>
                        <a:buNone/>
                      </a:pPr>
                      <a:r>
                        <a:rPr lang="en-GB" sz="1800" b="1">
                          <a:effectLst/>
                        </a:rPr>
                        <a:t>demonstrated the ability to</a:t>
                      </a:r>
                    </a:p>
                    <a:p>
                      <a:pPr algn="l" fontAlgn="t">
                        <a:lnSpc>
                          <a:spcPts val="1800"/>
                        </a:lnSpc>
                        <a:buNone/>
                      </a:pPr>
                      <a:r>
                        <a:rPr lang="en-GB" sz="1800">
                          <a:effectLst/>
                        </a:rPr>
                        <a:t>1. identify the lawnmower</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2458368"/>
                  </a:ext>
                </a:extLst>
              </a:tr>
              <a:tr h="551420">
                <a:tc>
                  <a:txBody>
                    <a:bodyPr/>
                    <a:lstStyle/>
                    <a:p>
                      <a:pPr algn="l" fontAlgn="t">
                        <a:lnSpc>
                          <a:spcPts val="1800"/>
                        </a:lnSpc>
                        <a:buNone/>
                      </a:pPr>
                      <a:r>
                        <a:rPr lang="en-GB" sz="1800">
                          <a:effectLst/>
                        </a:rPr>
                        <a:t>2. push the lawnmower to the required area</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99605583"/>
                  </a:ext>
                </a:extLst>
              </a:tr>
              <a:tr h="360111">
                <a:tc>
                  <a:txBody>
                    <a:bodyPr/>
                    <a:lstStyle/>
                    <a:p>
                      <a:pPr algn="l" fontAlgn="t">
                        <a:lnSpc>
                          <a:spcPts val="1800"/>
                        </a:lnSpc>
                        <a:buNone/>
                      </a:pPr>
                      <a:r>
                        <a:rPr lang="en-GB" sz="1800">
                          <a:effectLst/>
                        </a:rPr>
                        <a:t>3. start the lawnmower</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5312835"/>
                  </a:ext>
                </a:extLst>
              </a:tr>
              <a:tr h="360111">
                <a:tc>
                  <a:txBody>
                    <a:bodyPr/>
                    <a:lstStyle/>
                    <a:p>
                      <a:pPr algn="l" fontAlgn="t">
                        <a:lnSpc>
                          <a:spcPts val="1800"/>
                        </a:lnSpc>
                        <a:buNone/>
                      </a:pPr>
                      <a:r>
                        <a:rPr lang="en-GB" sz="1800">
                          <a:effectLst/>
                        </a:rPr>
                        <a:t>4. mow the required area of grass</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80253447"/>
                  </a:ext>
                </a:extLst>
              </a:tr>
              <a:tr h="360111">
                <a:tc>
                  <a:txBody>
                    <a:bodyPr/>
                    <a:lstStyle/>
                    <a:p>
                      <a:pPr algn="l" fontAlgn="t">
                        <a:lnSpc>
                          <a:spcPts val="1800"/>
                        </a:lnSpc>
                        <a:buNone/>
                      </a:pPr>
                      <a:r>
                        <a:rPr lang="en-GB" sz="1800">
                          <a:effectLst/>
                        </a:rPr>
                        <a:t>5. turn off the lawnmower</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41892515"/>
                  </a:ext>
                </a:extLst>
              </a:tr>
              <a:tr h="551420">
                <a:tc>
                  <a:txBody>
                    <a:bodyPr/>
                    <a:lstStyle/>
                    <a:p>
                      <a:pPr algn="l" fontAlgn="t">
                        <a:lnSpc>
                          <a:spcPts val="1800"/>
                        </a:lnSpc>
                        <a:buNone/>
                      </a:pPr>
                      <a:r>
                        <a:rPr lang="en-GB" sz="1800">
                          <a:effectLst/>
                        </a:rPr>
                        <a:t>6. take the grass cuttings to the appropriate place</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95229397"/>
                  </a:ext>
                </a:extLst>
              </a:tr>
              <a:tr h="551420">
                <a:tc>
                  <a:txBody>
                    <a:bodyPr/>
                    <a:lstStyle/>
                    <a:p>
                      <a:pPr algn="l" fontAlgn="t">
                        <a:lnSpc>
                          <a:spcPts val="1800"/>
                        </a:lnSpc>
                        <a:buNone/>
                      </a:pPr>
                      <a:r>
                        <a:rPr lang="en-GB" sz="1800">
                          <a:effectLst/>
                        </a:rPr>
                        <a:t>7. tip the grass cuttings onto the appropriate place</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96492103"/>
                  </a:ext>
                </a:extLst>
              </a:tr>
              <a:tr h="360111">
                <a:tc>
                  <a:txBody>
                    <a:bodyPr/>
                    <a:lstStyle/>
                    <a:p>
                      <a:pPr algn="l" fontAlgn="t">
                        <a:lnSpc>
                          <a:spcPts val="1800"/>
                        </a:lnSpc>
                        <a:buNone/>
                      </a:pPr>
                      <a:r>
                        <a:rPr lang="en-GB" sz="1800">
                          <a:effectLst/>
                        </a:rPr>
                        <a:t>8. return all the equipment used.</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dirty="0">
                          <a:effectLst/>
                        </a:rPr>
                        <a:t>Summary sheet</a:t>
                      </a:r>
                    </a:p>
                  </a:txBody>
                  <a:tcPr marL="90028" marR="90028" marT="45014" marB="4501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85830168"/>
                  </a:ext>
                </a:extLst>
              </a:tr>
            </a:tbl>
          </a:graphicData>
        </a:graphic>
      </p:graphicFrame>
      <p:sp>
        <p:nvSpPr>
          <p:cNvPr id="5" name="Rectangle 1">
            <a:extLst>
              <a:ext uri="{FF2B5EF4-FFF2-40B4-BE49-F238E27FC236}">
                <a16:creationId xmlns:a16="http://schemas.microsoft.com/office/drawing/2014/main" id="{A052B248-4D21-49D2-AFF9-82AD27DB2995}"/>
              </a:ext>
            </a:extLst>
          </p:cNvPr>
          <p:cNvSpPr>
            <a:spLocks noChangeArrowheads="1"/>
          </p:cNvSpPr>
          <p:nvPr/>
        </p:nvSpPr>
        <p:spPr bwMode="auto">
          <a:xfrm>
            <a:off x="571500" y="8080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Using a petrol mower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193866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FC618EB-F646-6EBD-40B0-44728A005769}"/>
              </a:ext>
            </a:extLst>
          </p:cNvPr>
          <p:cNvGraphicFramePr>
            <a:graphicFrameLocks noGrp="1"/>
          </p:cNvGraphicFramePr>
          <p:nvPr>
            <p:extLst>
              <p:ext uri="{D42A27DB-BD31-4B8C-83A1-F6EECF244321}">
                <p14:modId xmlns:p14="http://schemas.microsoft.com/office/powerpoint/2010/main" val="3719489688"/>
              </p:ext>
            </p:extLst>
          </p:nvPr>
        </p:nvGraphicFramePr>
        <p:xfrm>
          <a:off x="203200" y="1600200"/>
          <a:ext cx="11607800" cy="4443254"/>
        </p:xfrm>
        <a:graphic>
          <a:graphicData uri="http://schemas.openxmlformats.org/drawingml/2006/table">
            <a:tbl>
              <a:tblPr/>
              <a:tblGrid>
                <a:gridCol w="5803900">
                  <a:extLst>
                    <a:ext uri="{9D8B030D-6E8A-4147-A177-3AD203B41FA5}">
                      <a16:colId xmlns:a16="http://schemas.microsoft.com/office/drawing/2014/main" val="4172511347"/>
                    </a:ext>
                  </a:extLst>
                </a:gridCol>
                <a:gridCol w="5803900">
                  <a:extLst>
                    <a:ext uri="{9D8B030D-6E8A-4147-A177-3AD203B41FA5}">
                      <a16:colId xmlns:a16="http://schemas.microsoft.com/office/drawing/2014/main" val="3141670399"/>
                    </a:ext>
                  </a:extLst>
                </a:gridCol>
              </a:tblGrid>
              <a:tr h="696331">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51521894"/>
                  </a:ext>
                </a:extLst>
              </a:tr>
              <a:tr h="940875">
                <a:tc>
                  <a:txBody>
                    <a:bodyPr/>
                    <a:lstStyle/>
                    <a:p>
                      <a:pPr algn="l" fontAlgn="t">
                        <a:lnSpc>
                          <a:spcPts val="2400"/>
                        </a:lnSpc>
                        <a:buNone/>
                      </a:pPr>
                      <a:r>
                        <a:rPr lang="en-GB" b="1">
                          <a:effectLst/>
                        </a:rPr>
                        <a:t>shown knowledge of</a:t>
                      </a:r>
                    </a:p>
                    <a:p>
                      <a:pPr algn="l" fontAlgn="t">
                        <a:lnSpc>
                          <a:spcPts val="1800"/>
                        </a:lnSpc>
                        <a:buNone/>
                      </a:pPr>
                      <a:r>
                        <a:rPr lang="en-GB">
                          <a:effectLst/>
                        </a:rPr>
                        <a:t>1. identify the key differences between living and non-living things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50944032"/>
                  </a:ext>
                </a:extLst>
              </a:tr>
              <a:tr h="609290">
                <a:tc>
                  <a:txBody>
                    <a:bodyPr/>
                    <a:lstStyle/>
                    <a:p>
                      <a:pPr algn="l" fontAlgn="t">
                        <a:lnSpc>
                          <a:spcPts val="1800"/>
                        </a:lnSpc>
                        <a:buNone/>
                      </a:pPr>
                      <a:r>
                        <a:rPr lang="en-GB">
                          <a:effectLst/>
                        </a:rPr>
                        <a:t>2. describe how plants are different from animals and humans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9718250"/>
                  </a:ext>
                </a:extLst>
              </a:tr>
              <a:tr h="609290">
                <a:tc>
                  <a:txBody>
                    <a:bodyPr/>
                    <a:lstStyle/>
                    <a:p>
                      <a:pPr algn="l" fontAlgn="t">
                        <a:lnSpc>
                          <a:spcPts val="1800"/>
                        </a:lnSpc>
                        <a:buNone/>
                      </a:pPr>
                      <a:r>
                        <a:rPr lang="en-GB">
                          <a:effectLst/>
                        </a:rPr>
                        <a:t>3. label the key parts of plants and explain their functions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95338794"/>
                  </a:ext>
                </a:extLst>
              </a:tr>
              <a:tr h="397903">
                <a:tc>
                  <a:txBody>
                    <a:bodyPr/>
                    <a:lstStyle/>
                    <a:p>
                      <a:pPr algn="l" fontAlgn="t">
                        <a:lnSpc>
                          <a:spcPts val="1800"/>
                        </a:lnSpc>
                        <a:buNone/>
                      </a:pPr>
                      <a:r>
                        <a:rPr lang="en-GB">
                          <a:effectLst/>
                        </a:rPr>
                        <a:t>4. explain how plants grow</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36266441"/>
                  </a:ext>
                </a:extLst>
              </a:tr>
              <a:tr h="1189565">
                <a:tc>
                  <a:txBody>
                    <a:bodyPr/>
                    <a:lstStyle/>
                    <a:p>
                      <a:pPr algn="l" fontAlgn="t">
                        <a:lnSpc>
                          <a:spcPts val="2400"/>
                        </a:lnSpc>
                        <a:buNone/>
                      </a:pPr>
                      <a:r>
                        <a:rPr lang="en-GB" b="1">
                          <a:effectLst/>
                        </a:rPr>
                        <a:t>demonstrated the ability to</a:t>
                      </a:r>
                    </a:p>
                    <a:p>
                      <a:pPr algn="l" fontAlgn="t">
                        <a:lnSpc>
                          <a:spcPts val="1800"/>
                        </a:lnSpc>
                        <a:buNone/>
                      </a:pPr>
                      <a:r>
                        <a:rPr lang="en-GB">
                          <a:effectLst/>
                        </a:rPr>
                        <a:t>5. carry out at least one experiment related to growing plants by planting seeds.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43649648"/>
                  </a:ext>
                </a:extLst>
              </a:tr>
            </a:tbl>
          </a:graphicData>
        </a:graphic>
      </p:graphicFrame>
      <p:sp>
        <p:nvSpPr>
          <p:cNvPr id="5" name="Rectangle 1">
            <a:extLst>
              <a:ext uri="{FF2B5EF4-FFF2-40B4-BE49-F238E27FC236}">
                <a16:creationId xmlns:a16="http://schemas.microsoft.com/office/drawing/2014/main" id="{090561D2-EC9C-5651-3665-EF7CE888144F}"/>
              </a:ext>
            </a:extLst>
          </p:cNvPr>
          <p:cNvSpPr>
            <a:spLocks noChangeArrowheads="1"/>
          </p:cNvSpPr>
          <p:nvPr/>
        </p:nvSpPr>
        <p:spPr bwMode="auto">
          <a:xfrm>
            <a:off x="419100" y="38608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Living things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37564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53D1933-2407-77F6-1DC7-13F23406452A}"/>
              </a:ext>
            </a:extLst>
          </p:cNvPr>
          <p:cNvGraphicFramePr>
            <a:graphicFrameLocks noGrp="1"/>
          </p:cNvGraphicFramePr>
          <p:nvPr>
            <p:extLst>
              <p:ext uri="{D42A27DB-BD31-4B8C-83A1-F6EECF244321}">
                <p14:modId xmlns:p14="http://schemas.microsoft.com/office/powerpoint/2010/main" val="1016865575"/>
              </p:ext>
            </p:extLst>
          </p:nvPr>
        </p:nvGraphicFramePr>
        <p:xfrm>
          <a:off x="313037" y="1541628"/>
          <a:ext cx="11565926" cy="4881397"/>
        </p:xfrm>
        <a:graphic>
          <a:graphicData uri="http://schemas.openxmlformats.org/drawingml/2006/table">
            <a:tbl>
              <a:tblPr/>
              <a:tblGrid>
                <a:gridCol w="5782963">
                  <a:extLst>
                    <a:ext uri="{9D8B030D-6E8A-4147-A177-3AD203B41FA5}">
                      <a16:colId xmlns:a16="http://schemas.microsoft.com/office/drawing/2014/main" val="3903990522"/>
                    </a:ext>
                  </a:extLst>
                </a:gridCol>
                <a:gridCol w="5782963">
                  <a:extLst>
                    <a:ext uri="{9D8B030D-6E8A-4147-A177-3AD203B41FA5}">
                      <a16:colId xmlns:a16="http://schemas.microsoft.com/office/drawing/2014/main" val="3666274278"/>
                    </a:ext>
                  </a:extLst>
                </a:gridCol>
              </a:tblGrid>
              <a:tr h="352982">
                <a:tc>
                  <a:txBody>
                    <a:bodyPr/>
                    <a:lstStyle/>
                    <a:p>
                      <a:pPr algn="l" fontAlgn="t">
                        <a:buNone/>
                      </a:pPr>
                      <a:r>
                        <a:rPr lang="en-GB" sz="1000">
                          <a:effectLst/>
                        </a:rPr>
                        <a:t>In successfully completing this unit, the learner will have</a:t>
                      </a:r>
                    </a:p>
                  </a:txBody>
                  <a:tcPr marL="50426" marR="50426" marT="25213" marB="2521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50426" marR="50426" marT="25213" marB="2521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58531031"/>
                  </a:ext>
                </a:extLst>
              </a:tr>
              <a:tr h="603010">
                <a:tc>
                  <a:txBody>
                    <a:bodyPr/>
                    <a:lstStyle/>
                    <a:p>
                      <a:pPr algn="l" fontAlgn="t">
                        <a:lnSpc>
                          <a:spcPts val="2400"/>
                        </a:lnSpc>
                        <a:buNone/>
                      </a:pPr>
                      <a:r>
                        <a:rPr lang="en-GB" sz="1000" b="1" dirty="0">
                          <a:effectLst/>
                        </a:rPr>
                        <a:t>experienced</a:t>
                      </a:r>
                    </a:p>
                    <a:p>
                      <a:pPr algn="l" fontAlgn="t">
                        <a:lnSpc>
                          <a:spcPts val="1800"/>
                        </a:lnSpc>
                        <a:buNone/>
                      </a:pPr>
                      <a:r>
                        <a:rPr lang="en-GB" sz="1000" dirty="0">
                          <a:effectLst/>
                        </a:rPr>
                        <a:t>1. engaging in at least five sensory experiences linked to five different animals</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61111888"/>
                  </a:ext>
                </a:extLst>
              </a:tr>
              <a:tr h="476945">
                <a:tc>
                  <a:txBody>
                    <a:bodyPr/>
                    <a:lstStyle/>
                    <a:p>
                      <a:pPr algn="l" fontAlgn="t">
                        <a:lnSpc>
                          <a:spcPts val="2400"/>
                        </a:lnSpc>
                        <a:buNone/>
                      </a:pPr>
                      <a:r>
                        <a:rPr lang="en-GB" sz="1000" b="1">
                          <a:effectLst/>
                        </a:rPr>
                        <a:t>shown knowledge of</a:t>
                      </a:r>
                    </a:p>
                    <a:p>
                      <a:pPr algn="l" fontAlgn="t">
                        <a:lnSpc>
                          <a:spcPts val="1800"/>
                        </a:lnSpc>
                        <a:buNone/>
                      </a:pPr>
                      <a:r>
                        <a:rPr lang="en-GB" sz="1000">
                          <a:effectLst/>
                        </a:rPr>
                        <a:t>2. the names of at least five animals kept as pets</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78112974"/>
                  </a:ext>
                </a:extLst>
              </a:tr>
              <a:tr h="476945">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3. identify the names of at least five farm animals</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14462335"/>
                  </a:ext>
                </a:extLst>
              </a:tr>
              <a:tr h="308859">
                <a:tc>
                  <a:txBody>
                    <a:bodyPr/>
                    <a:lstStyle/>
                    <a:p>
                      <a:pPr algn="l" fontAlgn="t">
                        <a:lnSpc>
                          <a:spcPts val="1800"/>
                        </a:lnSpc>
                        <a:buNone/>
                      </a:pPr>
                      <a:r>
                        <a:rPr lang="en-GB" sz="1000">
                          <a:effectLst/>
                        </a:rPr>
                        <a:t>4. identify the noise that at least three animals make</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77142401"/>
                  </a:ext>
                </a:extLst>
              </a:tr>
              <a:tr h="308859">
                <a:tc>
                  <a:txBody>
                    <a:bodyPr/>
                    <a:lstStyle/>
                    <a:p>
                      <a:pPr algn="l" fontAlgn="t">
                        <a:lnSpc>
                          <a:spcPts val="1800"/>
                        </a:lnSpc>
                        <a:buNone/>
                      </a:pPr>
                      <a:r>
                        <a:rPr lang="en-GB" sz="1000">
                          <a:effectLst/>
                        </a:rPr>
                        <a:t>5. identify the movement that at least three animals make</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75270224"/>
                  </a:ext>
                </a:extLst>
              </a:tr>
              <a:tr h="434924">
                <a:tc>
                  <a:txBody>
                    <a:bodyPr/>
                    <a:lstStyle/>
                    <a:p>
                      <a:pPr algn="l" fontAlgn="t">
                        <a:lnSpc>
                          <a:spcPts val="1800"/>
                        </a:lnSpc>
                        <a:buNone/>
                      </a:pPr>
                      <a:r>
                        <a:rPr lang="en-GB" sz="1000">
                          <a:effectLst/>
                        </a:rPr>
                        <a:t>6. recognise at least two basic features of an animal, eg patterns, fur, feathers, scales</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01333042"/>
                  </a:ext>
                </a:extLst>
              </a:tr>
              <a:tr h="603010">
                <a:tc>
                  <a:txBody>
                    <a:bodyPr/>
                    <a:lstStyle/>
                    <a:p>
                      <a:pPr algn="l" fontAlgn="t">
                        <a:lnSpc>
                          <a:spcPts val="2400"/>
                        </a:lnSpc>
                        <a:buNone/>
                      </a:pPr>
                      <a:r>
                        <a:rPr lang="en-GB" sz="1000" b="1">
                          <a:effectLst/>
                        </a:rPr>
                        <a:t>experienced</a:t>
                      </a:r>
                    </a:p>
                    <a:p>
                      <a:pPr algn="l" fontAlgn="t">
                        <a:lnSpc>
                          <a:spcPts val="1800"/>
                        </a:lnSpc>
                        <a:buNone/>
                      </a:pPr>
                      <a:r>
                        <a:rPr lang="en-GB" sz="1000">
                          <a:effectLst/>
                        </a:rPr>
                        <a:t>7. taking part in at least three sensory experiences related to where animals can live, eg sea, jungle, dessert, snow</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48877724"/>
                  </a:ext>
                </a:extLst>
              </a:tr>
              <a:tr h="476945">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8. choose at least one animal and their habitat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02233154"/>
                  </a:ext>
                </a:extLst>
              </a:tr>
              <a:tr h="308859">
                <a:tc>
                  <a:txBody>
                    <a:bodyPr/>
                    <a:lstStyle/>
                    <a:p>
                      <a:pPr algn="l" fontAlgn="t">
                        <a:lnSpc>
                          <a:spcPts val="1800"/>
                        </a:lnSpc>
                        <a:buNone/>
                      </a:pPr>
                      <a:r>
                        <a:rPr lang="en-GB" sz="1000">
                          <a:effectLst/>
                        </a:rPr>
                        <a:t>9. match at least two basic animals to their habitats, eg fish to water.</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50426" marR="50426" marT="25213" marB="2521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57612335"/>
                  </a:ext>
                </a:extLst>
              </a:tr>
            </a:tbl>
          </a:graphicData>
        </a:graphic>
      </p:graphicFrame>
      <p:sp>
        <p:nvSpPr>
          <p:cNvPr id="5" name="Rectangle 1">
            <a:extLst>
              <a:ext uri="{FF2B5EF4-FFF2-40B4-BE49-F238E27FC236}">
                <a16:creationId xmlns:a16="http://schemas.microsoft.com/office/drawing/2014/main" id="{EB01F7EE-C4CB-6CF6-24CA-F5BCE97773B6}"/>
              </a:ext>
            </a:extLst>
          </p:cNvPr>
          <p:cNvSpPr>
            <a:spLocks noChangeArrowheads="1"/>
          </p:cNvSpPr>
          <p:nvPr/>
        </p:nvSpPr>
        <p:spPr bwMode="auto">
          <a:xfrm>
            <a:off x="734197" y="80567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Animals and their habitats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4845166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949AF5-A287-7319-2803-67BEBA8E5325}"/>
              </a:ext>
            </a:extLst>
          </p:cNvPr>
          <p:cNvGraphicFramePr>
            <a:graphicFrameLocks noGrp="1"/>
          </p:cNvGraphicFramePr>
          <p:nvPr>
            <p:extLst>
              <p:ext uri="{D42A27DB-BD31-4B8C-83A1-F6EECF244321}">
                <p14:modId xmlns:p14="http://schemas.microsoft.com/office/powerpoint/2010/main" val="426802231"/>
              </p:ext>
            </p:extLst>
          </p:nvPr>
        </p:nvGraphicFramePr>
        <p:xfrm>
          <a:off x="533400" y="990600"/>
          <a:ext cx="11277600" cy="5635855"/>
        </p:xfrm>
        <a:graphic>
          <a:graphicData uri="http://schemas.openxmlformats.org/drawingml/2006/table">
            <a:tbl>
              <a:tblPr/>
              <a:tblGrid>
                <a:gridCol w="5638800">
                  <a:extLst>
                    <a:ext uri="{9D8B030D-6E8A-4147-A177-3AD203B41FA5}">
                      <a16:colId xmlns:a16="http://schemas.microsoft.com/office/drawing/2014/main" val="1290654840"/>
                    </a:ext>
                  </a:extLst>
                </a:gridCol>
                <a:gridCol w="5638800">
                  <a:extLst>
                    <a:ext uri="{9D8B030D-6E8A-4147-A177-3AD203B41FA5}">
                      <a16:colId xmlns:a16="http://schemas.microsoft.com/office/drawing/2014/main" val="1400710916"/>
                    </a:ext>
                  </a:extLst>
                </a:gridCol>
              </a:tblGrid>
              <a:tr h="571421">
                <a:tc>
                  <a:txBody>
                    <a:bodyPr/>
                    <a:lstStyle/>
                    <a:p>
                      <a:pPr algn="l" fontAlgn="t">
                        <a:buNone/>
                      </a:pPr>
                      <a:r>
                        <a:rPr lang="en-GB" sz="1500">
                          <a:effectLst/>
                        </a:rPr>
                        <a:t>In successfully completing this unit, the learner will have</a:t>
                      </a:r>
                    </a:p>
                  </a:txBody>
                  <a:tcPr marL="75131" marR="75131" marT="37566" marB="3756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Evidence needed</a:t>
                      </a:r>
                    </a:p>
                  </a:txBody>
                  <a:tcPr marL="75131" marR="75131" marT="37566" marB="3756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48953237"/>
                  </a:ext>
                </a:extLst>
              </a:tr>
              <a:tr h="1389375">
                <a:tc>
                  <a:txBody>
                    <a:bodyPr/>
                    <a:lstStyle/>
                    <a:p>
                      <a:pPr algn="l" fontAlgn="t">
                        <a:lnSpc>
                          <a:spcPts val="2400"/>
                        </a:lnSpc>
                        <a:buNone/>
                      </a:pPr>
                      <a:r>
                        <a:rPr lang="en-GB" sz="1500" b="1">
                          <a:effectLst/>
                        </a:rPr>
                        <a:t>demonstrated the ability to</a:t>
                      </a:r>
                    </a:p>
                    <a:p>
                      <a:pPr algn="l" fontAlgn="t">
                        <a:lnSpc>
                          <a:spcPts val="1800"/>
                        </a:lnSpc>
                        <a:buNone/>
                      </a:pPr>
                      <a:r>
                        <a:rPr lang="en-GB" sz="1500">
                          <a:effectLst/>
                        </a:rPr>
                        <a:t>1. find the appropriate gardening tool to complete at least one gardening task, eg trays, pots, rake, spade, dibbers</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98672691"/>
                  </a:ext>
                </a:extLst>
              </a:tr>
              <a:tr h="816807">
                <a:tc>
                  <a:txBody>
                    <a:bodyPr/>
                    <a:lstStyle/>
                    <a:p>
                      <a:pPr algn="l" fontAlgn="t">
                        <a:lnSpc>
                          <a:spcPts val="1800"/>
                        </a:lnSpc>
                        <a:buNone/>
                      </a:pPr>
                      <a:r>
                        <a:rPr lang="en-GB" sz="1500">
                          <a:effectLst/>
                        </a:rPr>
                        <a:t>2. use two propagation techniques, eg growing from seed, transferring seedlings and/or plants</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93907712"/>
                  </a:ext>
                </a:extLst>
              </a:tr>
              <a:tr h="816807">
                <a:tc>
                  <a:txBody>
                    <a:bodyPr/>
                    <a:lstStyle/>
                    <a:p>
                      <a:pPr algn="l" fontAlgn="t">
                        <a:lnSpc>
                          <a:spcPts val="1800"/>
                        </a:lnSpc>
                        <a:buNone/>
                      </a:pPr>
                      <a:r>
                        <a:rPr lang="en-GB" sz="1500">
                          <a:effectLst/>
                        </a:rPr>
                        <a:t>3. use at least two techniques to care for plants independently, eg cleaning, pruning, labelling, weeding, watering</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68531045"/>
                  </a:ext>
                </a:extLst>
              </a:tr>
              <a:tr h="571421">
                <a:tc>
                  <a:txBody>
                    <a:bodyPr/>
                    <a:lstStyle/>
                    <a:p>
                      <a:pPr algn="l" fontAlgn="t">
                        <a:lnSpc>
                          <a:spcPts val="1800"/>
                        </a:lnSpc>
                        <a:buNone/>
                      </a:pPr>
                      <a:r>
                        <a:rPr lang="en-GB" sz="1500">
                          <a:effectLst/>
                        </a:rPr>
                        <a:t>4. clean the tools after use and putting them away</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83916055"/>
                  </a:ext>
                </a:extLst>
              </a:tr>
              <a:tr h="898603">
                <a:tc>
                  <a:txBody>
                    <a:bodyPr/>
                    <a:lstStyle/>
                    <a:p>
                      <a:pPr algn="l" fontAlgn="t">
                        <a:lnSpc>
                          <a:spcPts val="2400"/>
                        </a:lnSpc>
                        <a:buNone/>
                      </a:pPr>
                      <a:r>
                        <a:rPr lang="en-GB" sz="1500" b="1">
                          <a:effectLst/>
                        </a:rPr>
                        <a:t>shown knowledge of</a:t>
                      </a:r>
                    </a:p>
                    <a:p>
                      <a:pPr algn="l" fontAlgn="t">
                        <a:lnSpc>
                          <a:spcPts val="1800"/>
                        </a:lnSpc>
                        <a:buNone/>
                      </a:pPr>
                      <a:r>
                        <a:rPr lang="en-GB" sz="1500">
                          <a:effectLst/>
                        </a:rPr>
                        <a:t>5. three stages of plant growth, eg seed, seedling, flourishing</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70488286"/>
                  </a:ext>
                </a:extLst>
              </a:tr>
              <a:tr h="571421">
                <a:tc>
                  <a:txBody>
                    <a:bodyPr/>
                    <a:lstStyle/>
                    <a:p>
                      <a:pPr algn="l" fontAlgn="t">
                        <a:lnSpc>
                          <a:spcPts val="1800"/>
                        </a:lnSpc>
                        <a:buNone/>
                      </a:pPr>
                      <a:r>
                        <a:rPr lang="en-GB" sz="1500">
                          <a:effectLst/>
                        </a:rPr>
                        <a:t>6. three requirements for plant growth, eg light, water, food.</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dirty="0">
                          <a:effectLst/>
                        </a:rPr>
                        <a:t>Summary sheet</a:t>
                      </a:r>
                    </a:p>
                  </a:txBody>
                  <a:tcPr marL="75131" marR="75131" marT="37566" marB="3756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97899605"/>
                  </a:ext>
                </a:extLst>
              </a:tr>
            </a:tbl>
          </a:graphicData>
        </a:graphic>
      </p:graphicFrame>
      <p:sp>
        <p:nvSpPr>
          <p:cNvPr id="5" name="Rectangle 1">
            <a:extLst>
              <a:ext uri="{FF2B5EF4-FFF2-40B4-BE49-F238E27FC236}">
                <a16:creationId xmlns:a16="http://schemas.microsoft.com/office/drawing/2014/main" id="{B853878A-2D44-BA6C-6C37-26ABBD338CE6}"/>
              </a:ext>
            </a:extLst>
          </p:cNvPr>
          <p:cNvSpPr>
            <a:spLocks noChangeArrowheads="1"/>
          </p:cNvSpPr>
          <p:nvPr/>
        </p:nvSpPr>
        <p:spPr bwMode="auto">
          <a:xfrm>
            <a:off x="307975" y="2614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Engagement: Horticulture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727512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D489BE0-8D48-DDD5-074D-1B9EACD5B8BD}"/>
              </a:ext>
            </a:extLst>
          </p:cNvPr>
          <p:cNvGraphicFramePr>
            <a:graphicFrameLocks noGrp="1"/>
          </p:cNvGraphicFramePr>
          <p:nvPr>
            <p:extLst>
              <p:ext uri="{D42A27DB-BD31-4B8C-83A1-F6EECF244321}">
                <p14:modId xmlns:p14="http://schemas.microsoft.com/office/powerpoint/2010/main" val="2384658272"/>
              </p:ext>
            </p:extLst>
          </p:nvPr>
        </p:nvGraphicFramePr>
        <p:xfrm>
          <a:off x="635000" y="1701800"/>
          <a:ext cx="10464800" cy="4387376"/>
        </p:xfrm>
        <a:graphic>
          <a:graphicData uri="http://schemas.openxmlformats.org/drawingml/2006/table">
            <a:tbl>
              <a:tblPr/>
              <a:tblGrid>
                <a:gridCol w="5232400">
                  <a:extLst>
                    <a:ext uri="{9D8B030D-6E8A-4147-A177-3AD203B41FA5}">
                      <a16:colId xmlns:a16="http://schemas.microsoft.com/office/drawing/2014/main" val="2042828674"/>
                    </a:ext>
                  </a:extLst>
                </a:gridCol>
                <a:gridCol w="5232400">
                  <a:extLst>
                    <a:ext uri="{9D8B030D-6E8A-4147-A177-3AD203B41FA5}">
                      <a16:colId xmlns:a16="http://schemas.microsoft.com/office/drawing/2014/main" val="950023244"/>
                    </a:ext>
                  </a:extLst>
                </a:gridCol>
              </a:tblGrid>
              <a:tr h="672517">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72140529"/>
                  </a:ext>
                </a:extLst>
              </a:tr>
              <a:tr h="908699">
                <a:tc>
                  <a:txBody>
                    <a:bodyPr/>
                    <a:lstStyle/>
                    <a:p>
                      <a:pPr algn="l" fontAlgn="t">
                        <a:lnSpc>
                          <a:spcPts val="2400"/>
                        </a:lnSpc>
                        <a:buNone/>
                      </a:pPr>
                      <a:r>
                        <a:rPr lang="en-GB" b="1">
                          <a:effectLst/>
                        </a:rPr>
                        <a:t>demonstrated the ability to</a:t>
                      </a:r>
                    </a:p>
                    <a:p>
                      <a:pPr algn="l" fontAlgn="t">
                        <a:lnSpc>
                          <a:spcPts val="1800"/>
                        </a:lnSpc>
                        <a:buNone/>
                      </a:pPr>
                      <a:r>
                        <a:rPr lang="en-GB">
                          <a:effectLst/>
                        </a:rPr>
                        <a:t>1. select a mixing tray and trowel to mix the soil with</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10964920"/>
                  </a:ext>
                </a:extLst>
              </a:tr>
              <a:tr h="828638">
                <a:tc>
                  <a:txBody>
                    <a:bodyPr/>
                    <a:lstStyle/>
                    <a:p>
                      <a:pPr algn="l" fontAlgn="t">
                        <a:lnSpc>
                          <a:spcPts val="1800"/>
                        </a:lnSpc>
                        <a:buNone/>
                      </a:pPr>
                      <a:r>
                        <a:rPr lang="en-GB">
                          <a:effectLst/>
                        </a:rPr>
                        <a:t>2. gather the correct compost, grit, sand and any other required soil additives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39352925"/>
                  </a:ext>
                </a:extLst>
              </a:tr>
              <a:tr h="828638">
                <a:tc>
                  <a:txBody>
                    <a:bodyPr/>
                    <a:lstStyle/>
                    <a:p>
                      <a:pPr algn="l" fontAlgn="t">
                        <a:lnSpc>
                          <a:spcPts val="1800"/>
                        </a:lnSpc>
                        <a:buNone/>
                      </a:pPr>
                      <a:r>
                        <a:rPr lang="en-GB">
                          <a:effectLst/>
                        </a:rPr>
                        <a:t>3. mix the soil thoroughly and place it into the given pots or trays, ready for the planting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09782982"/>
                  </a:ext>
                </a:extLst>
              </a:tr>
              <a:tr h="1148884">
                <a:tc>
                  <a:txBody>
                    <a:bodyPr/>
                    <a:lstStyle/>
                    <a:p>
                      <a:pPr algn="l" fontAlgn="t">
                        <a:lnSpc>
                          <a:spcPts val="2400"/>
                        </a:lnSpc>
                        <a:buNone/>
                      </a:pPr>
                      <a:r>
                        <a:rPr lang="en-GB" b="1">
                          <a:effectLst/>
                        </a:rPr>
                        <a:t>shown knowledge of</a:t>
                      </a:r>
                    </a:p>
                    <a:p>
                      <a:pPr algn="l" fontAlgn="t">
                        <a:lnSpc>
                          <a:spcPts val="1800"/>
                        </a:lnSpc>
                        <a:buNone/>
                      </a:pPr>
                      <a:r>
                        <a:rPr lang="en-GB">
                          <a:effectLst/>
                        </a:rPr>
                        <a:t>4. the key reasons why different types of soil are needed for different types of plants.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85817262"/>
                  </a:ext>
                </a:extLst>
              </a:tr>
            </a:tbl>
          </a:graphicData>
        </a:graphic>
      </p:graphicFrame>
      <p:sp>
        <p:nvSpPr>
          <p:cNvPr id="5" name="Rectangle 1">
            <a:extLst>
              <a:ext uri="{FF2B5EF4-FFF2-40B4-BE49-F238E27FC236}">
                <a16:creationId xmlns:a16="http://schemas.microsoft.com/office/drawing/2014/main" id="{E314DC4C-C2AD-D490-5E51-C12170F3383E}"/>
              </a:ext>
            </a:extLst>
          </p:cNvPr>
          <p:cNvSpPr>
            <a:spLocks noChangeArrowheads="1"/>
          </p:cNvSpPr>
          <p:nvPr/>
        </p:nvSpPr>
        <p:spPr bwMode="auto">
          <a:xfrm>
            <a:off x="444500" y="34544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Soil mixing for planting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549993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C5F2925-AC8C-4610-AD5C-BB87203ED3BD}"/>
              </a:ext>
            </a:extLst>
          </p:cNvPr>
          <p:cNvGraphicFramePr>
            <a:graphicFrameLocks noGrp="1"/>
          </p:cNvGraphicFramePr>
          <p:nvPr>
            <p:extLst>
              <p:ext uri="{D42A27DB-BD31-4B8C-83A1-F6EECF244321}">
                <p14:modId xmlns:p14="http://schemas.microsoft.com/office/powerpoint/2010/main" val="111063725"/>
              </p:ext>
            </p:extLst>
          </p:nvPr>
        </p:nvGraphicFramePr>
        <p:xfrm>
          <a:off x="203200" y="1727200"/>
          <a:ext cx="11684000" cy="3586639"/>
        </p:xfrm>
        <a:graphic>
          <a:graphicData uri="http://schemas.openxmlformats.org/drawingml/2006/table">
            <a:tbl>
              <a:tblPr/>
              <a:tblGrid>
                <a:gridCol w="5842000">
                  <a:extLst>
                    <a:ext uri="{9D8B030D-6E8A-4147-A177-3AD203B41FA5}">
                      <a16:colId xmlns:a16="http://schemas.microsoft.com/office/drawing/2014/main" val="3126469765"/>
                    </a:ext>
                  </a:extLst>
                </a:gridCol>
                <a:gridCol w="5842000">
                  <a:extLst>
                    <a:ext uri="{9D8B030D-6E8A-4147-A177-3AD203B41FA5}">
                      <a16:colId xmlns:a16="http://schemas.microsoft.com/office/drawing/2014/main" val="721804625"/>
                    </a:ext>
                  </a:extLst>
                </a:gridCol>
              </a:tblGrid>
              <a:tr h="874536">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21837669"/>
                  </a:ext>
                </a:extLst>
              </a:tr>
              <a:tr h="1181665">
                <a:tc>
                  <a:txBody>
                    <a:bodyPr/>
                    <a:lstStyle/>
                    <a:p>
                      <a:pPr algn="l" fontAlgn="t">
                        <a:lnSpc>
                          <a:spcPts val="2400"/>
                        </a:lnSpc>
                        <a:buNone/>
                      </a:pPr>
                      <a:r>
                        <a:rPr lang="en-GB" b="1">
                          <a:effectLst/>
                        </a:rPr>
                        <a:t>demonstrated the ability to</a:t>
                      </a:r>
                    </a:p>
                    <a:p>
                      <a:pPr algn="l" fontAlgn="t">
                        <a:lnSpc>
                          <a:spcPts val="1800"/>
                        </a:lnSpc>
                        <a:buNone/>
                      </a:pPr>
                      <a:r>
                        <a:rPr lang="en-GB">
                          <a:effectLst/>
                        </a:rPr>
                        <a:t>1. select flowers to include in an arrangement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50466762"/>
                  </a:ext>
                </a:extLst>
              </a:tr>
              <a:tr h="765219">
                <a:tc>
                  <a:txBody>
                    <a:bodyPr/>
                    <a:lstStyle/>
                    <a:p>
                      <a:pPr algn="l" fontAlgn="t">
                        <a:lnSpc>
                          <a:spcPts val="1800"/>
                        </a:lnSpc>
                        <a:buNone/>
                      </a:pPr>
                      <a:r>
                        <a:rPr lang="en-GB">
                          <a:effectLst/>
                        </a:rPr>
                        <a:t>2. cut the stems of the flowers to an equal length, with support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47007802"/>
                  </a:ext>
                </a:extLst>
              </a:tr>
              <a:tr h="765219">
                <a:tc>
                  <a:txBody>
                    <a:bodyPr/>
                    <a:lstStyle/>
                    <a:p>
                      <a:pPr algn="l" fontAlgn="t">
                        <a:lnSpc>
                          <a:spcPts val="1800"/>
                        </a:lnSpc>
                        <a:buNone/>
                      </a:pPr>
                      <a:r>
                        <a:rPr lang="en-GB">
                          <a:effectLst/>
                        </a:rPr>
                        <a:t>3. place the flowers in a vase and arrange them, with support.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45181021"/>
                  </a:ext>
                </a:extLst>
              </a:tr>
            </a:tbl>
          </a:graphicData>
        </a:graphic>
      </p:graphicFrame>
      <p:sp>
        <p:nvSpPr>
          <p:cNvPr id="5" name="Rectangle 1">
            <a:extLst>
              <a:ext uri="{FF2B5EF4-FFF2-40B4-BE49-F238E27FC236}">
                <a16:creationId xmlns:a16="http://schemas.microsoft.com/office/drawing/2014/main" id="{8802D4ED-B191-8B82-0459-DBE514BF9422}"/>
              </a:ext>
            </a:extLst>
          </p:cNvPr>
          <p:cNvSpPr>
            <a:spLocks noChangeArrowheads="1"/>
          </p:cNvSpPr>
          <p:nvPr/>
        </p:nvSpPr>
        <p:spPr bwMode="auto">
          <a:xfrm>
            <a:off x="203200" y="428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work experience: Flower arranging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658131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87E04A9-562B-8FA0-FF8F-E216EC91498E}"/>
              </a:ext>
            </a:extLst>
          </p:cNvPr>
          <p:cNvGraphicFramePr>
            <a:graphicFrameLocks noGrp="1"/>
          </p:cNvGraphicFramePr>
          <p:nvPr>
            <p:extLst>
              <p:ext uri="{D42A27DB-BD31-4B8C-83A1-F6EECF244321}">
                <p14:modId xmlns:p14="http://schemas.microsoft.com/office/powerpoint/2010/main" val="3569027368"/>
              </p:ext>
            </p:extLst>
          </p:nvPr>
        </p:nvGraphicFramePr>
        <p:xfrm>
          <a:off x="352424" y="1422400"/>
          <a:ext cx="11331576" cy="5103255"/>
        </p:xfrm>
        <a:graphic>
          <a:graphicData uri="http://schemas.openxmlformats.org/drawingml/2006/table">
            <a:tbl>
              <a:tblPr/>
              <a:tblGrid>
                <a:gridCol w="5665788">
                  <a:extLst>
                    <a:ext uri="{9D8B030D-6E8A-4147-A177-3AD203B41FA5}">
                      <a16:colId xmlns:a16="http://schemas.microsoft.com/office/drawing/2014/main" val="1566521900"/>
                    </a:ext>
                  </a:extLst>
                </a:gridCol>
                <a:gridCol w="5665788">
                  <a:extLst>
                    <a:ext uri="{9D8B030D-6E8A-4147-A177-3AD203B41FA5}">
                      <a16:colId xmlns:a16="http://schemas.microsoft.com/office/drawing/2014/main" val="1081870980"/>
                    </a:ext>
                  </a:extLst>
                </a:gridCol>
              </a:tblGrid>
              <a:tr h="512427">
                <a:tc>
                  <a:txBody>
                    <a:bodyPr/>
                    <a:lstStyle/>
                    <a:p>
                      <a:pPr algn="l" fontAlgn="t">
                        <a:buNone/>
                      </a:pPr>
                      <a:r>
                        <a:rPr lang="en-GB" sz="1400">
                          <a:effectLst/>
                        </a:rPr>
                        <a:t>In successfully completing this unit, the learner will have</a:t>
                      </a:r>
                    </a:p>
                  </a:txBody>
                  <a:tcPr marL="72422" marR="72422" marT="36211" marB="3621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72422" marR="72422" marT="36211" marB="3621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97380981"/>
                  </a:ext>
                </a:extLst>
              </a:tr>
              <a:tr h="1074503">
                <a:tc>
                  <a:txBody>
                    <a:bodyPr/>
                    <a:lstStyle/>
                    <a:p>
                      <a:pPr algn="l" fontAlgn="t">
                        <a:lnSpc>
                          <a:spcPts val="2400"/>
                        </a:lnSpc>
                        <a:buNone/>
                      </a:pPr>
                      <a:r>
                        <a:rPr lang="en-GB" sz="1400" b="1" dirty="0">
                          <a:effectLst/>
                        </a:rPr>
                        <a:t>experienced</a:t>
                      </a:r>
                    </a:p>
                    <a:p>
                      <a:pPr algn="l" fontAlgn="t">
                        <a:lnSpc>
                          <a:spcPts val="1800"/>
                        </a:lnSpc>
                        <a:buNone/>
                      </a:pPr>
                      <a:r>
                        <a:rPr lang="en-GB" sz="1400" dirty="0">
                          <a:effectLst/>
                        </a:rPr>
                        <a:t>1. touching at least one leaf, herb and flower growing in the 14+ horticulture plot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05929175"/>
                  </a:ext>
                </a:extLst>
              </a:tr>
              <a:tr h="535342">
                <a:tc>
                  <a:txBody>
                    <a:bodyPr/>
                    <a:lstStyle/>
                    <a:p>
                      <a:pPr algn="l" fontAlgn="t">
                        <a:lnSpc>
                          <a:spcPts val="1800"/>
                        </a:lnSpc>
                        <a:buNone/>
                      </a:pPr>
                      <a:r>
                        <a:rPr lang="en-GB" sz="1400">
                          <a:effectLst/>
                        </a:rPr>
                        <a:t>2. touching at least one plant growing in the school grounds</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3068150"/>
                  </a:ext>
                </a:extLst>
              </a:tr>
              <a:tr h="535342">
                <a:tc>
                  <a:txBody>
                    <a:bodyPr/>
                    <a:lstStyle/>
                    <a:p>
                      <a:pPr algn="l" fontAlgn="t">
                        <a:lnSpc>
                          <a:spcPts val="1800"/>
                        </a:lnSpc>
                        <a:buNone/>
                      </a:pPr>
                      <a:r>
                        <a:rPr lang="en-GB" sz="1400">
                          <a:effectLst/>
                        </a:rPr>
                        <a:t>3. touching at least one plant growing in the classroom</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84430109"/>
                  </a:ext>
                </a:extLst>
              </a:tr>
              <a:tr h="304273">
                <a:tc>
                  <a:txBody>
                    <a:bodyPr/>
                    <a:lstStyle/>
                    <a:p>
                      <a:pPr algn="l" fontAlgn="t">
                        <a:lnSpc>
                          <a:spcPts val="1800"/>
                        </a:lnSpc>
                        <a:buNone/>
                      </a:pPr>
                      <a:r>
                        <a:rPr lang="en-GB" sz="1400">
                          <a:effectLst/>
                        </a:rPr>
                        <a:t>4. touching compost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55561648"/>
                  </a:ext>
                </a:extLst>
              </a:tr>
              <a:tr h="766411">
                <a:tc>
                  <a:txBody>
                    <a:bodyPr/>
                    <a:lstStyle/>
                    <a:p>
                      <a:pPr algn="l" fontAlgn="t">
                        <a:lnSpc>
                          <a:spcPts val="1800"/>
                        </a:lnSpc>
                        <a:buNone/>
                      </a:pPr>
                      <a:r>
                        <a:rPr lang="en-GB" sz="1400">
                          <a:effectLst/>
                        </a:rPr>
                        <a:t>5. smelling at least one leaf, herb and flower growing in the 14+ horticulture plot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00694289"/>
                  </a:ext>
                </a:extLst>
              </a:tr>
              <a:tr h="535342">
                <a:tc>
                  <a:txBody>
                    <a:bodyPr/>
                    <a:lstStyle/>
                    <a:p>
                      <a:pPr algn="l" fontAlgn="t">
                        <a:lnSpc>
                          <a:spcPts val="1800"/>
                        </a:lnSpc>
                        <a:buNone/>
                      </a:pPr>
                      <a:r>
                        <a:rPr lang="en-GB" sz="1400">
                          <a:effectLst/>
                        </a:rPr>
                        <a:t>6. smelling at least one plant growing in the school grounds</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57333320"/>
                  </a:ext>
                </a:extLst>
              </a:tr>
              <a:tr h="535342">
                <a:tc>
                  <a:txBody>
                    <a:bodyPr/>
                    <a:lstStyle/>
                    <a:p>
                      <a:pPr algn="l" fontAlgn="t">
                        <a:lnSpc>
                          <a:spcPts val="1800"/>
                        </a:lnSpc>
                        <a:buNone/>
                      </a:pPr>
                      <a:r>
                        <a:rPr lang="en-GB" sz="1400">
                          <a:effectLst/>
                        </a:rPr>
                        <a:t>7. smelling at least one plant growing in the classroom</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23143934"/>
                  </a:ext>
                </a:extLst>
              </a:tr>
              <a:tr h="304273">
                <a:tc>
                  <a:txBody>
                    <a:bodyPr/>
                    <a:lstStyle/>
                    <a:p>
                      <a:pPr algn="l" fontAlgn="t">
                        <a:lnSpc>
                          <a:spcPts val="1800"/>
                        </a:lnSpc>
                        <a:buNone/>
                      </a:pPr>
                      <a:r>
                        <a:rPr lang="en-GB" sz="1400">
                          <a:effectLst/>
                        </a:rPr>
                        <a:t>8. smelling compost.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72422" marR="72422" marT="36211" marB="3621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74591494"/>
                  </a:ext>
                </a:extLst>
              </a:tr>
            </a:tbl>
          </a:graphicData>
        </a:graphic>
      </p:graphicFrame>
      <p:sp>
        <p:nvSpPr>
          <p:cNvPr id="5" name="Rectangle 1">
            <a:extLst>
              <a:ext uri="{FF2B5EF4-FFF2-40B4-BE49-F238E27FC236}">
                <a16:creationId xmlns:a16="http://schemas.microsoft.com/office/drawing/2014/main" id="{8683605F-8AB8-4243-D3C0-17EA4BC333A2}"/>
              </a:ext>
            </a:extLst>
          </p:cNvPr>
          <p:cNvSpPr>
            <a:spLocks noChangeArrowheads="1"/>
          </p:cNvSpPr>
          <p:nvPr/>
        </p:nvSpPr>
        <p:spPr bwMode="auto">
          <a:xfrm>
            <a:off x="352425" y="33234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Horticulture: Touching and smelling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8611611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43522A0-9354-88D7-1EAD-5A06C41EE0B4}"/>
              </a:ext>
            </a:extLst>
          </p:cNvPr>
          <p:cNvGraphicFramePr>
            <a:graphicFrameLocks noGrp="1"/>
          </p:cNvGraphicFramePr>
          <p:nvPr>
            <p:extLst>
              <p:ext uri="{D42A27DB-BD31-4B8C-83A1-F6EECF244321}">
                <p14:modId xmlns:p14="http://schemas.microsoft.com/office/powerpoint/2010/main" val="4234203207"/>
              </p:ext>
            </p:extLst>
          </p:nvPr>
        </p:nvGraphicFramePr>
        <p:xfrm>
          <a:off x="476250" y="1676400"/>
          <a:ext cx="11715750" cy="4503752"/>
        </p:xfrm>
        <a:graphic>
          <a:graphicData uri="http://schemas.openxmlformats.org/drawingml/2006/table">
            <a:tbl>
              <a:tblPr/>
              <a:tblGrid>
                <a:gridCol w="5857875">
                  <a:extLst>
                    <a:ext uri="{9D8B030D-6E8A-4147-A177-3AD203B41FA5}">
                      <a16:colId xmlns:a16="http://schemas.microsoft.com/office/drawing/2014/main" val="2789906938"/>
                    </a:ext>
                  </a:extLst>
                </a:gridCol>
                <a:gridCol w="5857875">
                  <a:extLst>
                    <a:ext uri="{9D8B030D-6E8A-4147-A177-3AD203B41FA5}">
                      <a16:colId xmlns:a16="http://schemas.microsoft.com/office/drawing/2014/main" val="2872876733"/>
                    </a:ext>
                  </a:extLst>
                </a:gridCol>
              </a:tblGrid>
              <a:tr h="661371">
                <a:tc>
                  <a:txBody>
                    <a:bodyPr/>
                    <a:lstStyle/>
                    <a:p>
                      <a:pPr algn="l" fontAlgn="t">
                        <a:buNone/>
                      </a:pPr>
                      <a:r>
                        <a:rPr lang="en-GB" sz="1800" dirty="0">
                          <a:effectLst/>
                        </a:rPr>
                        <a:t>In successfully completing this unit, the learner will have</a:t>
                      </a:r>
                    </a:p>
                  </a:txBody>
                  <a:tcPr marL="91287" marR="91287" marT="45643" marB="4564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Evidence needed</a:t>
                      </a:r>
                    </a:p>
                  </a:txBody>
                  <a:tcPr marL="91287" marR="91287" marT="45643" marB="4564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56592853"/>
                  </a:ext>
                </a:extLst>
              </a:tr>
              <a:tr h="893695">
                <a:tc>
                  <a:txBody>
                    <a:bodyPr/>
                    <a:lstStyle/>
                    <a:p>
                      <a:pPr algn="l" fontAlgn="t">
                        <a:lnSpc>
                          <a:spcPts val="2400"/>
                        </a:lnSpc>
                        <a:buNone/>
                      </a:pPr>
                      <a:r>
                        <a:rPr lang="en-GB" sz="1800" b="1">
                          <a:effectLst/>
                        </a:rPr>
                        <a:t>demonstrated the ability to</a:t>
                      </a:r>
                    </a:p>
                    <a:p>
                      <a:pPr algn="l" fontAlgn="t">
                        <a:lnSpc>
                          <a:spcPts val="1800"/>
                        </a:lnSpc>
                        <a:buNone/>
                      </a:pPr>
                      <a:r>
                        <a:rPr lang="en-GB" sz="1800">
                          <a:effectLst/>
                        </a:rPr>
                        <a:t>1. safely use a trowel to dig on at least one occasion</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1568538"/>
                  </a:ext>
                </a:extLst>
              </a:tr>
              <a:tr h="578680">
                <a:tc>
                  <a:txBody>
                    <a:bodyPr/>
                    <a:lstStyle/>
                    <a:p>
                      <a:pPr algn="l" fontAlgn="t">
                        <a:lnSpc>
                          <a:spcPts val="1800"/>
                        </a:lnSpc>
                        <a:buNone/>
                      </a:pPr>
                      <a:r>
                        <a:rPr lang="en-GB" sz="1800">
                          <a:effectLst/>
                        </a:rPr>
                        <a:t>2. fill and use a watering can on at least one occasion</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39982509"/>
                  </a:ext>
                </a:extLst>
              </a:tr>
              <a:tr h="661371">
                <a:tc>
                  <a:txBody>
                    <a:bodyPr/>
                    <a:lstStyle/>
                    <a:p>
                      <a:pPr algn="l" fontAlgn="t">
                        <a:lnSpc>
                          <a:spcPts val="1800"/>
                        </a:lnSpc>
                        <a:buNone/>
                      </a:pPr>
                      <a:r>
                        <a:rPr lang="en-GB" sz="1800" dirty="0">
                          <a:effectLst/>
                        </a:rPr>
                        <a:t>3. create a small </a:t>
                      </a:r>
                      <a:r>
                        <a:rPr lang="en-GB" sz="1800" dirty="0" err="1">
                          <a:effectLst/>
                        </a:rPr>
                        <a:t>rr</a:t>
                      </a:r>
                      <a:r>
                        <a:rPr lang="en-GB" sz="1800" dirty="0">
                          <a:effectLst/>
                        </a:rPr>
                        <a:t> for a plant, with support</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 and/or student completed work</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77241440"/>
                  </a:ext>
                </a:extLst>
              </a:tr>
              <a:tr h="1129955">
                <a:tc>
                  <a:txBody>
                    <a:bodyPr/>
                    <a:lstStyle/>
                    <a:p>
                      <a:pPr algn="l" fontAlgn="t">
                        <a:lnSpc>
                          <a:spcPts val="2400"/>
                        </a:lnSpc>
                        <a:buNone/>
                      </a:pPr>
                      <a:r>
                        <a:rPr lang="en-GB" sz="1800" b="1">
                          <a:effectLst/>
                        </a:rPr>
                        <a:t>experienced</a:t>
                      </a:r>
                    </a:p>
                    <a:p>
                      <a:pPr algn="l" fontAlgn="t">
                        <a:lnSpc>
                          <a:spcPts val="1800"/>
                        </a:lnSpc>
                        <a:buNone/>
                      </a:pPr>
                      <a:r>
                        <a:rPr lang="en-GB" sz="1800">
                          <a:effectLst/>
                        </a:rPr>
                        <a:t>4. using the relevant gardening equipment to safely dig, trim or water on at least two occasions</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3266997"/>
                  </a:ext>
                </a:extLst>
              </a:tr>
              <a:tr h="578680">
                <a:tc>
                  <a:txBody>
                    <a:bodyPr/>
                    <a:lstStyle/>
                    <a:p>
                      <a:pPr algn="l" fontAlgn="t">
                        <a:lnSpc>
                          <a:spcPts val="1800"/>
                        </a:lnSpc>
                        <a:buNone/>
                      </a:pPr>
                      <a:r>
                        <a:rPr lang="en-GB" sz="1800">
                          <a:effectLst/>
                        </a:rPr>
                        <a:t>5. planting at least two seeds, bulbs or plants.</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dirty="0">
                          <a:effectLst/>
                        </a:rPr>
                        <a:t>Summary sheet</a:t>
                      </a:r>
                    </a:p>
                  </a:txBody>
                  <a:tcPr marL="91287" marR="91287" marT="45643" marB="4564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03900979"/>
                  </a:ext>
                </a:extLst>
              </a:tr>
            </a:tbl>
          </a:graphicData>
        </a:graphic>
      </p:graphicFrame>
      <p:sp>
        <p:nvSpPr>
          <p:cNvPr id="5" name="Rectangle 1">
            <a:extLst>
              <a:ext uri="{FF2B5EF4-FFF2-40B4-BE49-F238E27FC236}">
                <a16:creationId xmlns:a16="http://schemas.microsoft.com/office/drawing/2014/main" id="{F2668DC9-DA08-9224-07F0-951745D8840B}"/>
              </a:ext>
            </a:extLst>
          </p:cNvPr>
          <p:cNvSpPr>
            <a:spLocks noChangeArrowheads="1"/>
          </p:cNvSpPr>
          <p:nvPr/>
        </p:nvSpPr>
        <p:spPr bwMode="auto">
          <a:xfrm>
            <a:off x="476250" y="44924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Gardening skills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187615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B781644-E40D-A775-2661-EC6AE1747265}"/>
              </a:ext>
            </a:extLst>
          </p:cNvPr>
          <p:cNvGraphicFramePr>
            <a:graphicFrameLocks noGrp="1"/>
          </p:cNvGraphicFramePr>
          <p:nvPr>
            <p:extLst>
              <p:ext uri="{D42A27DB-BD31-4B8C-83A1-F6EECF244321}">
                <p14:modId xmlns:p14="http://schemas.microsoft.com/office/powerpoint/2010/main" val="1792288370"/>
              </p:ext>
            </p:extLst>
          </p:nvPr>
        </p:nvGraphicFramePr>
        <p:xfrm>
          <a:off x="469900" y="2298700"/>
          <a:ext cx="11137900" cy="3493770"/>
        </p:xfrm>
        <a:graphic>
          <a:graphicData uri="http://schemas.openxmlformats.org/drawingml/2006/table">
            <a:tbl>
              <a:tblPr/>
              <a:tblGrid>
                <a:gridCol w="5568950">
                  <a:extLst>
                    <a:ext uri="{9D8B030D-6E8A-4147-A177-3AD203B41FA5}">
                      <a16:colId xmlns:a16="http://schemas.microsoft.com/office/drawing/2014/main" val="3015880740"/>
                    </a:ext>
                  </a:extLst>
                </a:gridCol>
                <a:gridCol w="5568950">
                  <a:extLst>
                    <a:ext uri="{9D8B030D-6E8A-4147-A177-3AD203B41FA5}">
                      <a16:colId xmlns:a16="http://schemas.microsoft.com/office/drawing/2014/main" val="969117250"/>
                    </a:ext>
                  </a:extLst>
                </a:gridCol>
              </a:tblGrid>
              <a:tr h="0">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70062223"/>
                  </a:ext>
                </a:extLst>
              </a:tr>
              <a:tr h="0">
                <a:tc>
                  <a:txBody>
                    <a:bodyPr/>
                    <a:lstStyle/>
                    <a:p>
                      <a:pPr algn="l" fontAlgn="t">
                        <a:lnSpc>
                          <a:spcPts val="2400"/>
                        </a:lnSpc>
                        <a:buNone/>
                      </a:pPr>
                      <a:r>
                        <a:rPr lang="en-GB" b="1">
                          <a:effectLst/>
                        </a:rPr>
                        <a:t>demonstrated the ability to</a:t>
                      </a:r>
                    </a:p>
                    <a:p>
                      <a:pPr algn="l" fontAlgn="t">
                        <a:lnSpc>
                          <a:spcPts val="1800"/>
                        </a:lnSpc>
                        <a:buNone/>
                      </a:pPr>
                      <a:r>
                        <a:rPr lang="en-GB">
                          <a:effectLst/>
                        </a:rPr>
                        <a:t>1. state three facts about bees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6552186"/>
                  </a:ext>
                </a:extLst>
              </a:tr>
              <a:tr h="0">
                <a:tc>
                  <a:txBody>
                    <a:bodyPr/>
                    <a:lstStyle/>
                    <a:p>
                      <a:pPr algn="l" fontAlgn="t">
                        <a:lnSpc>
                          <a:spcPts val="1800"/>
                        </a:lnSpc>
                        <a:buNone/>
                      </a:pPr>
                      <a:r>
                        <a:rPr lang="en-GB">
                          <a:effectLst/>
                        </a:rPr>
                        <a:t>2. describe why bees are important to trees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1614207"/>
                  </a:ext>
                </a:extLst>
              </a:tr>
              <a:tr h="0">
                <a:tc>
                  <a:txBody>
                    <a:bodyPr/>
                    <a:lstStyle/>
                    <a:p>
                      <a:pPr algn="l" fontAlgn="t">
                        <a:lnSpc>
                          <a:spcPts val="1800"/>
                        </a:lnSpc>
                        <a:buNone/>
                      </a:pPr>
                      <a:r>
                        <a:rPr lang="en-GB">
                          <a:effectLst/>
                        </a:rPr>
                        <a:t>3. label the main different parts of a tree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79809536"/>
                  </a:ext>
                </a:extLst>
              </a:tr>
              <a:tr h="0">
                <a:tc>
                  <a:txBody>
                    <a:bodyPr/>
                    <a:lstStyle/>
                    <a:p>
                      <a:pPr algn="l" fontAlgn="t">
                        <a:lnSpc>
                          <a:spcPts val="1800"/>
                        </a:lnSpc>
                        <a:buNone/>
                      </a:pPr>
                      <a:r>
                        <a:rPr lang="en-GB">
                          <a:effectLst/>
                        </a:rPr>
                        <a:t>4. state one difference between an evergreen and a deciduous tree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82404181"/>
                  </a:ext>
                </a:extLst>
              </a:tr>
              <a:tr h="0">
                <a:tc>
                  <a:txBody>
                    <a:bodyPr/>
                    <a:lstStyle/>
                    <a:p>
                      <a:pPr algn="l" fontAlgn="t">
                        <a:lnSpc>
                          <a:spcPts val="1800"/>
                        </a:lnSpc>
                        <a:buNone/>
                      </a:pPr>
                      <a:r>
                        <a:rPr lang="en-GB">
                          <a:effectLst/>
                        </a:rPr>
                        <a:t>5. grow a tree sapling over a period of four weeks or more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79776075"/>
                  </a:ext>
                </a:extLst>
              </a:tr>
              <a:tr h="0">
                <a:tc>
                  <a:txBody>
                    <a:bodyPr/>
                    <a:lstStyle/>
                    <a:p>
                      <a:pPr algn="l" fontAlgn="t">
                        <a:lnSpc>
                          <a:spcPts val="1800"/>
                        </a:lnSpc>
                        <a:buNone/>
                      </a:pPr>
                      <a:r>
                        <a:rPr lang="en-GB">
                          <a:effectLst/>
                        </a:rPr>
                        <a:t>6. describe the stages of growth that they see.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38064798"/>
                  </a:ext>
                </a:extLst>
              </a:tr>
            </a:tbl>
          </a:graphicData>
        </a:graphic>
      </p:graphicFrame>
      <p:sp>
        <p:nvSpPr>
          <p:cNvPr id="5" name="Rectangle 1">
            <a:extLst>
              <a:ext uri="{FF2B5EF4-FFF2-40B4-BE49-F238E27FC236}">
                <a16:creationId xmlns:a16="http://schemas.microsoft.com/office/drawing/2014/main" id="{31EA6E1D-0BF2-AF92-E78D-49A95B917DF2}"/>
              </a:ext>
            </a:extLst>
          </p:cNvPr>
          <p:cNvSpPr>
            <a:spLocks noChangeArrowheads="1"/>
          </p:cNvSpPr>
          <p:nvPr/>
        </p:nvSpPr>
        <p:spPr bwMode="auto">
          <a:xfrm>
            <a:off x="723900" y="60833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Bees and trees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2637893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FCB4B5D-28F2-E8D2-94BD-BD463AA2570B}"/>
              </a:ext>
            </a:extLst>
          </p:cNvPr>
          <p:cNvGraphicFramePr>
            <a:graphicFrameLocks noGrp="1"/>
          </p:cNvGraphicFramePr>
          <p:nvPr>
            <p:extLst>
              <p:ext uri="{D42A27DB-BD31-4B8C-83A1-F6EECF244321}">
                <p14:modId xmlns:p14="http://schemas.microsoft.com/office/powerpoint/2010/main" val="2727147179"/>
              </p:ext>
            </p:extLst>
          </p:nvPr>
        </p:nvGraphicFramePr>
        <p:xfrm>
          <a:off x="682905" y="1763362"/>
          <a:ext cx="10544538" cy="4526080"/>
        </p:xfrm>
        <a:graphic>
          <a:graphicData uri="http://schemas.openxmlformats.org/drawingml/2006/table">
            <a:tbl>
              <a:tblPr/>
              <a:tblGrid>
                <a:gridCol w="5272269">
                  <a:extLst>
                    <a:ext uri="{9D8B030D-6E8A-4147-A177-3AD203B41FA5}">
                      <a16:colId xmlns:a16="http://schemas.microsoft.com/office/drawing/2014/main" val="2786613743"/>
                    </a:ext>
                  </a:extLst>
                </a:gridCol>
                <a:gridCol w="5272269">
                  <a:extLst>
                    <a:ext uri="{9D8B030D-6E8A-4147-A177-3AD203B41FA5}">
                      <a16:colId xmlns:a16="http://schemas.microsoft.com/office/drawing/2014/main" val="3475582661"/>
                    </a:ext>
                  </a:extLst>
                </a:gridCol>
              </a:tblGrid>
              <a:tr h="524791">
                <a:tc>
                  <a:txBody>
                    <a:bodyPr/>
                    <a:lstStyle/>
                    <a:p>
                      <a:pPr algn="l" fontAlgn="t">
                        <a:buNone/>
                      </a:pPr>
                      <a:r>
                        <a:rPr lang="en-GB" sz="1500">
                          <a:effectLst/>
                        </a:rPr>
                        <a:t>In successfully completing this unit, the learner will have</a:t>
                      </a:r>
                    </a:p>
                  </a:txBody>
                  <a:tcPr marL="78520" marR="78520" marT="39260" marB="3926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Evidence needed</a:t>
                      </a:r>
                    </a:p>
                  </a:txBody>
                  <a:tcPr marL="78520" marR="78520" marT="39260" marB="3926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49619044"/>
                  </a:ext>
                </a:extLst>
              </a:tr>
              <a:tr h="896517">
                <a:tc>
                  <a:txBody>
                    <a:bodyPr/>
                    <a:lstStyle/>
                    <a:p>
                      <a:pPr algn="l" fontAlgn="t">
                        <a:lnSpc>
                          <a:spcPts val="2400"/>
                        </a:lnSpc>
                        <a:buNone/>
                      </a:pPr>
                      <a:r>
                        <a:rPr lang="en-GB" sz="1500" b="1" dirty="0">
                          <a:effectLst/>
                        </a:rPr>
                        <a:t>demonstrated the ability to</a:t>
                      </a:r>
                    </a:p>
                    <a:p>
                      <a:pPr algn="l" fontAlgn="t">
                        <a:lnSpc>
                          <a:spcPts val="1800"/>
                        </a:lnSpc>
                        <a:buNone/>
                      </a:pPr>
                      <a:r>
                        <a:rPr lang="en-GB" sz="1500" dirty="0">
                          <a:effectLst/>
                        </a:rPr>
                        <a:t>1. open and close gates with help as appropriate so an alpaca may be moved</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34437322"/>
                  </a:ext>
                </a:extLst>
              </a:tr>
              <a:tr h="729761">
                <a:tc>
                  <a:txBody>
                    <a:bodyPr/>
                    <a:lstStyle/>
                    <a:p>
                      <a:pPr algn="l" fontAlgn="t">
                        <a:lnSpc>
                          <a:spcPts val="1800"/>
                        </a:lnSpc>
                        <a:buNone/>
                      </a:pPr>
                      <a:r>
                        <a:rPr lang="en-GB" sz="1500">
                          <a:effectLst/>
                        </a:rPr>
                        <a:t>2. open and close gates in the handling pens, with help as appropriate to move the alpaca through the pens</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86823653"/>
                  </a:ext>
                </a:extLst>
              </a:tr>
              <a:tr h="511497">
                <a:tc>
                  <a:txBody>
                    <a:bodyPr/>
                    <a:lstStyle/>
                    <a:p>
                      <a:pPr algn="l" fontAlgn="t">
                        <a:lnSpc>
                          <a:spcPts val="1800"/>
                        </a:lnSpc>
                        <a:buNone/>
                      </a:pPr>
                      <a:r>
                        <a:rPr lang="en-GB" sz="1500">
                          <a:effectLst/>
                        </a:rPr>
                        <a:t>3. return the alpaca to the field with help as appropriate</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93668061"/>
                  </a:ext>
                </a:extLst>
              </a:tr>
              <a:tr h="802516">
                <a:tc>
                  <a:txBody>
                    <a:bodyPr/>
                    <a:lstStyle/>
                    <a:p>
                      <a:pPr algn="l" fontAlgn="t">
                        <a:lnSpc>
                          <a:spcPts val="2400"/>
                        </a:lnSpc>
                        <a:buNone/>
                      </a:pPr>
                      <a:r>
                        <a:rPr lang="en-GB" sz="1500" b="1">
                          <a:effectLst/>
                        </a:rPr>
                        <a:t>experienced</a:t>
                      </a:r>
                    </a:p>
                    <a:p>
                      <a:pPr algn="l" fontAlgn="t">
                        <a:lnSpc>
                          <a:spcPts val="1800"/>
                        </a:lnSpc>
                        <a:buNone/>
                      </a:pPr>
                      <a:r>
                        <a:rPr lang="en-GB" sz="1500">
                          <a:effectLst/>
                        </a:rPr>
                        <a:t>4. working as part of team to move the alpaca with help as appropriate</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9319065"/>
                  </a:ext>
                </a:extLst>
              </a:tr>
              <a:tr h="511497">
                <a:tc>
                  <a:txBody>
                    <a:bodyPr/>
                    <a:lstStyle/>
                    <a:p>
                      <a:pPr algn="l" fontAlgn="t">
                        <a:lnSpc>
                          <a:spcPts val="1800"/>
                        </a:lnSpc>
                        <a:buNone/>
                      </a:pPr>
                      <a:r>
                        <a:rPr lang="en-GB" sz="1500">
                          <a:effectLst/>
                        </a:rPr>
                        <a:t>5. touching the alpaca with help as appropriate</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50548958"/>
                  </a:ext>
                </a:extLst>
              </a:tr>
              <a:tr h="511497">
                <a:tc>
                  <a:txBody>
                    <a:bodyPr/>
                    <a:lstStyle/>
                    <a:p>
                      <a:pPr algn="l" fontAlgn="t">
                        <a:lnSpc>
                          <a:spcPts val="1800"/>
                        </a:lnSpc>
                        <a:buNone/>
                      </a:pPr>
                      <a:r>
                        <a:rPr lang="en-GB" sz="1500">
                          <a:effectLst/>
                        </a:rPr>
                        <a:t>6. returning the alpaca to the field with help as appropriate.</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dirty="0">
                          <a:effectLst/>
                        </a:rPr>
                        <a:t>Summary sheet</a:t>
                      </a:r>
                    </a:p>
                  </a:txBody>
                  <a:tcPr marL="78520" marR="78520" marT="39260" marB="3926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38644297"/>
                  </a:ext>
                </a:extLst>
              </a:tr>
            </a:tbl>
          </a:graphicData>
        </a:graphic>
      </p:graphicFrame>
      <p:sp>
        <p:nvSpPr>
          <p:cNvPr id="5" name="Rectangle 1">
            <a:extLst>
              <a:ext uri="{FF2B5EF4-FFF2-40B4-BE49-F238E27FC236}">
                <a16:creationId xmlns:a16="http://schemas.microsoft.com/office/drawing/2014/main" id="{44BC7597-37B1-070B-5DDF-7F1D40AF281E}"/>
              </a:ext>
            </a:extLst>
          </p:cNvPr>
          <p:cNvSpPr>
            <a:spLocks noChangeArrowheads="1"/>
          </p:cNvSpPr>
          <p:nvPr/>
        </p:nvSpPr>
        <p:spPr bwMode="auto">
          <a:xfrm>
            <a:off x="129089" y="3636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animal care: Handling alpacas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192876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8BB63B2-A74D-6D38-36A3-124E20728C31}"/>
              </a:ext>
            </a:extLst>
          </p:cNvPr>
          <p:cNvGraphicFramePr>
            <a:graphicFrameLocks noGrp="1"/>
          </p:cNvGraphicFramePr>
          <p:nvPr>
            <p:extLst>
              <p:ext uri="{D42A27DB-BD31-4B8C-83A1-F6EECF244321}">
                <p14:modId xmlns:p14="http://schemas.microsoft.com/office/powerpoint/2010/main" val="2356861232"/>
              </p:ext>
            </p:extLst>
          </p:nvPr>
        </p:nvGraphicFramePr>
        <p:xfrm>
          <a:off x="412750" y="1485900"/>
          <a:ext cx="11303000" cy="4728956"/>
        </p:xfrm>
        <a:graphic>
          <a:graphicData uri="http://schemas.openxmlformats.org/drawingml/2006/table">
            <a:tbl>
              <a:tblPr/>
              <a:tblGrid>
                <a:gridCol w="5651500">
                  <a:extLst>
                    <a:ext uri="{9D8B030D-6E8A-4147-A177-3AD203B41FA5}">
                      <a16:colId xmlns:a16="http://schemas.microsoft.com/office/drawing/2014/main" val="3898458003"/>
                    </a:ext>
                  </a:extLst>
                </a:gridCol>
                <a:gridCol w="5651500">
                  <a:extLst>
                    <a:ext uri="{9D8B030D-6E8A-4147-A177-3AD203B41FA5}">
                      <a16:colId xmlns:a16="http://schemas.microsoft.com/office/drawing/2014/main" val="4140309136"/>
                    </a:ext>
                  </a:extLst>
                </a:gridCol>
              </a:tblGrid>
              <a:tr h="662311">
                <a:tc>
                  <a:txBody>
                    <a:bodyPr/>
                    <a:lstStyle/>
                    <a:p>
                      <a:pPr algn="l" fontAlgn="t">
                        <a:buNone/>
                      </a:pPr>
                      <a:r>
                        <a:rPr lang="en-GB" sz="1700" dirty="0">
                          <a:effectLst/>
                        </a:rPr>
                        <a:t>In successfully completing this unit, the learner will have</a:t>
                      </a:r>
                    </a:p>
                  </a:txBody>
                  <a:tcPr marL="88577" marR="88577" marT="44288" marB="4428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Evidence needed</a:t>
                      </a:r>
                    </a:p>
                  </a:txBody>
                  <a:tcPr marL="88577" marR="88577" marT="44288" marB="4428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79259840"/>
                  </a:ext>
                </a:extLst>
              </a:tr>
              <a:tr h="672520">
                <a:tc>
                  <a:txBody>
                    <a:bodyPr/>
                    <a:lstStyle/>
                    <a:p>
                      <a:pPr algn="l" fontAlgn="t">
                        <a:lnSpc>
                          <a:spcPts val="2400"/>
                        </a:lnSpc>
                        <a:buNone/>
                      </a:pPr>
                      <a:r>
                        <a:rPr lang="en-GB" sz="1700" b="1">
                          <a:effectLst/>
                        </a:rPr>
                        <a:t>shown knowledge of</a:t>
                      </a:r>
                    </a:p>
                    <a:p>
                      <a:pPr algn="l" fontAlgn="t">
                        <a:lnSpc>
                          <a:spcPts val="1800"/>
                        </a:lnSpc>
                        <a:buNone/>
                      </a:pPr>
                      <a:r>
                        <a:rPr lang="en-GB" sz="1700">
                          <a:effectLst/>
                        </a:rPr>
                        <a:t>1. the key things a plant needs to grow</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13653808"/>
                  </a:ext>
                </a:extLst>
              </a:tr>
              <a:tr h="591126">
                <a:tc>
                  <a:txBody>
                    <a:bodyPr/>
                    <a:lstStyle/>
                    <a:p>
                      <a:pPr algn="l" fontAlgn="t">
                        <a:lnSpc>
                          <a:spcPts val="1800"/>
                        </a:lnSpc>
                        <a:buNone/>
                      </a:pPr>
                      <a:r>
                        <a:rPr lang="en-GB" sz="1700">
                          <a:effectLst/>
                        </a:rPr>
                        <a:t>2. the benefit of growing plants according to the season</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81082186"/>
                  </a:ext>
                </a:extLst>
              </a:tr>
              <a:tr h="916705">
                <a:tc>
                  <a:txBody>
                    <a:bodyPr/>
                    <a:lstStyle/>
                    <a:p>
                      <a:pPr algn="l" fontAlgn="t">
                        <a:lnSpc>
                          <a:spcPts val="2400"/>
                        </a:lnSpc>
                        <a:buNone/>
                      </a:pPr>
                      <a:r>
                        <a:rPr lang="en-GB" sz="1700" b="1">
                          <a:effectLst/>
                        </a:rPr>
                        <a:t>demonstrated the ability to</a:t>
                      </a:r>
                    </a:p>
                    <a:p>
                      <a:pPr algn="l" fontAlgn="t">
                        <a:lnSpc>
                          <a:spcPts val="1800"/>
                        </a:lnSpc>
                        <a:buNone/>
                      </a:pPr>
                      <a:r>
                        <a:rPr lang="en-GB" sz="1700">
                          <a:effectLst/>
                        </a:rPr>
                        <a:t>3. name and describe the seasons of the year</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92630941"/>
                  </a:ext>
                </a:extLst>
              </a:tr>
              <a:tr h="378463">
                <a:tc>
                  <a:txBody>
                    <a:bodyPr/>
                    <a:lstStyle/>
                    <a:p>
                      <a:pPr algn="l" fontAlgn="t">
                        <a:lnSpc>
                          <a:spcPts val="1800"/>
                        </a:lnSpc>
                        <a:buNone/>
                      </a:pPr>
                      <a:r>
                        <a:rPr lang="en-GB" sz="1700" dirty="0">
                          <a:effectLst/>
                        </a:rPr>
                        <a:t>4. identify two different weeds</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4150607"/>
                  </a:ext>
                </a:extLst>
              </a:tr>
              <a:tr h="916705">
                <a:tc>
                  <a:txBody>
                    <a:bodyPr/>
                    <a:lstStyle/>
                    <a:p>
                      <a:pPr algn="l" fontAlgn="t">
                        <a:lnSpc>
                          <a:spcPts val="2400"/>
                        </a:lnSpc>
                        <a:buNone/>
                      </a:pPr>
                      <a:r>
                        <a:rPr lang="en-GB" sz="1700" b="1">
                          <a:effectLst/>
                        </a:rPr>
                        <a:t>experienced</a:t>
                      </a:r>
                    </a:p>
                    <a:p>
                      <a:pPr algn="l" fontAlgn="t">
                        <a:lnSpc>
                          <a:spcPts val="1800"/>
                        </a:lnSpc>
                        <a:buNone/>
                      </a:pPr>
                      <a:r>
                        <a:rPr lang="en-GB" sz="1700">
                          <a:effectLst/>
                        </a:rPr>
                        <a:t>5. planting their own seed or bulb and looking after it until it has sprouted</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61042988"/>
                  </a:ext>
                </a:extLst>
              </a:tr>
              <a:tr h="591126">
                <a:tc>
                  <a:txBody>
                    <a:bodyPr/>
                    <a:lstStyle/>
                    <a:p>
                      <a:pPr algn="l" fontAlgn="t">
                        <a:lnSpc>
                          <a:spcPts val="1800"/>
                        </a:lnSpc>
                        <a:buNone/>
                      </a:pPr>
                      <a:r>
                        <a:rPr lang="en-GB" sz="1700">
                          <a:effectLst/>
                        </a:rPr>
                        <a:t>6. tending a chosen existing plant in the garden for at least four weeks.</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8577" marR="88577" marT="44288" marB="4428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4522897"/>
                  </a:ext>
                </a:extLst>
              </a:tr>
            </a:tbl>
          </a:graphicData>
        </a:graphic>
      </p:graphicFrame>
      <p:sp>
        <p:nvSpPr>
          <p:cNvPr id="5" name="Rectangle 1">
            <a:extLst>
              <a:ext uri="{FF2B5EF4-FFF2-40B4-BE49-F238E27FC236}">
                <a16:creationId xmlns:a16="http://schemas.microsoft.com/office/drawing/2014/main" id="{150DD6A6-79B3-DD6D-BA52-8B2636636E4E}"/>
              </a:ext>
            </a:extLst>
          </p:cNvPr>
          <p:cNvSpPr>
            <a:spLocks noChangeArrowheads="1"/>
          </p:cNvSpPr>
          <p:nvPr/>
        </p:nvSpPr>
        <p:spPr bwMode="auto">
          <a:xfrm>
            <a:off x="412750" y="41454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Beginner gardener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579520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5CA530E-78CF-C9BF-9B47-BA3D1A71C620}"/>
              </a:ext>
            </a:extLst>
          </p:cNvPr>
          <p:cNvGraphicFramePr>
            <a:graphicFrameLocks noGrp="1"/>
          </p:cNvGraphicFramePr>
          <p:nvPr>
            <p:extLst>
              <p:ext uri="{D42A27DB-BD31-4B8C-83A1-F6EECF244321}">
                <p14:modId xmlns:p14="http://schemas.microsoft.com/office/powerpoint/2010/main" val="2882518070"/>
              </p:ext>
            </p:extLst>
          </p:nvPr>
        </p:nvGraphicFramePr>
        <p:xfrm>
          <a:off x="368300" y="1752600"/>
          <a:ext cx="11645900" cy="4342289"/>
        </p:xfrm>
        <a:graphic>
          <a:graphicData uri="http://schemas.openxmlformats.org/drawingml/2006/table">
            <a:tbl>
              <a:tblPr/>
              <a:tblGrid>
                <a:gridCol w="5822950">
                  <a:extLst>
                    <a:ext uri="{9D8B030D-6E8A-4147-A177-3AD203B41FA5}">
                      <a16:colId xmlns:a16="http://schemas.microsoft.com/office/drawing/2014/main" val="1796622787"/>
                    </a:ext>
                  </a:extLst>
                </a:gridCol>
                <a:gridCol w="5822950">
                  <a:extLst>
                    <a:ext uri="{9D8B030D-6E8A-4147-A177-3AD203B41FA5}">
                      <a16:colId xmlns:a16="http://schemas.microsoft.com/office/drawing/2014/main" val="888525975"/>
                    </a:ext>
                  </a:extLst>
                </a:gridCol>
              </a:tblGrid>
              <a:tr h="663790">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86443077"/>
                  </a:ext>
                </a:extLst>
              </a:tr>
              <a:tr h="659838">
                <a:tc>
                  <a:txBody>
                    <a:bodyPr/>
                    <a:lstStyle/>
                    <a:p>
                      <a:pPr algn="l" fontAlgn="t">
                        <a:lnSpc>
                          <a:spcPts val="2400"/>
                        </a:lnSpc>
                        <a:buNone/>
                      </a:pPr>
                      <a:r>
                        <a:rPr lang="en-GB" b="1">
                          <a:effectLst/>
                        </a:rPr>
                        <a:t>shown knowledge of</a:t>
                      </a:r>
                    </a:p>
                    <a:p>
                      <a:pPr algn="l" fontAlgn="t">
                        <a:lnSpc>
                          <a:spcPts val="1800"/>
                        </a:lnSpc>
                        <a:buNone/>
                      </a:pPr>
                      <a:r>
                        <a:rPr lang="en-GB">
                          <a:effectLst/>
                        </a:rPr>
                        <a:t>1. what soil is made of</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20512132"/>
                  </a:ext>
                </a:extLst>
              </a:tr>
              <a:tr h="580816">
                <a:tc>
                  <a:txBody>
                    <a:bodyPr/>
                    <a:lstStyle/>
                    <a:p>
                      <a:pPr algn="l" fontAlgn="t">
                        <a:lnSpc>
                          <a:spcPts val="1800"/>
                        </a:lnSpc>
                        <a:buNone/>
                      </a:pPr>
                      <a:r>
                        <a:rPr lang="en-GB">
                          <a:effectLst/>
                        </a:rPr>
                        <a:t>2. why each of the components of soil is important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11926741"/>
                  </a:ext>
                </a:extLst>
              </a:tr>
              <a:tr h="379308">
                <a:tc>
                  <a:txBody>
                    <a:bodyPr/>
                    <a:lstStyle/>
                    <a:p>
                      <a:pPr algn="l" fontAlgn="t">
                        <a:lnSpc>
                          <a:spcPts val="1800"/>
                        </a:lnSpc>
                        <a:buNone/>
                      </a:pPr>
                      <a:r>
                        <a:rPr lang="en-GB">
                          <a:effectLst/>
                        </a:rPr>
                        <a:t>3. the key functions of soil</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80486750"/>
                  </a:ext>
                </a:extLst>
              </a:tr>
              <a:tr h="896905">
                <a:tc>
                  <a:txBody>
                    <a:bodyPr/>
                    <a:lstStyle/>
                    <a:p>
                      <a:pPr algn="l" fontAlgn="t">
                        <a:lnSpc>
                          <a:spcPts val="2400"/>
                        </a:lnSpc>
                        <a:buNone/>
                      </a:pPr>
                      <a:r>
                        <a:rPr lang="en-GB" b="1">
                          <a:effectLst/>
                        </a:rPr>
                        <a:t>demonstrated the ability to</a:t>
                      </a:r>
                    </a:p>
                    <a:p>
                      <a:pPr algn="l" fontAlgn="t">
                        <a:lnSpc>
                          <a:spcPts val="1800"/>
                        </a:lnSpc>
                        <a:buNone/>
                      </a:pPr>
                      <a:r>
                        <a:rPr lang="en-GB">
                          <a:effectLst/>
                        </a:rPr>
                        <a:t>4. name the main type of soil found in a given area</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45606593"/>
                  </a:ext>
                </a:extLst>
              </a:tr>
              <a:tr h="580816">
                <a:tc>
                  <a:txBody>
                    <a:bodyPr/>
                    <a:lstStyle/>
                    <a:p>
                      <a:pPr algn="l" fontAlgn="t">
                        <a:lnSpc>
                          <a:spcPts val="1800"/>
                        </a:lnSpc>
                        <a:buNone/>
                      </a:pPr>
                      <a:r>
                        <a:rPr lang="en-GB">
                          <a:effectLst/>
                        </a:rPr>
                        <a:t>5. name the key characteristics of at least two types of soil</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22199059"/>
                  </a:ext>
                </a:extLst>
              </a:tr>
              <a:tr h="580816">
                <a:tc>
                  <a:txBody>
                    <a:bodyPr/>
                    <a:lstStyle/>
                    <a:p>
                      <a:pPr algn="l" fontAlgn="t">
                        <a:lnSpc>
                          <a:spcPts val="1800"/>
                        </a:lnSpc>
                        <a:buNone/>
                      </a:pPr>
                      <a:r>
                        <a:rPr lang="en-GB">
                          <a:effectLst/>
                        </a:rPr>
                        <a:t>6. name a plant which will grow successfully in each type of soil.</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37449917"/>
                  </a:ext>
                </a:extLst>
              </a:tr>
            </a:tbl>
          </a:graphicData>
        </a:graphic>
      </p:graphicFrame>
      <p:sp>
        <p:nvSpPr>
          <p:cNvPr id="5" name="Rectangle 1">
            <a:extLst>
              <a:ext uri="{FF2B5EF4-FFF2-40B4-BE49-F238E27FC236}">
                <a16:creationId xmlns:a16="http://schemas.microsoft.com/office/drawing/2014/main" id="{9A07E1F5-A794-733E-981D-0E3A6C1BBCCD}"/>
              </a:ext>
            </a:extLst>
          </p:cNvPr>
          <p:cNvSpPr>
            <a:spLocks noChangeArrowheads="1"/>
          </p:cNvSpPr>
          <p:nvPr/>
        </p:nvSpPr>
        <p:spPr bwMode="auto">
          <a:xfrm>
            <a:off x="368300" y="38481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Horticulture: All about soil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781772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BDB7B76-6E27-6AE2-F625-49A761C54EF3}"/>
              </a:ext>
            </a:extLst>
          </p:cNvPr>
          <p:cNvGraphicFramePr>
            <a:graphicFrameLocks noGrp="1"/>
          </p:cNvGraphicFramePr>
          <p:nvPr>
            <p:extLst>
              <p:ext uri="{D42A27DB-BD31-4B8C-83A1-F6EECF244321}">
                <p14:modId xmlns:p14="http://schemas.microsoft.com/office/powerpoint/2010/main" val="2455171077"/>
              </p:ext>
            </p:extLst>
          </p:nvPr>
        </p:nvGraphicFramePr>
        <p:xfrm>
          <a:off x="546100" y="1498600"/>
          <a:ext cx="11264900" cy="4584861"/>
        </p:xfrm>
        <a:graphic>
          <a:graphicData uri="http://schemas.openxmlformats.org/drawingml/2006/table">
            <a:tbl>
              <a:tblPr/>
              <a:tblGrid>
                <a:gridCol w="5632450">
                  <a:extLst>
                    <a:ext uri="{9D8B030D-6E8A-4147-A177-3AD203B41FA5}">
                      <a16:colId xmlns:a16="http://schemas.microsoft.com/office/drawing/2014/main" val="1083265513"/>
                    </a:ext>
                  </a:extLst>
                </a:gridCol>
                <a:gridCol w="5632450">
                  <a:extLst>
                    <a:ext uri="{9D8B030D-6E8A-4147-A177-3AD203B41FA5}">
                      <a16:colId xmlns:a16="http://schemas.microsoft.com/office/drawing/2014/main" val="2508828796"/>
                    </a:ext>
                  </a:extLst>
                </a:gridCol>
              </a:tblGrid>
              <a:tr h="704718">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06729800"/>
                  </a:ext>
                </a:extLst>
              </a:tr>
              <a:tr h="700523">
                <a:tc>
                  <a:txBody>
                    <a:bodyPr/>
                    <a:lstStyle/>
                    <a:p>
                      <a:pPr algn="l" fontAlgn="t">
                        <a:lnSpc>
                          <a:spcPts val="2400"/>
                        </a:lnSpc>
                        <a:buNone/>
                      </a:pPr>
                      <a:r>
                        <a:rPr lang="en-GB" b="1">
                          <a:effectLst/>
                        </a:rPr>
                        <a:t>demonstrated the ability to</a:t>
                      </a:r>
                    </a:p>
                    <a:p>
                      <a:pPr algn="l" fontAlgn="t">
                        <a:lnSpc>
                          <a:spcPts val="1800"/>
                        </a:lnSpc>
                        <a:buNone/>
                      </a:pPr>
                      <a:r>
                        <a:rPr lang="en-GB">
                          <a:effectLst/>
                        </a:rPr>
                        <a:t>1. prepare soil for planting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34007084"/>
                  </a:ext>
                </a:extLst>
              </a:tr>
              <a:tr h="402696">
                <a:tc>
                  <a:txBody>
                    <a:bodyPr/>
                    <a:lstStyle/>
                    <a:p>
                      <a:pPr algn="l" fontAlgn="t">
                        <a:lnSpc>
                          <a:spcPts val="1800"/>
                        </a:lnSpc>
                        <a:buNone/>
                      </a:pPr>
                      <a:r>
                        <a:rPr lang="en-GB">
                          <a:effectLst/>
                        </a:rPr>
                        <a:t>2. weed an area of the garden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01444539"/>
                  </a:ext>
                </a:extLst>
              </a:tr>
              <a:tr h="402696">
                <a:tc>
                  <a:txBody>
                    <a:bodyPr/>
                    <a:lstStyle/>
                    <a:p>
                      <a:pPr algn="l" fontAlgn="t">
                        <a:lnSpc>
                          <a:spcPts val="1800"/>
                        </a:lnSpc>
                        <a:buNone/>
                      </a:pPr>
                      <a:r>
                        <a:rPr lang="en-GB">
                          <a:effectLst/>
                        </a:rPr>
                        <a:t>3. plant at least one type of seed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03692454"/>
                  </a:ext>
                </a:extLst>
              </a:tr>
              <a:tr h="402696">
                <a:tc>
                  <a:txBody>
                    <a:bodyPr/>
                    <a:lstStyle/>
                    <a:p>
                      <a:pPr algn="l" fontAlgn="t">
                        <a:lnSpc>
                          <a:spcPts val="1800"/>
                        </a:lnSpc>
                        <a:buNone/>
                      </a:pPr>
                      <a:r>
                        <a:rPr lang="en-GB">
                          <a:effectLst/>
                        </a:rPr>
                        <a:t>4. water seedlings and plants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83993781"/>
                  </a:ext>
                </a:extLst>
              </a:tr>
              <a:tr h="402696">
                <a:tc>
                  <a:txBody>
                    <a:bodyPr/>
                    <a:lstStyle/>
                    <a:p>
                      <a:pPr algn="l" fontAlgn="t">
                        <a:lnSpc>
                          <a:spcPts val="1800"/>
                        </a:lnSpc>
                        <a:buNone/>
                      </a:pPr>
                      <a:r>
                        <a:rPr lang="en-GB">
                          <a:effectLst/>
                        </a:rPr>
                        <a:t>5. pot a plant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92968099"/>
                  </a:ext>
                </a:extLst>
              </a:tr>
              <a:tr h="952208">
                <a:tc>
                  <a:txBody>
                    <a:bodyPr/>
                    <a:lstStyle/>
                    <a:p>
                      <a:pPr algn="l" fontAlgn="t">
                        <a:lnSpc>
                          <a:spcPts val="2400"/>
                        </a:lnSpc>
                        <a:buNone/>
                      </a:pPr>
                      <a:r>
                        <a:rPr lang="en-GB" b="1">
                          <a:effectLst/>
                        </a:rPr>
                        <a:t>shown knowledge of</a:t>
                      </a:r>
                    </a:p>
                    <a:p>
                      <a:pPr algn="l" fontAlgn="t">
                        <a:lnSpc>
                          <a:spcPts val="1800"/>
                        </a:lnSpc>
                        <a:buNone/>
                      </a:pPr>
                      <a:r>
                        <a:rPr lang="en-GB">
                          <a:effectLst/>
                        </a:rPr>
                        <a:t>6. at least four garden tools and their function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96135904"/>
                  </a:ext>
                </a:extLst>
              </a:tr>
              <a:tr h="616628">
                <a:tc>
                  <a:txBody>
                    <a:bodyPr/>
                    <a:lstStyle/>
                    <a:p>
                      <a:pPr algn="l" fontAlgn="t">
                        <a:lnSpc>
                          <a:spcPts val="1800"/>
                        </a:lnSpc>
                        <a:buNone/>
                      </a:pPr>
                      <a:r>
                        <a:rPr lang="en-GB">
                          <a:effectLst/>
                        </a:rPr>
                        <a:t>7. suitable clothing and footwear for gardening.</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18725530"/>
                  </a:ext>
                </a:extLst>
              </a:tr>
            </a:tbl>
          </a:graphicData>
        </a:graphic>
      </p:graphicFrame>
      <p:sp>
        <p:nvSpPr>
          <p:cNvPr id="5" name="Rectangle 1">
            <a:extLst>
              <a:ext uri="{FF2B5EF4-FFF2-40B4-BE49-F238E27FC236}">
                <a16:creationId xmlns:a16="http://schemas.microsoft.com/office/drawing/2014/main" id="{D966DE8E-3A22-911D-FF7C-1022D6C3878C}"/>
              </a:ext>
            </a:extLst>
          </p:cNvPr>
          <p:cNvSpPr>
            <a:spLocks noChangeArrowheads="1"/>
          </p:cNvSpPr>
          <p:nvPr/>
        </p:nvSpPr>
        <p:spPr bwMode="auto">
          <a:xfrm>
            <a:off x="546100" y="33147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Basic gardening skills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50601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4E1833E-87D6-9BF8-B65C-B5CE11035226}"/>
              </a:ext>
            </a:extLst>
          </p:cNvPr>
          <p:cNvGraphicFramePr>
            <a:graphicFrameLocks noGrp="1"/>
          </p:cNvGraphicFramePr>
          <p:nvPr>
            <p:extLst>
              <p:ext uri="{D42A27DB-BD31-4B8C-83A1-F6EECF244321}">
                <p14:modId xmlns:p14="http://schemas.microsoft.com/office/powerpoint/2010/main" val="53126864"/>
              </p:ext>
            </p:extLst>
          </p:nvPr>
        </p:nvGraphicFramePr>
        <p:xfrm>
          <a:off x="617837" y="1309817"/>
          <a:ext cx="10824520" cy="4892582"/>
        </p:xfrm>
        <a:graphic>
          <a:graphicData uri="http://schemas.openxmlformats.org/drawingml/2006/table">
            <a:tbl>
              <a:tblPr/>
              <a:tblGrid>
                <a:gridCol w="5412260">
                  <a:extLst>
                    <a:ext uri="{9D8B030D-6E8A-4147-A177-3AD203B41FA5}">
                      <a16:colId xmlns:a16="http://schemas.microsoft.com/office/drawing/2014/main" val="3523791727"/>
                    </a:ext>
                  </a:extLst>
                </a:gridCol>
                <a:gridCol w="5412260">
                  <a:extLst>
                    <a:ext uri="{9D8B030D-6E8A-4147-A177-3AD203B41FA5}">
                      <a16:colId xmlns:a16="http://schemas.microsoft.com/office/drawing/2014/main" val="3897282926"/>
                    </a:ext>
                  </a:extLst>
                </a:gridCol>
              </a:tblGrid>
              <a:tr h="719242">
                <a:tc>
                  <a:txBody>
                    <a:bodyPr/>
                    <a:lstStyle/>
                    <a:p>
                      <a:pPr algn="l" fontAlgn="t">
                        <a:buNone/>
                      </a:pPr>
                      <a:r>
                        <a:rPr lang="en-GB" sz="1800">
                          <a:effectLst/>
                        </a:rPr>
                        <a:t>In successfully completing this unit, the learner will have</a:t>
                      </a:r>
                    </a:p>
                  </a:txBody>
                  <a:tcPr marL="91367" marR="91367" marT="45683" marB="4568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Evidence needed</a:t>
                      </a:r>
                    </a:p>
                  </a:txBody>
                  <a:tcPr marL="91367" marR="91367" marT="45683" marB="4568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33429346"/>
                  </a:ext>
                </a:extLst>
              </a:tr>
              <a:tr h="971863">
                <a:tc>
                  <a:txBody>
                    <a:bodyPr/>
                    <a:lstStyle/>
                    <a:p>
                      <a:pPr algn="l" fontAlgn="t">
                        <a:lnSpc>
                          <a:spcPts val="2400"/>
                        </a:lnSpc>
                        <a:buNone/>
                      </a:pPr>
                      <a:r>
                        <a:rPr lang="en-GB" sz="1800" b="1">
                          <a:effectLst/>
                        </a:rPr>
                        <a:t>demonstrated the ability to</a:t>
                      </a:r>
                    </a:p>
                    <a:p>
                      <a:pPr algn="l" fontAlgn="t">
                        <a:lnSpc>
                          <a:spcPts val="1800"/>
                        </a:lnSpc>
                        <a:buNone/>
                      </a:pPr>
                      <a:r>
                        <a:rPr lang="en-GB" sz="1800">
                          <a:effectLst/>
                        </a:rPr>
                        <a:t>1. name five types of farm animals, eg pig, cow, sheep, horse, chicken</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Student completed work</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3603378"/>
                  </a:ext>
                </a:extLst>
              </a:tr>
              <a:tr h="629327">
                <a:tc>
                  <a:txBody>
                    <a:bodyPr/>
                    <a:lstStyle/>
                    <a:p>
                      <a:pPr algn="l" fontAlgn="t">
                        <a:lnSpc>
                          <a:spcPts val="1800"/>
                        </a:lnSpc>
                        <a:buNone/>
                      </a:pPr>
                      <a:r>
                        <a:rPr lang="en-GB" sz="1800">
                          <a:effectLst/>
                        </a:rPr>
                        <a:t>2. produce a poster to show at least two things they will see on a farm</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Student completed work</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3674621"/>
                  </a:ext>
                </a:extLst>
              </a:tr>
              <a:tr h="629327">
                <a:tc>
                  <a:txBody>
                    <a:bodyPr/>
                    <a:lstStyle/>
                    <a:p>
                      <a:pPr algn="l" fontAlgn="t">
                        <a:lnSpc>
                          <a:spcPts val="1800"/>
                        </a:lnSpc>
                        <a:buNone/>
                      </a:pPr>
                      <a:r>
                        <a:rPr lang="en-GB" sz="1800">
                          <a:effectLst/>
                        </a:rPr>
                        <a:t>3. name two foods produced on a farm, eg eggs, milk</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Summary sheet</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59876618"/>
                  </a:ext>
                </a:extLst>
              </a:tr>
              <a:tr h="1227862">
                <a:tc>
                  <a:txBody>
                    <a:bodyPr/>
                    <a:lstStyle/>
                    <a:p>
                      <a:pPr algn="l" fontAlgn="t">
                        <a:lnSpc>
                          <a:spcPts val="2400"/>
                        </a:lnSpc>
                        <a:buNone/>
                      </a:pPr>
                      <a:r>
                        <a:rPr lang="en-GB" sz="1800" b="1">
                          <a:effectLst/>
                        </a:rPr>
                        <a:t>shown knowledge of</a:t>
                      </a:r>
                    </a:p>
                    <a:p>
                      <a:pPr algn="l" fontAlgn="t">
                        <a:lnSpc>
                          <a:spcPts val="1800"/>
                        </a:lnSpc>
                        <a:buNone/>
                      </a:pPr>
                      <a:r>
                        <a:rPr lang="en-GB" sz="1800">
                          <a:effectLst/>
                        </a:rPr>
                        <a:t>4. one reason for the importance of hand washing after handling or touching animals</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a:effectLst/>
                        </a:rPr>
                        <a:t>Student completed work</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5480960"/>
                  </a:ext>
                </a:extLst>
              </a:tr>
              <a:tr h="714961">
                <a:tc>
                  <a:txBody>
                    <a:bodyPr/>
                    <a:lstStyle/>
                    <a:p>
                      <a:pPr algn="l" fontAlgn="t">
                        <a:lnSpc>
                          <a:spcPts val="2400"/>
                        </a:lnSpc>
                        <a:buNone/>
                      </a:pPr>
                      <a:r>
                        <a:rPr lang="en-GB" sz="1800" b="1">
                          <a:effectLst/>
                        </a:rPr>
                        <a:t>experienced</a:t>
                      </a:r>
                    </a:p>
                    <a:p>
                      <a:pPr algn="l" fontAlgn="t">
                        <a:lnSpc>
                          <a:spcPts val="1800"/>
                        </a:lnSpc>
                        <a:buNone/>
                      </a:pPr>
                      <a:r>
                        <a:rPr lang="en-GB" sz="1800">
                          <a:effectLst/>
                        </a:rPr>
                        <a:t>5. visiting a farm.</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800" dirty="0">
                          <a:effectLst/>
                        </a:rPr>
                        <a:t>Summary sheet</a:t>
                      </a:r>
                    </a:p>
                  </a:txBody>
                  <a:tcPr marL="91367" marR="91367" marT="45683" marB="4568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41578470"/>
                  </a:ext>
                </a:extLst>
              </a:tr>
            </a:tbl>
          </a:graphicData>
        </a:graphic>
      </p:graphicFrame>
      <p:sp>
        <p:nvSpPr>
          <p:cNvPr id="5" name="Rectangle 1">
            <a:extLst>
              <a:ext uri="{FF2B5EF4-FFF2-40B4-BE49-F238E27FC236}">
                <a16:creationId xmlns:a16="http://schemas.microsoft.com/office/drawing/2014/main" id="{7B008876-AE59-76EF-7DD4-66878215826D}"/>
              </a:ext>
            </a:extLst>
          </p:cNvPr>
          <p:cNvSpPr>
            <a:spLocks noChangeArrowheads="1"/>
          </p:cNvSpPr>
          <p:nvPr/>
        </p:nvSpPr>
        <p:spPr bwMode="auto">
          <a:xfrm>
            <a:off x="193675" y="31646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farm animals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3902300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856B732-FC40-0775-4C06-FE1D29CAF9EF}"/>
              </a:ext>
            </a:extLst>
          </p:cNvPr>
          <p:cNvGraphicFramePr>
            <a:graphicFrameLocks noGrp="1"/>
          </p:cNvGraphicFramePr>
          <p:nvPr>
            <p:extLst>
              <p:ext uri="{D42A27DB-BD31-4B8C-83A1-F6EECF244321}">
                <p14:modId xmlns:p14="http://schemas.microsoft.com/office/powerpoint/2010/main" val="3238759572"/>
              </p:ext>
            </p:extLst>
          </p:nvPr>
        </p:nvGraphicFramePr>
        <p:xfrm>
          <a:off x="152400" y="1746084"/>
          <a:ext cx="11887200" cy="4492791"/>
        </p:xfrm>
        <a:graphic>
          <a:graphicData uri="http://schemas.openxmlformats.org/drawingml/2006/table">
            <a:tbl>
              <a:tblPr/>
              <a:tblGrid>
                <a:gridCol w="5943600">
                  <a:extLst>
                    <a:ext uri="{9D8B030D-6E8A-4147-A177-3AD203B41FA5}">
                      <a16:colId xmlns:a16="http://schemas.microsoft.com/office/drawing/2014/main" val="222359601"/>
                    </a:ext>
                  </a:extLst>
                </a:gridCol>
                <a:gridCol w="5943600">
                  <a:extLst>
                    <a:ext uri="{9D8B030D-6E8A-4147-A177-3AD203B41FA5}">
                      <a16:colId xmlns:a16="http://schemas.microsoft.com/office/drawing/2014/main" val="4039398756"/>
                    </a:ext>
                  </a:extLst>
                </a:gridCol>
              </a:tblGrid>
              <a:tr h="369578">
                <a:tc>
                  <a:txBody>
                    <a:bodyPr/>
                    <a:lstStyle/>
                    <a:p>
                      <a:pPr algn="l" fontAlgn="t">
                        <a:buNone/>
                      </a:pPr>
                      <a:r>
                        <a:rPr lang="en-GB" sz="1000">
                          <a:effectLst/>
                        </a:rPr>
                        <a:t>In successfully completing this unit, the learner will have</a:t>
                      </a:r>
                    </a:p>
                  </a:txBody>
                  <a:tcPr marL="52797" marR="52797" marT="26398" marB="2639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Evidence needed</a:t>
                      </a:r>
                    </a:p>
                  </a:txBody>
                  <a:tcPr marL="52797" marR="52797" marT="26398" marB="2639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66153263"/>
                  </a:ext>
                </a:extLst>
              </a:tr>
              <a:tr h="499370">
                <a:tc>
                  <a:txBody>
                    <a:bodyPr/>
                    <a:lstStyle/>
                    <a:p>
                      <a:pPr algn="l" fontAlgn="t">
                        <a:lnSpc>
                          <a:spcPts val="2400"/>
                        </a:lnSpc>
                        <a:buNone/>
                      </a:pPr>
                      <a:r>
                        <a:rPr lang="en-GB" sz="1000" b="1">
                          <a:effectLst/>
                        </a:rPr>
                        <a:t>demonstrated the ability to</a:t>
                      </a:r>
                    </a:p>
                    <a:p>
                      <a:pPr algn="l" fontAlgn="t">
                        <a:lnSpc>
                          <a:spcPts val="1800"/>
                        </a:lnSpc>
                        <a:buNone/>
                      </a:pPr>
                      <a:r>
                        <a:rPr lang="en-GB" sz="1000">
                          <a:effectLst/>
                        </a:rPr>
                        <a:t>1. name and label the main parts of a plant, eg roots, flower, leaf and stem</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8469533"/>
                  </a:ext>
                </a:extLst>
              </a:tr>
              <a:tr h="323381">
                <a:tc>
                  <a:txBody>
                    <a:bodyPr/>
                    <a:lstStyle/>
                    <a:p>
                      <a:pPr algn="l" fontAlgn="t">
                        <a:lnSpc>
                          <a:spcPts val="1800"/>
                        </a:lnSpc>
                        <a:buNone/>
                      </a:pPr>
                      <a:r>
                        <a:rPr lang="en-GB" sz="1000">
                          <a:effectLst/>
                        </a:rPr>
                        <a:t>2. name and label the main parts of a tree, eg roots, branches, leaf and trunk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39689890"/>
                  </a:ext>
                </a:extLst>
              </a:tr>
              <a:tr h="323381">
                <a:tc>
                  <a:txBody>
                    <a:bodyPr/>
                    <a:lstStyle/>
                    <a:p>
                      <a:pPr algn="l" fontAlgn="t">
                        <a:lnSpc>
                          <a:spcPts val="1800"/>
                        </a:lnSpc>
                        <a:buNone/>
                      </a:pPr>
                      <a:r>
                        <a:rPr lang="en-GB" sz="1000">
                          <a:effectLst/>
                        </a:rPr>
                        <a:t>3. draw a plant, showing its main features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14107090"/>
                  </a:ext>
                </a:extLst>
              </a:tr>
              <a:tr h="455373">
                <a:tc>
                  <a:txBody>
                    <a:bodyPr/>
                    <a:lstStyle/>
                    <a:p>
                      <a:pPr algn="l" fontAlgn="t">
                        <a:lnSpc>
                          <a:spcPts val="1800"/>
                        </a:lnSpc>
                        <a:buNone/>
                      </a:pPr>
                      <a:r>
                        <a:rPr lang="en-GB" sz="1000">
                          <a:effectLst/>
                        </a:rPr>
                        <a:t>4. name and photograph at least three plants they have seen outside, eg grass, daisies, buttercups and dandelions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73869740"/>
                  </a:ext>
                </a:extLst>
              </a:tr>
              <a:tr h="323381">
                <a:tc>
                  <a:txBody>
                    <a:bodyPr/>
                    <a:lstStyle/>
                    <a:p>
                      <a:pPr algn="l" fontAlgn="t">
                        <a:lnSpc>
                          <a:spcPts val="1800"/>
                        </a:lnSpc>
                        <a:buNone/>
                      </a:pPr>
                      <a:r>
                        <a:rPr lang="en-GB" sz="1000">
                          <a:effectLst/>
                        </a:rPr>
                        <a:t>5. talk about the main differences between two plants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46632734"/>
                  </a:ext>
                </a:extLst>
              </a:tr>
              <a:tr h="323381">
                <a:tc>
                  <a:txBody>
                    <a:bodyPr/>
                    <a:lstStyle/>
                    <a:p>
                      <a:pPr algn="l" fontAlgn="t">
                        <a:lnSpc>
                          <a:spcPts val="1800"/>
                        </a:lnSpc>
                        <a:buNone/>
                      </a:pPr>
                      <a:r>
                        <a:rPr lang="en-GB" sz="1000">
                          <a:effectLst/>
                        </a:rPr>
                        <a:t>6. record the growth of their seeds using photographs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69451905"/>
                  </a:ext>
                </a:extLst>
              </a:tr>
              <a:tr h="323381">
                <a:tc>
                  <a:txBody>
                    <a:bodyPr/>
                    <a:lstStyle/>
                    <a:p>
                      <a:pPr algn="l" fontAlgn="t">
                        <a:lnSpc>
                          <a:spcPts val="1800"/>
                        </a:lnSpc>
                        <a:buNone/>
                      </a:pPr>
                      <a:r>
                        <a:rPr lang="en-GB" sz="1000">
                          <a:effectLst/>
                        </a:rPr>
                        <a:t>7. name at least two different vegetables they have grown</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Student completed work</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94518134"/>
                  </a:ext>
                </a:extLst>
              </a:tr>
              <a:tr h="631362">
                <a:tc>
                  <a:txBody>
                    <a:bodyPr/>
                    <a:lstStyle/>
                    <a:p>
                      <a:pPr algn="l" fontAlgn="t">
                        <a:lnSpc>
                          <a:spcPts val="2400"/>
                        </a:lnSpc>
                        <a:buNone/>
                      </a:pPr>
                      <a:r>
                        <a:rPr lang="en-GB" sz="1000" b="1">
                          <a:effectLst/>
                        </a:rPr>
                        <a:t>experienced</a:t>
                      </a:r>
                    </a:p>
                    <a:p>
                      <a:pPr algn="l" fontAlgn="t">
                        <a:lnSpc>
                          <a:spcPts val="1800"/>
                        </a:lnSpc>
                        <a:buNone/>
                      </a:pPr>
                      <a:r>
                        <a:rPr lang="en-GB" sz="1000">
                          <a:effectLst/>
                        </a:rPr>
                        <a:t>8. taking part in an experiment to find out what plants need to survive, eg water and sunlight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77475206"/>
                  </a:ext>
                </a:extLst>
              </a:tr>
              <a:tr h="323381">
                <a:tc>
                  <a:txBody>
                    <a:bodyPr/>
                    <a:lstStyle/>
                    <a:p>
                      <a:pPr algn="l" fontAlgn="t">
                        <a:lnSpc>
                          <a:spcPts val="1800"/>
                        </a:lnSpc>
                        <a:buNone/>
                      </a:pPr>
                      <a:r>
                        <a:rPr lang="en-GB" sz="1000">
                          <a:effectLst/>
                        </a:rPr>
                        <a:t>9. taking part in growing different vegetables</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07792510"/>
                  </a:ext>
                </a:extLst>
              </a:tr>
              <a:tr h="455373">
                <a:tc>
                  <a:txBody>
                    <a:bodyPr/>
                    <a:lstStyle/>
                    <a:p>
                      <a:pPr algn="l" fontAlgn="t">
                        <a:lnSpc>
                          <a:spcPts val="1800"/>
                        </a:lnSpc>
                        <a:buNone/>
                      </a:pPr>
                      <a:r>
                        <a:rPr lang="en-GB" sz="1000">
                          <a:effectLst/>
                        </a:rPr>
                        <a:t>10. participating in an experiment to find out what seeds need to grow, eg water and soil.</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000" dirty="0">
                          <a:effectLst/>
                        </a:rPr>
                        <a:t>Summary sheet</a:t>
                      </a:r>
                    </a:p>
                  </a:txBody>
                  <a:tcPr marL="52797" marR="52797" marT="26398" marB="2639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1507565"/>
                  </a:ext>
                </a:extLst>
              </a:tr>
            </a:tbl>
          </a:graphicData>
        </a:graphic>
      </p:graphicFrame>
      <p:sp>
        <p:nvSpPr>
          <p:cNvPr id="5" name="Rectangle 1">
            <a:extLst>
              <a:ext uri="{FF2B5EF4-FFF2-40B4-BE49-F238E27FC236}">
                <a16:creationId xmlns:a16="http://schemas.microsoft.com/office/drawing/2014/main" id="{7BAD013D-7926-60C9-CEF8-069666CB0C4F}"/>
              </a:ext>
            </a:extLst>
          </p:cNvPr>
          <p:cNvSpPr>
            <a:spLocks noChangeArrowheads="1"/>
          </p:cNvSpPr>
          <p:nvPr/>
        </p:nvSpPr>
        <p:spPr bwMode="auto">
          <a:xfrm>
            <a:off x="152400" y="3905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Plants and gardening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7740330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9E9CCC6-503B-F57F-E942-9E6E39446BCC}"/>
              </a:ext>
            </a:extLst>
          </p:cNvPr>
          <p:cNvGraphicFramePr>
            <a:graphicFrameLocks noGrp="1"/>
          </p:cNvGraphicFramePr>
          <p:nvPr>
            <p:extLst>
              <p:ext uri="{D42A27DB-BD31-4B8C-83A1-F6EECF244321}">
                <p14:modId xmlns:p14="http://schemas.microsoft.com/office/powerpoint/2010/main" val="1280179460"/>
              </p:ext>
            </p:extLst>
          </p:nvPr>
        </p:nvGraphicFramePr>
        <p:xfrm>
          <a:off x="673100" y="1676400"/>
          <a:ext cx="9499600" cy="4319268"/>
        </p:xfrm>
        <a:graphic>
          <a:graphicData uri="http://schemas.openxmlformats.org/drawingml/2006/table">
            <a:tbl>
              <a:tblPr/>
              <a:tblGrid>
                <a:gridCol w="4749800">
                  <a:extLst>
                    <a:ext uri="{9D8B030D-6E8A-4147-A177-3AD203B41FA5}">
                      <a16:colId xmlns:a16="http://schemas.microsoft.com/office/drawing/2014/main" val="2327886849"/>
                    </a:ext>
                  </a:extLst>
                </a:gridCol>
                <a:gridCol w="4749800">
                  <a:extLst>
                    <a:ext uri="{9D8B030D-6E8A-4147-A177-3AD203B41FA5}">
                      <a16:colId xmlns:a16="http://schemas.microsoft.com/office/drawing/2014/main" val="3877778350"/>
                    </a:ext>
                  </a:extLst>
                </a:gridCol>
              </a:tblGrid>
              <a:tr h="693063">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5188794"/>
                  </a:ext>
                </a:extLst>
              </a:tr>
              <a:tr h="693063">
                <a:tc>
                  <a:txBody>
                    <a:bodyPr/>
                    <a:lstStyle/>
                    <a:p>
                      <a:pPr algn="l" fontAlgn="t">
                        <a:lnSpc>
                          <a:spcPts val="2400"/>
                        </a:lnSpc>
                        <a:buNone/>
                      </a:pPr>
                      <a:r>
                        <a:rPr lang="en-GB" b="1">
                          <a:effectLst/>
                        </a:rPr>
                        <a:t>demonstrated the ability to</a:t>
                      </a:r>
                    </a:p>
                    <a:p>
                      <a:pPr algn="l" fontAlgn="t">
                        <a:lnSpc>
                          <a:spcPts val="1800"/>
                        </a:lnSpc>
                        <a:buNone/>
                      </a:pPr>
                      <a:r>
                        <a:rPr lang="en-GB">
                          <a:effectLst/>
                        </a:rPr>
                        <a:t>1. identify the main types of bees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08914702"/>
                  </a:ext>
                </a:extLst>
              </a:tr>
              <a:tr h="693063">
                <a:tc>
                  <a:txBody>
                    <a:bodyPr/>
                    <a:lstStyle/>
                    <a:p>
                      <a:pPr algn="l" fontAlgn="t">
                        <a:lnSpc>
                          <a:spcPts val="1800"/>
                        </a:lnSpc>
                        <a:buNone/>
                      </a:pPr>
                      <a:r>
                        <a:rPr lang="en-GB">
                          <a:effectLst/>
                        </a:rPr>
                        <a:t>2. identify the key issues affecting bees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4687926"/>
                  </a:ext>
                </a:extLst>
              </a:tr>
              <a:tr h="693063">
                <a:tc>
                  <a:txBody>
                    <a:bodyPr/>
                    <a:lstStyle/>
                    <a:p>
                      <a:pPr algn="l" fontAlgn="t">
                        <a:lnSpc>
                          <a:spcPts val="1800"/>
                        </a:lnSpc>
                        <a:buNone/>
                      </a:pPr>
                      <a:r>
                        <a:rPr lang="en-GB">
                          <a:effectLst/>
                        </a:rPr>
                        <a:t>3. identify how their local area's environment can help bees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09348021"/>
                  </a:ext>
                </a:extLst>
              </a:tr>
              <a:tr h="693063">
                <a:tc>
                  <a:txBody>
                    <a:bodyPr/>
                    <a:lstStyle/>
                    <a:p>
                      <a:pPr algn="l" fontAlgn="t">
                        <a:lnSpc>
                          <a:spcPts val="1800"/>
                        </a:lnSpc>
                        <a:buNone/>
                      </a:pPr>
                      <a:r>
                        <a:rPr lang="en-GB">
                          <a:effectLst/>
                        </a:rPr>
                        <a:t>4. identify the key effective ways to help bees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63448020"/>
                  </a:ext>
                </a:extLst>
              </a:tr>
              <a:tr h="853953">
                <a:tc>
                  <a:txBody>
                    <a:bodyPr/>
                    <a:lstStyle/>
                    <a:p>
                      <a:pPr algn="l" fontAlgn="t">
                        <a:lnSpc>
                          <a:spcPts val="1800"/>
                        </a:lnSpc>
                        <a:buNone/>
                      </a:pPr>
                      <a:r>
                        <a:rPr lang="en-GB">
                          <a:effectLst/>
                        </a:rPr>
                        <a:t>5. record and evaluate the effectiveness of bee conservation in their local area.</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48646554"/>
                  </a:ext>
                </a:extLst>
              </a:tr>
            </a:tbl>
          </a:graphicData>
        </a:graphic>
      </p:graphicFrame>
      <p:sp>
        <p:nvSpPr>
          <p:cNvPr id="5" name="Rectangle 1">
            <a:extLst>
              <a:ext uri="{FF2B5EF4-FFF2-40B4-BE49-F238E27FC236}">
                <a16:creationId xmlns:a16="http://schemas.microsoft.com/office/drawing/2014/main" id="{12DDA61B-1DC1-D100-55FA-1A202BC911CF}"/>
              </a:ext>
            </a:extLst>
          </p:cNvPr>
          <p:cNvSpPr>
            <a:spLocks noChangeArrowheads="1"/>
          </p:cNvSpPr>
          <p:nvPr/>
        </p:nvSpPr>
        <p:spPr bwMode="auto">
          <a:xfrm>
            <a:off x="673100" y="83693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Conservation of bees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4518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27FCD31-9D8C-D58B-1D15-3DB0F154DA6F}"/>
              </a:ext>
            </a:extLst>
          </p:cNvPr>
          <p:cNvGraphicFramePr>
            <a:graphicFrameLocks noGrp="1"/>
          </p:cNvGraphicFramePr>
          <p:nvPr>
            <p:extLst>
              <p:ext uri="{D42A27DB-BD31-4B8C-83A1-F6EECF244321}">
                <p14:modId xmlns:p14="http://schemas.microsoft.com/office/powerpoint/2010/main" val="3070660615"/>
              </p:ext>
            </p:extLst>
          </p:nvPr>
        </p:nvGraphicFramePr>
        <p:xfrm>
          <a:off x="457200" y="1300232"/>
          <a:ext cx="11506200" cy="5350267"/>
        </p:xfrm>
        <a:graphic>
          <a:graphicData uri="http://schemas.openxmlformats.org/drawingml/2006/table">
            <a:tbl>
              <a:tblPr/>
              <a:tblGrid>
                <a:gridCol w="5753100">
                  <a:extLst>
                    <a:ext uri="{9D8B030D-6E8A-4147-A177-3AD203B41FA5}">
                      <a16:colId xmlns:a16="http://schemas.microsoft.com/office/drawing/2014/main" val="2958830878"/>
                    </a:ext>
                  </a:extLst>
                </a:gridCol>
                <a:gridCol w="5753100">
                  <a:extLst>
                    <a:ext uri="{9D8B030D-6E8A-4147-A177-3AD203B41FA5}">
                      <a16:colId xmlns:a16="http://schemas.microsoft.com/office/drawing/2014/main" val="311249313"/>
                    </a:ext>
                  </a:extLst>
                </a:gridCol>
              </a:tblGrid>
              <a:tr h="459501">
                <a:tc>
                  <a:txBody>
                    <a:bodyPr/>
                    <a:lstStyle/>
                    <a:p>
                      <a:pPr algn="l" fontAlgn="t">
                        <a:buNone/>
                      </a:pPr>
                      <a:r>
                        <a:rPr lang="en-GB" sz="1300">
                          <a:effectLst/>
                        </a:rPr>
                        <a:t>In successfully completing this unit, the learner will have</a:t>
                      </a:r>
                    </a:p>
                  </a:txBody>
                  <a:tcPr marL="66560" marR="66560" marT="33280" marB="3328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6560" marR="66560" marT="33280" marB="3328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94350881"/>
                  </a:ext>
                </a:extLst>
              </a:tr>
              <a:tr h="817149">
                <a:tc>
                  <a:txBody>
                    <a:bodyPr/>
                    <a:lstStyle/>
                    <a:p>
                      <a:pPr algn="l" fontAlgn="t">
                        <a:lnSpc>
                          <a:spcPts val="2400"/>
                        </a:lnSpc>
                        <a:buNone/>
                      </a:pPr>
                      <a:r>
                        <a:rPr lang="en-GB" sz="1300" b="1" dirty="0">
                          <a:effectLst/>
                        </a:rPr>
                        <a:t>demonstrated the ability to</a:t>
                      </a:r>
                    </a:p>
                    <a:p>
                      <a:pPr algn="l" fontAlgn="t">
                        <a:lnSpc>
                          <a:spcPts val="1800"/>
                        </a:lnSpc>
                        <a:buNone/>
                      </a:pPr>
                      <a:r>
                        <a:rPr lang="en-GB" sz="1300" dirty="0">
                          <a:effectLst/>
                        </a:rPr>
                        <a:t>1. select the appropriate Personal Protective Equipment (PPE)</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74039033"/>
                  </a:ext>
                </a:extLst>
              </a:tr>
              <a:tr h="291095">
                <a:tc>
                  <a:txBody>
                    <a:bodyPr/>
                    <a:lstStyle/>
                    <a:p>
                      <a:pPr algn="l" fontAlgn="t">
                        <a:lnSpc>
                          <a:spcPts val="1800"/>
                        </a:lnSpc>
                        <a:buNone/>
                      </a:pPr>
                      <a:r>
                        <a:rPr lang="en-GB" sz="1300">
                          <a:effectLst/>
                        </a:rPr>
                        <a:t>2. prepare the smoker</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55018534"/>
                  </a:ext>
                </a:extLst>
              </a:tr>
              <a:tr h="291095">
                <a:tc>
                  <a:txBody>
                    <a:bodyPr/>
                    <a:lstStyle/>
                    <a:p>
                      <a:pPr algn="l" fontAlgn="t">
                        <a:lnSpc>
                          <a:spcPts val="1800"/>
                        </a:lnSpc>
                        <a:buNone/>
                      </a:pPr>
                      <a:r>
                        <a:rPr lang="en-GB" sz="1300">
                          <a:effectLst/>
                        </a:rPr>
                        <a:t>3. identify the queen bee</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57034603"/>
                  </a:ext>
                </a:extLst>
              </a:tr>
              <a:tr h="516547">
                <a:tc>
                  <a:txBody>
                    <a:bodyPr/>
                    <a:lstStyle/>
                    <a:p>
                      <a:pPr algn="l" fontAlgn="t">
                        <a:lnSpc>
                          <a:spcPts val="1800"/>
                        </a:lnSpc>
                        <a:buNone/>
                      </a:pPr>
                      <a:r>
                        <a:rPr lang="en-GB" sz="1300">
                          <a:effectLst/>
                        </a:rPr>
                        <a:t>4. identify at least two different types of bees in a colony</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95695964"/>
                  </a:ext>
                </a:extLst>
              </a:tr>
              <a:tr h="817149">
                <a:tc>
                  <a:txBody>
                    <a:bodyPr/>
                    <a:lstStyle/>
                    <a:p>
                      <a:pPr algn="l" fontAlgn="t">
                        <a:lnSpc>
                          <a:spcPts val="2400"/>
                        </a:lnSpc>
                        <a:buNone/>
                      </a:pPr>
                      <a:r>
                        <a:rPr lang="en-GB" sz="1300" b="1">
                          <a:effectLst/>
                        </a:rPr>
                        <a:t>shown knowledge of</a:t>
                      </a:r>
                    </a:p>
                    <a:p>
                      <a:pPr algn="l" fontAlgn="t">
                        <a:lnSpc>
                          <a:spcPts val="1800"/>
                        </a:lnSpc>
                        <a:buNone/>
                      </a:pPr>
                      <a:r>
                        <a:rPr lang="en-GB" sz="1300">
                          <a:effectLst/>
                        </a:rPr>
                        <a:t>5. how to stay safe when inspecting the bee hives</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25713394"/>
                  </a:ext>
                </a:extLst>
              </a:tr>
              <a:tr h="516547">
                <a:tc>
                  <a:txBody>
                    <a:bodyPr/>
                    <a:lstStyle/>
                    <a:p>
                      <a:pPr algn="l" fontAlgn="t">
                        <a:lnSpc>
                          <a:spcPts val="1800"/>
                        </a:lnSpc>
                        <a:buNone/>
                      </a:pPr>
                      <a:r>
                        <a:rPr lang="en-GB" sz="1300">
                          <a:effectLst/>
                        </a:rPr>
                        <a:t>6. at least two tools required for working with bees</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27000640"/>
                  </a:ext>
                </a:extLst>
              </a:tr>
              <a:tr h="516547">
                <a:tc>
                  <a:txBody>
                    <a:bodyPr/>
                    <a:lstStyle/>
                    <a:p>
                      <a:pPr algn="l" fontAlgn="t">
                        <a:lnSpc>
                          <a:spcPts val="1800"/>
                        </a:lnSpc>
                        <a:buNone/>
                      </a:pPr>
                      <a:r>
                        <a:rPr lang="en-GB" sz="1300">
                          <a:effectLst/>
                        </a:rPr>
                        <a:t>7. the ideal weather conditions to conduct a hive inspection</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457308"/>
                  </a:ext>
                </a:extLst>
              </a:tr>
              <a:tr h="591697">
                <a:tc>
                  <a:txBody>
                    <a:bodyPr/>
                    <a:lstStyle/>
                    <a:p>
                      <a:pPr algn="l" fontAlgn="t">
                        <a:lnSpc>
                          <a:spcPts val="2400"/>
                        </a:lnSpc>
                        <a:buNone/>
                      </a:pPr>
                      <a:r>
                        <a:rPr lang="en-GB" sz="1300" b="1">
                          <a:effectLst/>
                        </a:rPr>
                        <a:t>experienced</a:t>
                      </a:r>
                    </a:p>
                    <a:p>
                      <a:pPr algn="l" fontAlgn="t">
                        <a:lnSpc>
                          <a:spcPts val="1800"/>
                        </a:lnSpc>
                        <a:buNone/>
                      </a:pPr>
                      <a:r>
                        <a:rPr lang="en-GB" sz="1300">
                          <a:effectLst/>
                        </a:rPr>
                        <a:t>8. assisting with a hive inspection</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51982978"/>
                  </a:ext>
                </a:extLst>
              </a:tr>
              <a:tr h="516547">
                <a:tc>
                  <a:txBody>
                    <a:bodyPr/>
                    <a:lstStyle/>
                    <a:p>
                      <a:pPr algn="l" fontAlgn="t">
                        <a:lnSpc>
                          <a:spcPts val="1800"/>
                        </a:lnSpc>
                        <a:buNone/>
                      </a:pPr>
                      <a:r>
                        <a:rPr lang="en-GB" sz="1300">
                          <a:effectLst/>
                        </a:rPr>
                        <a:t>9. lifting boards carefully out of the hive to inspect them.</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6560" marR="66560" marT="33280" marB="3328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39724026"/>
                  </a:ext>
                </a:extLst>
              </a:tr>
            </a:tbl>
          </a:graphicData>
        </a:graphic>
      </p:graphicFrame>
      <p:sp>
        <p:nvSpPr>
          <p:cNvPr id="5" name="Rectangle 1">
            <a:extLst>
              <a:ext uri="{FF2B5EF4-FFF2-40B4-BE49-F238E27FC236}">
                <a16:creationId xmlns:a16="http://schemas.microsoft.com/office/drawing/2014/main" id="{A96FDF1A-6669-6CB0-9A0E-97B412448511}"/>
              </a:ext>
            </a:extLst>
          </p:cNvPr>
          <p:cNvSpPr>
            <a:spLocks noChangeArrowheads="1"/>
          </p:cNvSpPr>
          <p:nvPr/>
        </p:nvSpPr>
        <p:spPr bwMode="auto">
          <a:xfrm>
            <a:off x="639763" y="25584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bee keeping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4174333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A87BB61-33BC-68BA-AF01-8AED02235114}"/>
              </a:ext>
            </a:extLst>
          </p:cNvPr>
          <p:cNvGraphicFramePr>
            <a:graphicFrameLocks noGrp="1"/>
          </p:cNvGraphicFramePr>
          <p:nvPr>
            <p:extLst>
              <p:ext uri="{D42A27DB-BD31-4B8C-83A1-F6EECF244321}">
                <p14:modId xmlns:p14="http://schemas.microsoft.com/office/powerpoint/2010/main" val="375223664"/>
              </p:ext>
            </p:extLst>
          </p:nvPr>
        </p:nvGraphicFramePr>
        <p:xfrm>
          <a:off x="914400" y="856970"/>
          <a:ext cx="10185400" cy="5728846"/>
        </p:xfrm>
        <a:graphic>
          <a:graphicData uri="http://schemas.openxmlformats.org/drawingml/2006/table">
            <a:tbl>
              <a:tblPr/>
              <a:tblGrid>
                <a:gridCol w="5092700">
                  <a:extLst>
                    <a:ext uri="{9D8B030D-6E8A-4147-A177-3AD203B41FA5}">
                      <a16:colId xmlns:a16="http://schemas.microsoft.com/office/drawing/2014/main" val="2015715858"/>
                    </a:ext>
                  </a:extLst>
                </a:gridCol>
                <a:gridCol w="5092700">
                  <a:extLst>
                    <a:ext uri="{9D8B030D-6E8A-4147-A177-3AD203B41FA5}">
                      <a16:colId xmlns:a16="http://schemas.microsoft.com/office/drawing/2014/main" val="1982165823"/>
                    </a:ext>
                  </a:extLst>
                </a:gridCol>
              </a:tblGrid>
              <a:tr h="361676">
                <a:tc>
                  <a:txBody>
                    <a:bodyPr/>
                    <a:lstStyle/>
                    <a:p>
                      <a:pPr algn="l" fontAlgn="t">
                        <a:buNone/>
                      </a:pPr>
                      <a:r>
                        <a:rPr lang="en-GB" sz="1100">
                          <a:effectLst/>
                        </a:rPr>
                        <a:t>In successfully completing this unit, the learner will have</a:t>
                      </a:r>
                    </a:p>
                  </a:txBody>
                  <a:tcPr marL="56818" marR="56818" marT="28409" marB="2840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6818" marR="56818" marT="28409" marB="2840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81458487"/>
                  </a:ext>
                </a:extLst>
              </a:tr>
              <a:tr h="744596">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1. take part in a discussion about why bee habitats are under threat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5351153"/>
                  </a:ext>
                </a:extLst>
              </a:tr>
              <a:tr h="467424">
                <a:tc>
                  <a:txBody>
                    <a:bodyPr/>
                    <a:lstStyle/>
                    <a:p>
                      <a:pPr algn="l" fontAlgn="t">
                        <a:lnSpc>
                          <a:spcPts val="1800"/>
                        </a:lnSpc>
                        <a:buNone/>
                      </a:pPr>
                      <a:r>
                        <a:rPr lang="en-GB" sz="1100">
                          <a:effectLst/>
                        </a:rPr>
                        <a:t>2. take part in a discussion about why bees are important to humans</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97715491"/>
                  </a:ext>
                </a:extLst>
              </a:tr>
              <a:tr h="467424">
                <a:tc>
                  <a:txBody>
                    <a:bodyPr/>
                    <a:lstStyle/>
                    <a:p>
                      <a:pPr algn="l" fontAlgn="t">
                        <a:lnSpc>
                          <a:spcPts val="1800"/>
                        </a:lnSpc>
                        <a:buNone/>
                      </a:pPr>
                      <a:r>
                        <a:rPr lang="en-GB" sz="1100">
                          <a:effectLst/>
                        </a:rPr>
                        <a:t>3. take part in a discussion about the different groups of bees</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33586731"/>
                  </a:ext>
                </a:extLst>
              </a:tr>
              <a:tr h="467424">
                <a:tc>
                  <a:txBody>
                    <a:bodyPr/>
                    <a:lstStyle/>
                    <a:p>
                      <a:pPr algn="l" fontAlgn="t">
                        <a:lnSpc>
                          <a:spcPts val="1800"/>
                        </a:lnSpc>
                        <a:buNone/>
                      </a:pPr>
                      <a:r>
                        <a:rPr lang="en-GB" sz="1100">
                          <a:effectLst/>
                        </a:rPr>
                        <a:t>4. take part in a discussion about what media to use to make a bee habitat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647241"/>
                  </a:ext>
                </a:extLst>
              </a:tr>
              <a:tr h="467424">
                <a:tc>
                  <a:txBody>
                    <a:bodyPr/>
                    <a:lstStyle/>
                    <a:p>
                      <a:pPr algn="l" fontAlgn="t">
                        <a:lnSpc>
                          <a:spcPts val="1800"/>
                        </a:lnSpc>
                        <a:buNone/>
                      </a:pPr>
                      <a:r>
                        <a:rPr lang="en-GB" sz="1100">
                          <a:effectLst/>
                        </a:rPr>
                        <a:t>5. mark where the wood will be cut according to the design provided</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12307979"/>
                  </a:ext>
                </a:extLst>
              </a:tr>
              <a:tr h="467424">
                <a:tc>
                  <a:txBody>
                    <a:bodyPr/>
                    <a:lstStyle/>
                    <a:p>
                      <a:pPr algn="l" fontAlgn="t">
                        <a:lnSpc>
                          <a:spcPts val="1800"/>
                        </a:lnSpc>
                        <a:buNone/>
                      </a:pPr>
                      <a:r>
                        <a:rPr lang="en-GB" sz="1100">
                          <a:effectLst/>
                        </a:rPr>
                        <a:t>6. cut the wood using a work bench and saw</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58252385"/>
                  </a:ext>
                </a:extLst>
              </a:tr>
              <a:tr h="467424">
                <a:tc>
                  <a:txBody>
                    <a:bodyPr/>
                    <a:lstStyle/>
                    <a:p>
                      <a:pPr algn="l" fontAlgn="t">
                        <a:lnSpc>
                          <a:spcPts val="1800"/>
                        </a:lnSpc>
                        <a:buNone/>
                      </a:pPr>
                      <a:r>
                        <a:rPr lang="en-GB" sz="1100">
                          <a:effectLst/>
                        </a:rPr>
                        <a:t>7. mark, drill and countersink the pilot holes</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12374733"/>
                  </a:ext>
                </a:extLst>
              </a:tr>
              <a:tr h="675303">
                <a:tc>
                  <a:txBody>
                    <a:bodyPr/>
                    <a:lstStyle/>
                    <a:p>
                      <a:pPr algn="l" fontAlgn="t">
                        <a:lnSpc>
                          <a:spcPts val="1800"/>
                        </a:lnSpc>
                        <a:buNone/>
                      </a:pPr>
                      <a:r>
                        <a:rPr lang="en-GB" sz="1100">
                          <a:effectLst/>
                        </a:rPr>
                        <a:t>8. assemble the wooden shell of the solitary bee home using a drill and screws</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35815069"/>
                  </a:ext>
                </a:extLst>
              </a:tr>
              <a:tr h="675303">
                <a:tc>
                  <a:txBody>
                    <a:bodyPr/>
                    <a:lstStyle/>
                    <a:p>
                      <a:pPr algn="l" fontAlgn="t">
                        <a:lnSpc>
                          <a:spcPts val="1800"/>
                        </a:lnSpc>
                        <a:buNone/>
                      </a:pPr>
                      <a:r>
                        <a:rPr lang="en-GB" sz="1100">
                          <a:effectLst/>
                        </a:rPr>
                        <a:t>9. mark where the bamboo canes will be cut ensuring they are slightly shorter than the depth of the wooden shell</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818" marR="56818" marT="28409" marB="2840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30828012"/>
                  </a:ext>
                </a:extLst>
              </a:tr>
              <a:tr h="467424">
                <a:tc>
                  <a:txBody>
                    <a:bodyPr/>
                    <a:lstStyle/>
                    <a:p>
                      <a:pPr algn="l" fontAlgn="t">
                        <a:lnSpc>
                          <a:spcPts val="1800"/>
                        </a:lnSpc>
                        <a:buNone/>
                      </a:pPr>
                      <a:r>
                        <a:rPr lang="en-GB" sz="1100">
                          <a:effectLst/>
                        </a:rPr>
                        <a:t>10. cut the bamboo canes using a work bench and ha</a:t>
                      </a:r>
                    </a:p>
                  </a:txBody>
                  <a:tcPr marL="56818" marR="56818" marT="28409" marB="28409">
                    <a:lnL w="15240" cap="flat" cmpd="sng" algn="ctr">
                      <a:solidFill>
                        <a:srgbClr val="DCD8E5"/>
                      </a:solidFill>
                      <a:prstDash val="solid"/>
                      <a:round/>
                      <a:headEnd type="none" w="med" len="med"/>
                      <a:tailEnd type="none" w="med" len="med"/>
                    </a:lnL>
                    <a:lnR w="1270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endParaRPr lang="en-GB" sz="1100" dirty="0"/>
                    </a:p>
                  </a:txBody>
                  <a:tcPr marL="56818" marR="56818" marT="28409" marB="28409">
                    <a:lnL w="12700" cap="flat" cmpd="sng" algn="ctr">
                      <a:solidFill>
                        <a:srgbClr val="DCD8E5"/>
                      </a:solidFill>
                      <a:prstDash val="solid"/>
                      <a:round/>
                      <a:headEnd type="none" w="med" len="med"/>
                      <a:tailEnd type="none" w="med" len="med"/>
                    </a:lnL>
                    <a:lnT w="15240" cap="flat" cmpd="sng" algn="ctr">
                      <a:solidFill>
                        <a:srgbClr val="DCD8E5"/>
                      </a:solidFill>
                      <a:prstDash val="solid"/>
                      <a:round/>
                      <a:headEnd type="none" w="med" len="med"/>
                      <a:tailEnd type="none" w="med" len="med"/>
                    </a:lnT>
                  </a:tcPr>
                </a:tc>
                <a:extLst>
                  <a:ext uri="{0D108BD9-81ED-4DB2-BD59-A6C34878D82A}">
                    <a16:rowId xmlns:a16="http://schemas.microsoft.com/office/drawing/2014/main" val="2062758635"/>
                  </a:ext>
                </a:extLst>
              </a:tr>
            </a:tbl>
          </a:graphicData>
        </a:graphic>
      </p:graphicFrame>
      <p:sp>
        <p:nvSpPr>
          <p:cNvPr id="5" name="Rectangle 1">
            <a:extLst>
              <a:ext uri="{FF2B5EF4-FFF2-40B4-BE49-F238E27FC236}">
                <a16:creationId xmlns:a16="http://schemas.microsoft.com/office/drawing/2014/main" id="{3B69027D-8BBE-4EB9-0A68-5214EEE1B1EB}"/>
              </a:ext>
            </a:extLst>
          </p:cNvPr>
          <p:cNvSpPr>
            <a:spLocks noChangeArrowheads="1"/>
          </p:cNvSpPr>
          <p:nvPr/>
        </p:nvSpPr>
        <p:spPr bwMode="auto">
          <a:xfrm>
            <a:off x="539750" y="38188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Making a wooden solitary bee home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622673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D75E530-C928-9570-64B3-135E82F250FC}"/>
              </a:ext>
            </a:extLst>
          </p:cNvPr>
          <p:cNvGraphicFramePr>
            <a:graphicFrameLocks noGrp="1"/>
          </p:cNvGraphicFramePr>
          <p:nvPr>
            <p:extLst>
              <p:ext uri="{D42A27DB-BD31-4B8C-83A1-F6EECF244321}">
                <p14:modId xmlns:p14="http://schemas.microsoft.com/office/powerpoint/2010/main" val="2678451743"/>
              </p:ext>
            </p:extLst>
          </p:nvPr>
        </p:nvGraphicFramePr>
        <p:xfrm>
          <a:off x="469900" y="1052544"/>
          <a:ext cx="10883900" cy="5051115"/>
        </p:xfrm>
        <a:graphic>
          <a:graphicData uri="http://schemas.openxmlformats.org/drawingml/2006/table">
            <a:tbl>
              <a:tblPr/>
              <a:tblGrid>
                <a:gridCol w="5441950">
                  <a:extLst>
                    <a:ext uri="{9D8B030D-6E8A-4147-A177-3AD203B41FA5}">
                      <a16:colId xmlns:a16="http://schemas.microsoft.com/office/drawing/2014/main" val="2434781368"/>
                    </a:ext>
                  </a:extLst>
                </a:gridCol>
                <a:gridCol w="5441950">
                  <a:extLst>
                    <a:ext uri="{9D8B030D-6E8A-4147-A177-3AD203B41FA5}">
                      <a16:colId xmlns:a16="http://schemas.microsoft.com/office/drawing/2014/main" val="1361776289"/>
                    </a:ext>
                  </a:extLst>
                </a:gridCol>
              </a:tblGrid>
              <a:tr h="416776">
                <a:tc>
                  <a:txBody>
                    <a:bodyPr/>
                    <a:lstStyle/>
                    <a:p>
                      <a:pPr algn="l" fontAlgn="t">
                        <a:buNone/>
                      </a:pPr>
                      <a:r>
                        <a:rPr lang="en-GB" sz="1200">
                          <a:effectLst/>
                        </a:rPr>
                        <a:t>In successfully completing this unit, the learner will have</a:t>
                      </a:r>
                    </a:p>
                  </a:txBody>
                  <a:tcPr marL="59539" marR="59539" marT="29770" marB="2977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59539" marR="59539" marT="29770" marB="2977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37170197"/>
                  </a:ext>
                </a:extLst>
              </a:tr>
              <a:tr h="414295">
                <a:tc>
                  <a:txBody>
                    <a:bodyPr/>
                    <a:lstStyle/>
                    <a:p>
                      <a:pPr algn="l" fontAlgn="t">
                        <a:lnSpc>
                          <a:spcPts val="2400"/>
                        </a:lnSpc>
                        <a:buNone/>
                      </a:pPr>
                      <a:r>
                        <a:rPr lang="en-GB" sz="1200" b="1">
                          <a:effectLst/>
                        </a:rPr>
                        <a:t>experienced</a:t>
                      </a:r>
                    </a:p>
                    <a:p>
                      <a:pPr algn="l" fontAlgn="t">
                        <a:lnSpc>
                          <a:spcPts val="1800"/>
                        </a:lnSpc>
                        <a:buNone/>
                      </a:pPr>
                      <a:r>
                        <a:rPr lang="en-GB" sz="1200">
                          <a:effectLst/>
                        </a:rPr>
                        <a:t>1. working with sheets of beeswax</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00468262"/>
                  </a:ext>
                </a:extLst>
              </a:tr>
              <a:tr h="513527">
                <a:tc>
                  <a:txBody>
                    <a:bodyPr/>
                    <a:lstStyle/>
                    <a:p>
                      <a:pPr algn="l" fontAlgn="t">
                        <a:lnSpc>
                          <a:spcPts val="1800"/>
                        </a:lnSpc>
                        <a:buNone/>
                      </a:pPr>
                      <a:r>
                        <a:rPr lang="en-GB" sz="1200" dirty="0">
                          <a:effectLst/>
                        </a:rPr>
                        <a:t>2. taking part in a discussion on at least two types of wax, </a:t>
                      </a:r>
                      <a:r>
                        <a:rPr lang="en-GB" sz="1200" dirty="0" err="1">
                          <a:effectLst/>
                        </a:rPr>
                        <a:t>eg</a:t>
                      </a:r>
                      <a:r>
                        <a:rPr lang="en-GB" sz="1200" dirty="0">
                          <a:effectLst/>
                        </a:rPr>
                        <a:t> paraffin and beeswax</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72145480"/>
                  </a:ext>
                </a:extLst>
              </a:tr>
              <a:tr h="414295">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3. cut a length of wick</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74740348"/>
                  </a:ext>
                </a:extLst>
              </a:tr>
              <a:tr h="238158">
                <a:tc>
                  <a:txBody>
                    <a:bodyPr/>
                    <a:lstStyle/>
                    <a:p>
                      <a:pPr algn="l" fontAlgn="t">
                        <a:lnSpc>
                          <a:spcPts val="1800"/>
                        </a:lnSpc>
                        <a:buNone/>
                      </a:pPr>
                      <a:r>
                        <a:rPr lang="en-GB" sz="1200">
                          <a:effectLst/>
                        </a:rPr>
                        <a:t>4. make a ledge to accept the wick</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70036048"/>
                  </a:ext>
                </a:extLst>
              </a:tr>
              <a:tr h="238158">
                <a:tc>
                  <a:txBody>
                    <a:bodyPr/>
                    <a:lstStyle/>
                    <a:p>
                      <a:pPr algn="l" fontAlgn="t">
                        <a:lnSpc>
                          <a:spcPts val="1800"/>
                        </a:lnSpc>
                        <a:buNone/>
                      </a:pPr>
                      <a:r>
                        <a:rPr lang="en-GB" sz="1200">
                          <a:effectLst/>
                        </a:rPr>
                        <a:t>5. position the wick</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67557573"/>
                  </a:ext>
                </a:extLst>
              </a:tr>
              <a:tr h="364679">
                <a:tc>
                  <a:txBody>
                    <a:bodyPr/>
                    <a:lstStyle/>
                    <a:p>
                      <a:pPr algn="l" fontAlgn="t">
                        <a:lnSpc>
                          <a:spcPts val="1800"/>
                        </a:lnSpc>
                        <a:buNone/>
                      </a:pPr>
                      <a:r>
                        <a:rPr lang="en-GB" sz="1200">
                          <a:effectLst/>
                        </a:rPr>
                        <a:t>6. roll the wick inside the sheet of candle wax to create a candle</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12343188"/>
                  </a:ext>
                </a:extLst>
              </a:tr>
              <a:tr h="238158">
                <a:tc>
                  <a:txBody>
                    <a:bodyPr/>
                    <a:lstStyle/>
                    <a:p>
                      <a:pPr algn="l" fontAlgn="t">
                        <a:lnSpc>
                          <a:spcPts val="1800"/>
                        </a:lnSpc>
                        <a:buNone/>
                      </a:pPr>
                      <a:r>
                        <a:rPr lang="en-GB" sz="1200">
                          <a:effectLst/>
                        </a:rPr>
                        <a:t>7. roll the wax to create a candle</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84148669"/>
                  </a:ext>
                </a:extLst>
              </a:tr>
              <a:tr h="238158">
                <a:tc>
                  <a:txBody>
                    <a:bodyPr/>
                    <a:lstStyle/>
                    <a:p>
                      <a:pPr algn="l" fontAlgn="t">
                        <a:lnSpc>
                          <a:spcPts val="1800"/>
                        </a:lnSpc>
                        <a:buNone/>
                      </a:pPr>
                      <a:r>
                        <a:rPr lang="en-GB" sz="1200">
                          <a:effectLst/>
                        </a:rPr>
                        <a:t>8. produce a finished candle</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83668745"/>
                  </a:ext>
                </a:extLst>
              </a:tr>
              <a:tr h="563144">
                <a:tc>
                  <a:txBody>
                    <a:bodyPr/>
                    <a:lstStyle/>
                    <a:p>
                      <a:pPr algn="l" fontAlgn="t">
                        <a:lnSpc>
                          <a:spcPts val="2400"/>
                        </a:lnSpc>
                        <a:buNone/>
                      </a:pPr>
                      <a:r>
                        <a:rPr lang="en-GB" sz="1200" b="1">
                          <a:effectLst/>
                        </a:rPr>
                        <a:t>acquired an understanding of</a:t>
                      </a:r>
                    </a:p>
                    <a:p>
                      <a:pPr algn="l" fontAlgn="t">
                        <a:lnSpc>
                          <a:spcPts val="1800"/>
                        </a:lnSpc>
                        <a:buNone/>
                      </a:pPr>
                      <a:r>
                        <a:rPr lang="en-GB" sz="1200">
                          <a:effectLst/>
                        </a:rPr>
                        <a:t>9. at least three different types of candles, eg rolled, moulded, artistic</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9685584"/>
                  </a:ext>
                </a:extLst>
              </a:tr>
              <a:tr h="711992">
                <a:tc>
                  <a:txBody>
                    <a:bodyPr/>
                    <a:lstStyle/>
                    <a:p>
                      <a:pPr algn="l" fontAlgn="t">
                        <a:lnSpc>
                          <a:spcPts val="2400"/>
                        </a:lnSpc>
                        <a:buNone/>
                      </a:pPr>
                      <a:r>
                        <a:rPr lang="en-GB" sz="1200" b="1">
                          <a:effectLst/>
                        </a:rPr>
                        <a:t>shown knowledge of</a:t>
                      </a:r>
                    </a:p>
                    <a:p>
                      <a:pPr algn="l" fontAlgn="t">
                        <a:lnSpc>
                          <a:spcPts val="1800"/>
                        </a:lnSpc>
                        <a:buNone/>
                      </a:pPr>
                      <a:r>
                        <a:rPr lang="en-GB" sz="1200">
                          <a:effectLst/>
                        </a:rPr>
                        <a:t>10. the main aspects of health and safety in relation to making rolled beeswax candles.</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9539" marR="59539" marT="29770" marB="2977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17305242"/>
                  </a:ext>
                </a:extLst>
              </a:tr>
            </a:tbl>
          </a:graphicData>
        </a:graphic>
      </p:graphicFrame>
      <p:sp>
        <p:nvSpPr>
          <p:cNvPr id="5" name="Rectangle 1">
            <a:extLst>
              <a:ext uri="{FF2B5EF4-FFF2-40B4-BE49-F238E27FC236}">
                <a16:creationId xmlns:a16="http://schemas.microsoft.com/office/drawing/2014/main" id="{F0D4911F-D2B8-5106-D6F9-0F58D91E43C8}"/>
              </a:ext>
            </a:extLst>
          </p:cNvPr>
          <p:cNvSpPr>
            <a:spLocks noChangeArrowheads="1"/>
          </p:cNvSpPr>
          <p:nvPr/>
        </p:nvSpPr>
        <p:spPr bwMode="auto">
          <a:xfrm>
            <a:off x="469900" y="59534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Making rolled beeswax candles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3750940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3B969C6-352A-9DDC-3CDC-CB35A6E4E938}"/>
              </a:ext>
            </a:extLst>
          </p:cNvPr>
          <p:cNvGraphicFramePr>
            <a:graphicFrameLocks noGrp="1"/>
          </p:cNvGraphicFramePr>
          <p:nvPr>
            <p:extLst>
              <p:ext uri="{D42A27DB-BD31-4B8C-83A1-F6EECF244321}">
                <p14:modId xmlns:p14="http://schemas.microsoft.com/office/powerpoint/2010/main" val="1372850938"/>
              </p:ext>
            </p:extLst>
          </p:nvPr>
        </p:nvGraphicFramePr>
        <p:xfrm>
          <a:off x="698500" y="2108200"/>
          <a:ext cx="10706100" cy="3472339"/>
        </p:xfrm>
        <a:graphic>
          <a:graphicData uri="http://schemas.openxmlformats.org/drawingml/2006/table">
            <a:tbl>
              <a:tblPr/>
              <a:tblGrid>
                <a:gridCol w="5353050">
                  <a:extLst>
                    <a:ext uri="{9D8B030D-6E8A-4147-A177-3AD203B41FA5}">
                      <a16:colId xmlns:a16="http://schemas.microsoft.com/office/drawing/2014/main" val="2751667091"/>
                    </a:ext>
                  </a:extLst>
                </a:gridCol>
                <a:gridCol w="5353050">
                  <a:extLst>
                    <a:ext uri="{9D8B030D-6E8A-4147-A177-3AD203B41FA5}">
                      <a16:colId xmlns:a16="http://schemas.microsoft.com/office/drawing/2014/main" val="1675000468"/>
                    </a:ext>
                  </a:extLst>
                </a:gridCol>
              </a:tblGrid>
              <a:tr h="703683">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68129245"/>
                  </a:ext>
                </a:extLst>
              </a:tr>
              <a:tr h="1202125">
                <a:tc>
                  <a:txBody>
                    <a:bodyPr/>
                    <a:lstStyle/>
                    <a:p>
                      <a:pPr algn="l" fontAlgn="t">
                        <a:lnSpc>
                          <a:spcPts val="2400"/>
                        </a:lnSpc>
                        <a:buNone/>
                      </a:pPr>
                      <a:r>
                        <a:rPr lang="en-GB" b="1">
                          <a:effectLst/>
                        </a:rPr>
                        <a:t>shown knowledge of</a:t>
                      </a:r>
                    </a:p>
                    <a:p>
                      <a:pPr algn="l" fontAlgn="t">
                        <a:lnSpc>
                          <a:spcPts val="1800"/>
                        </a:lnSpc>
                        <a:buNone/>
                      </a:pPr>
                      <a:r>
                        <a:rPr lang="en-GB">
                          <a:effectLst/>
                        </a:rPr>
                        <a:t>1. the relevant recognition points of garden weeds, eg shape of leaves, flower colour</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97899306"/>
                  </a:ext>
                </a:extLst>
              </a:tr>
              <a:tr h="615722">
                <a:tc>
                  <a:txBody>
                    <a:bodyPr/>
                    <a:lstStyle/>
                    <a:p>
                      <a:pPr algn="l" fontAlgn="t">
                        <a:lnSpc>
                          <a:spcPts val="1800"/>
                        </a:lnSpc>
                        <a:buNone/>
                      </a:pPr>
                      <a:r>
                        <a:rPr lang="en-GB">
                          <a:effectLst/>
                        </a:rPr>
                        <a:t>2. at least one reason for identifying weeds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47935002"/>
                  </a:ext>
                </a:extLst>
              </a:tr>
              <a:tr h="950809">
                <a:tc>
                  <a:txBody>
                    <a:bodyPr/>
                    <a:lstStyle/>
                    <a:p>
                      <a:pPr algn="l" fontAlgn="t">
                        <a:lnSpc>
                          <a:spcPts val="2400"/>
                        </a:lnSpc>
                        <a:buNone/>
                      </a:pPr>
                      <a:r>
                        <a:rPr lang="en-GB" b="1">
                          <a:effectLst/>
                        </a:rPr>
                        <a:t>demonstrated the ability to</a:t>
                      </a:r>
                    </a:p>
                    <a:p>
                      <a:pPr algn="l" fontAlgn="t">
                        <a:lnSpc>
                          <a:spcPts val="1800"/>
                        </a:lnSpc>
                        <a:buNone/>
                      </a:pPr>
                      <a:r>
                        <a:rPr lang="en-GB">
                          <a:effectLst/>
                        </a:rPr>
                        <a:t>3. identify at least four common garden weeds.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13618403"/>
                  </a:ext>
                </a:extLst>
              </a:tr>
            </a:tbl>
          </a:graphicData>
        </a:graphic>
      </p:graphicFrame>
      <p:sp>
        <p:nvSpPr>
          <p:cNvPr id="5" name="Rectangle 1">
            <a:extLst>
              <a:ext uri="{FF2B5EF4-FFF2-40B4-BE49-F238E27FC236}">
                <a16:creationId xmlns:a16="http://schemas.microsoft.com/office/drawing/2014/main" id="{722337CA-F3FE-9CCB-6194-773C0AA141FE}"/>
              </a:ext>
            </a:extLst>
          </p:cNvPr>
          <p:cNvSpPr>
            <a:spLocks noChangeArrowheads="1"/>
          </p:cNvSpPr>
          <p:nvPr/>
        </p:nvSpPr>
        <p:spPr bwMode="auto">
          <a:xfrm>
            <a:off x="698500" y="82026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Identification of garden weeds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3496022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9445F14-4E9D-9D3C-4007-E8A789E0C76B}"/>
              </a:ext>
            </a:extLst>
          </p:cNvPr>
          <p:cNvGraphicFramePr>
            <a:graphicFrameLocks noGrp="1"/>
          </p:cNvGraphicFramePr>
          <p:nvPr>
            <p:extLst>
              <p:ext uri="{D42A27DB-BD31-4B8C-83A1-F6EECF244321}">
                <p14:modId xmlns:p14="http://schemas.microsoft.com/office/powerpoint/2010/main" val="711194036"/>
              </p:ext>
            </p:extLst>
          </p:nvPr>
        </p:nvGraphicFramePr>
        <p:xfrm>
          <a:off x="203200" y="2144145"/>
          <a:ext cx="11201400" cy="4399055"/>
        </p:xfrm>
        <a:graphic>
          <a:graphicData uri="http://schemas.openxmlformats.org/drawingml/2006/table">
            <a:tbl>
              <a:tblPr/>
              <a:tblGrid>
                <a:gridCol w="5600700">
                  <a:extLst>
                    <a:ext uri="{9D8B030D-6E8A-4147-A177-3AD203B41FA5}">
                      <a16:colId xmlns:a16="http://schemas.microsoft.com/office/drawing/2014/main" val="271213675"/>
                    </a:ext>
                  </a:extLst>
                </a:gridCol>
                <a:gridCol w="5600700">
                  <a:extLst>
                    <a:ext uri="{9D8B030D-6E8A-4147-A177-3AD203B41FA5}">
                      <a16:colId xmlns:a16="http://schemas.microsoft.com/office/drawing/2014/main" val="2112644568"/>
                    </a:ext>
                  </a:extLst>
                </a:gridCol>
              </a:tblGrid>
              <a:tr h="472849">
                <a:tc>
                  <a:txBody>
                    <a:bodyPr/>
                    <a:lstStyle/>
                    <a:p>
                      <a:pPr algn="l" fontAlgn="t">
                        <a:buNone/>
                      </a:pPr>
                      <a:r>
                        <a:rPr lang="en-GB" sz="1300">
                          <a:effectLst/>
                        </a:rPr>
                        <a:t>In successfully completing this unit, the learner will have</a:t>
                      </a:r>
                    </a:p>
                  </a:txBody>
                  <a:tcPr marL="67550" marR="67550" marT="33775" marB="3377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7550" marR="67550" marT="33775" marB="3377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06690059"/>
                  </a:ext>
                </a:extLst>
              </a:tr>
              <a:tr h="638909">
                <a:tc>
                  <a:txBody>
                    <a:bodyPr/>
                    <a:lstStyle/>
                    <a:p>
                      <a:pPr algn="l" fontAlgn="t">
                        <a:lnSpc>
                          <a:spcPts val="2400"/>
                        </a:lnSpc>
                        <a:buNone/>
                      </a:pPr>
                      <a:r>
                        <a:rPr lang="en-GB" sz="1300" b="1">
                          <a:effectLst/>
                        </a:rPr>
                        <a:t>demonstrated the ability to</a:t>
                      </a:r>
                    </a:p>
                    <a:p>
                      <a:pPr algn="l" fontAlgn="t">
                        <a:lnSpc>
                          <a:spcPts val="1800"/>
                        </a:lnSpc>
                        <a:buNone/>
                      </a:pPr>
                      <a:r>
                        <a:rPr lang="en-GB" sz="1300">
                          <a:effectLst/>
                        </a:rPr>
                        <a:t>1. select and gather the key materials for an insect habitat</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77026020"/>
                  </a:ext>
                </a:extLst>
              </a:tr>
              <a:tr h="582618">
                <a:tc>
                  <a:txBody>
                    <a:bodyPr/>
                    <a:lstStyle/>
                    <a:p>
                      <a:pPr algn="l" fontAlgn="t">
                        <a:lnSpc>
                          <a:spcPts val="1800"/>
                        </a:lnSpc>
                        <a:buNone/>
                      </a:pPr>
                      <a:r>
                        <a:rPr lang="en-GB" sz="1300">
                          <a:effectLst/>
                        </a:rPr>
                        <a:t>2. explain the key reasons why the materials are suitable for an insect habitat</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66562196"/>
                  </a:ext>
                </a:extLst>
              </a:tr>
              <a:tr h="413743">
                <a:tc>
                  <a:txBody>
                    <a:bodyPr/>
                    <a:lstStyle/>
                    <a:p>
                      <a:pPr algn="l" fontAlgn="t">
                        <a:lnSpc>
                          <a:spcPts val="1800"/>
                        </a:lnSpc>
                        <a:buNone/>
                      </a:pPr>
                      <a:r>
                        <a:rPr lang="en-GB" sz="1300">
                          <a:effectLst/>
                        </a:rPr>
                        <a:t>3. construct a simple insect habitat independently, following a basic plan</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84038315"/>
                  </a:ext>
                </a:extLst>
              </a:tr>
              <a:tr h="582618">
                <a:tc>
                  <a:txBody>
                    <a:bodyPr/>
                    <a:lstStyle/>
                    <a:p>
                      <a:pPr algn="l" fontAlgn="t">
                        <a:lnSpc>
                          <a:spcPts val="1800"/>
                        </a:lnSpc>
                        <a:buNone/>
                      </a:pPr>
                      <a:r>
                        <a:rPr lang="en-GB" sz="1300">
                          <a:effectLst/>
                        </a:rPr>
                        <a:t>4. place the materials to create at least two different micro-habitats within the structure, eg a pile of leaves, log pile</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32556783"/>
                  </a:ext>
                </a:extLst>
              </a:tr>
              <a:tr h="270199">
                <a:tc>
                  <a:txBody>
                    <a:bodyPr/>
                    <a:lstStyle/>
                    <a:p>
                      <a:pPr algn="l" fontAlgn="t">
                        <a:lnSpc>
                          <a:spcPts val="1800"/>
                        </a:lnSpc>
                        <a:buNone/>
                      </a:pPr>
                      <a:r>
                        <a:rPr lang="en-GB" sz="1300">
                          <a:effectLst/>
                        </a:rPr>
                        <a:t>5. ensure the habitat is stable and safe</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27941704"/>
                  </a:ext>
                </a:extLst>
              </a:tr>
              <a:tr h="807784">
                <a:tc>
                  <a:txBody>
                    <a:bodyPr/>
                    <a:lstStyle/>
                    <a:p>
                      <a:pPr algn="l" fontAlgn="t">
                        <a:lnSpc>
                          <a:spcPts val="2400"/>
                        </a:lnSpc>
                        <a:buNone/>
                      </a:pPr>
                      <a:r>
                        <a:rPr lang="en-GB" sz="1300" b="1">
                          <a:effectLst/>
                        </a:rPr>
                        <a:t>shown knowledge of</a:t>
                      </a:r>
                    </a:p>
                    <a:p>
                      <a:pPr algn="l" fontAlgn="t">
                        <a:lnSpc>
                          <a:spcPts val="1800"/>
                        </a:lnSpc>
                        <a:buNone/>
                      </a:pPr>
                      <a:r>
                        <a:rPr lang="en-GB" sz="1300">
                          <a:effectLst/>
                        </a:rPr>
                        <a:t>6. the needs of at least two different types of insects, eg bees need hollow stems, ladybirds need leaf litter</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79943342"/>
                  </a:ext>
                </a:extLst>
              </a:tr>
              <a:tr h="582618">
                <a:tc>
                  <a:txBody>
                    <a:bodyPr/>
                    <a:lstStyle/>
                    <a:p>
                      <a:pPr algn="l" fontAlgn="t">
                        <a:lnSpc>
                          <a:spcPts val="1800"/>
                        </a:lnSpc>
                        <a:buNone/>
                      </a:pPr>
                      <a:r>
                        <a:rPr lang="en-GB" sz="1300">
                          <a:effectLst/>
                        </a:rPr>
                        <a:t>7. the key purposes of providing a habitat for insects, eg nesting, hibernation.</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a:t>
                      </a:r>
                    </a:p>
                  </a:txBody>
                  <a:tcPr marL="67550" marR="67550" marT="33775" marB="337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90835219"/>
                  </a:ext>
                </a:extLst>
              </a:tr>
            </a:tbl>
          </a:graphicData>
        </a:graphic>
      </p:graphicFrame>
      <p:sp>
        <p:nvSpPr>
          <p:cNvPr id="5" name="Rectangle 1">
            <a:extLst>
              <a:ext uri="{FF2B5EF4-FFF2-40B4-BE49-F238E27FC236}">
                <a16:creationId xmlns:a16="http://schemas.microsoft.com/office/drawing/2014/main" id="{1604D11E-F956-95CF-38D8-DFDD2E0FF390}"/>
              </a:ext>
            </a:extLst>
          </p:cNvPr>
          <p:cNvSpPr>
            <a:spLocks noChangeArrowheads="1"/>
          </p:cNvSpPr>
          <p:nvPr/>
        </p:nvSpPr>
        <p:spPr bwMode="auto">
          <a:xfrm>
            <a:off x="823913" y="10525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Developing an insect habitat (unit 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5902449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FC88E79-C660-2D8F-0F0C-D8B4B924DFCE}"/>
              </a:ext>
            </a:extLst>
          </p:cNvPr>
          <p:cNvGraphicFramePr>
            <a:graphicFrameLocks noGrp="1"/>
          </p:cNvGraphicFramePr>
          <p:nvPr>
            <p:extLst>
              <p:ext uri="{D42A27DB-BD31-4B8C-83A1-F6EECF244321}">
                <p14:modId xmlns:p14="http://schemas.microsoft.com/office/powerpoint/2010/main" val="3830772794"/>
              </p:ext>
            </p:extLst>
          </p:nvPr>
        </p:nvGraphicFramePr>
        <p:xfrm>
          <a:off x="247278" y="1282837"/>
          <a:ext cx="11697444" cy="4772468"/>
        </p:xfrm>
        <a:graphic>
          <a:graphicData uri="http://schemas.openxmlformats.org/drawingml/2006/table">
            <a:tbl>
              <a:tblPr/>
              <a:tblGrid>
                <a:gridCol w="5848722">
                  <a:extLst>
                    <a:ext uri="{9D8B030D-6E8A-4147-A177-3AD203B41FA5}">
                      <a16:colId xmlns:a16="http://schemas.microsoft.com/office/drawing/2014/main" val="2500557364"/>
                    </a:ext>
                  </a:extLst>
                </a:gridCol>
                <a:gridCol w="5848722">
                  <a:extLst>
                    <a:ext uri="{9D8B030D-6E8A-4147-A177-3AD203B41FA5}">
                      <a16:colId xmlns:a16="http://schemas.microsoft.com/office/drawing/2014/main" val="3260354279"/>
                    </a:ext>
                  </a:extLst>
                </a:gridCol>
              </a:tblGrid>
              <a:tr h="336878">
                <a:tc>
                  <a:txBody>
                    <a:bodyPr/>
                    <a:lstStyle/>
                    <a:p>
                      <a:pPr algn="l" fontAlgn="t">
                        <a:buNone/>
                      </a:pPr>
                      <a:r>
                        <a:rPr lang="en-GB" sz="900">
                          <a:effectLst/>
                        </a:rPr>
                        <a:t>In successfully completing this unit, the learner will have</a:t>
                      </a:r>
                    </a:p>
                  </a:txBody>
                  <a:tcPr marL="48125" marR="48125" marT="24063" marB="2406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8125" marR="48125" marT="24063" marB="2406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50127983"/>
                  </a:ext>
                </a:extLst>
              </a:tr>
              <a:tr h="455186">
                <a:tc>
                  <a:txBody>
                    <a:bodyPr/>
                    <a:lstStyle/>
                    <a:p>
                      <a:pPr algn="l" fontAlgn="t">
                        <a:lnSpc>
                          <a:spcPts val="2400"/>
                        </a:lnSpc>
                        <a:buNone/>
                      </a:pPr>
                      <a:r>
                        <a:rPr lang="en-GB" sz="900" b="1" dirty="0">
                          <a:effectLst/>
                        </a:rPr>
                        <a:t>demonstrated the ability to</a:t>
                      </a:r>
                    </a:p>
                    <a:p>
                      <a:pPr algn="l" fontAlgn="t">
                        <a:lnSpc>
                          <a:spcPts val="1800"/>
                        </a:lnSpc>
                        <a:buNone/>
                      </a:pPr>
                      <a:r>
                        <a:rPr lang="en-GB" sz="900" dirty="0">
                          <a:effectLst/>
                        </a:rPr>
                        <a:t>1. identify at least three species of trees used in hedgerows</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97248159"/>
                  </a:ext>
                </a:extLst>
              </a:tr>
              <a:tr h="294768">
                <a:tc>
                  <a:txBody>
                    <a:bodyPr/>
                    <a:lstStyle/>
                    <a:p>
                      <a:pPr algn="l" fontAlgn="t">
                        <a:lnSpc>
                          <a:spcPts val="1800"/>
                        </a:lnSpc>
                        <a:buNone/>
                      </a:pPr>
                      <a:r>
                        <a:rPr lang="en-GB" sz="900">
                          <a:effectLst/>
                        </a:rPr>
                        <a:t>2. choose a planting method for one sapling species</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6950047"/>
                  </a:ext>
                </a:extLst>
              </a:tr>
              <a:tr h="294768">
                <a:tc>
                  <a:txBody>
                    <a:bodyPr/>
                    <a:lstStyle/>
                    <a:p>
                      <a:pPr algn="l" fontAlgn="t">
                        <a:lnSpc>
                          <a:spcPts val="1800"/>
                        </a:lnSpc>
                        <a:buNone/>
                      </a:pPr>
                      <a:r>
                        <a:rPr lang="en-GB" sz="900">
                          <a:effectLst/>
                        </a:rPr>
                        <a:t>3. dig a hole an appropriate depth for the sapling</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05640604"/>
                  </a:ext>
                </a:extLst>
              </a:tr>
              <a:tr h="294768">
                <a:tc>
                  <a:txBody>
                    <a:bodyPr/>
                    <a:lstStyle/>
                    <a:p>
                      <a:pPr algn="l" fontAlgn="t">
                        <a:lnSpc>
                          <a:spcPts val="1800"/>
                        </a:lnSpc>
                        <a:buNone/>
                      </a:pPr>
                      <a:r>
                        <a:rPr lang="en-GB" sz="900">
                          <a:effectLst/>
                        </a:rPr>
                        <a:t>4. plant the sapling into the prepared hole</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29601430"/>
                  </a:ext>
                </a:extLst>
              </a:tr>
              <a:tr h="415082">
                <a:tc>
                  <a:txBody>
                    <a:bodyPr/>
                    <a:lstStyle/>
                    <a:p>
                      <a:pPr algn="l" fontAlgn="t">
                        <a:lnSpc>
                          <a:spcPts val="1800"/>
                        </a:lnSpc>
                        <a:buNone/>
                      </a:pPr>
                      <a:r>
                        <a:rPr lang="en-GB" sz="900">
                          <a:effectLst/>
                        </a:rPr>
                        <a:t>5. fill with compost around the roots and compact to make the sapling secure</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59768901"/>
                  </a:ext>
                </a:extLst>
              </a:tr>
              <a:tr h="192502">
                <a:tc>
                  <a:txBody>
                    <a:bodyPr/>
                    <a:lstStyle/>
                    <a:p>
                      <a:pPr algn="l" fontAlgn="t">
                        <a:lnSpc>
                          <a:spcPts val="1800"/>
                        </a:lnSpc>
                        <a:buNone/>
                      </a:pPr>
                      <a:r>
                        <a:rPr lang="en-GB" sz="900">
                          <a:effectLst/>
                        </a:rPr>
                        <a:t>6. mulch around the sapling</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94300576"/>
                  </a:ext>
                </a:extLst>
              </a:tr>
              <a:tr h="294768">
                <a:tc>
                  <a:txBody>
                    <a:bodyPr/>
                    <a:lstStyle/>
                    <a:p>
                      <a:pPr algn="l" fontAlgn="t">
                        <a:lnSpc>
                          <a:spcPts val="1800"/>
                        </a:lnSpc>
                        <a:buNone/>
                      </a:pPr>
                      <a:r>
                        <a:rPr lang="en-GB" sz="900">
                          <a:effectLst/>
                        </a:rPr>
                        <a:t>7. protect the sapling with a cane and rabbit guard</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50144107"/>
                  </a:ext>
                </a:extLst>
              </a:tr>
              <a:tr h="455186">
                <a:tc>
                  <a:txBody>
                    <a:bodyPr/>
                    <a:lstStyle/>
                    <a:p>
                      <a:pPr algn="l" fontAlgn="t">
                        <a:lnSpc>
                          <a:spcPts val="2400"/>
                        </a:lnSpc>
                        <a:buNone/>
                      </a:pPr>
                      <a:r>
                        <a:rPr lang="en-GB" sz="900" b="1">
                          <a:effectLst/>
                        </a:rPr>
                        <a:t>shown knowledge of</a:t>
                      </a:r>
                    </a:p>
                    <a:p>
                      <a:pPr algn="l" fontAlgn="t">
                        <a:lnSpc>
                          <a:spcPts val="1800"/>
                        </a:lnSpc>
                        <a:buNone/>
                      </a:pPr>
                      <a:r>
                        <a:rPr lang="en-GB" sz="900">
                          <a:effectLst/>
                        </a:rPr>
                        <a:t>8. the difference between bare root saplings and cell grown saplings</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52644446"/>
                  </a:ext>
                </a:extLst>
              </a:tr>
              <a:tr h="192502">
                <a:tc>
                  <a:txBody>
                    <a:bodyPr/>
                    <a:lstStyle/>
                    <a:p>
                      <a:pPr algn="l" fontAlgn="t">
                        <a:lnSpc>
                          <a:spcPts val="1800"/>
                        </a:lnSpc>
                        <a:buNone/>
                      </a:pPr>
                      <a:r>
                        <a:rPr lang="en-GB" sz="900">
                          <a:effectLst/>
                        </a:rPr>
                        <a:t>9. the location of the root collar</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92914137"/>
                  </a:ext>
                </a:extLst>
              </a:tr>
              <a:tr h="294768">
                <a:tc>
                  <a:txBody>
                    <a:bodyPr/>
                    <a:lstStyle/>
                    <a:p>
                      <a:pPr algn="l" fontAlgn="t">
                        <a:lnSpc>
                          <a:spcPts val="1800"/>
                        </a:lnSpc>
                        <a:buNone/>
                      </a:pPr>
                      <a:r>
                        <a:rPr lang="en-GB" sz="900">
                          <a:effectLst/>
                        </a:rPr>
                        <a:t>10. at least two reasons why hedgerows are important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Student completed work</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95145736"/>
                  </a:ext>
                </a:extLst>
              </a:tr>
              <a:tr h="415082">
                <a:tc>
                  <a:txBody>
                    <a:bodyPr/>
                    <a:lstStyle/>
                    <a:p>
                      <a:pPr algn="l" fontAlgn="t">
                        <a:lnSpc>
                          <a:spcPts val="1800"/>
                        </a:lnSpc>
                        <a:buNone/>
                      </a:pPr>
                      <a:r>
                        <a:rPr lang="en-GB" sz="900">
                          <a:effectLst/>
                        </a:rPr>
                        <a:t>11. the correct storage and transportation of bare root and cell grown saplings</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37734948"/>
                  </a:ext>
                </a:extLst>
              </a:tr>
              <a:tr h="415082">
                <a:tc>
                  <a:txBody>
                    <a:bodyPr/>
                    <a:lstStyle/>
                    <a:p>
                      <a:pPr algn="l" fontAlgn="t">
                        <a:lnSpc>
                          <a:spcPts val="1800"/>
                        </a:lnSpc>
                        <a:buNone/>
                      </a:pPr>
                      <a:r>
                        <a:rPr lang="en-GB" sz="900">
                          <a:effectLst/>
                        </a:rPr>
                        <a:t>12. the main care requirements of newly planted saplings including weed control.</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8125" marR="48125" marT="24063" marB="2406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51247509"/>
                  </a:ext>
                </a:extLst>
              </a:tr>
            </a:tbl>
          </a:graphicData>
        </a:graphic>
      </p:graphicFrame>
      <p:sp>
        <p:nvSpPr>
          <p:cNvPr id="5" name="Rectangle 1">
            <a:extLst>
              <a:ext uri="{FF2B5EF4-FFF2-40B4-BE49-F238E27FC236}">
                <a16:creationId xmlns:a16="http://schemas.microsoft.com/office/drawing/2014/main" id="{7CAA3EA2-1413-7127-3388-C3534BACFCF0}"/>
              </a:ext>
            </a:extLst>
          </p:cNvPr>
          <p:cNvSpPr>
            <a:spLocks noChangeArrowheads="1"/>
          </p:cNvSpPr>
          <p:nvPr/>
        </p:nvSpPr>
        <p:spPr bwMode="auto">
          <a:xfrm>
            <a:off x="340227" y="3003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Planting a hedgerow</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863028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C5940BC-074A-3F56-18A7-E537ADBAF013}"/>
              </a:ext>
            </a:extLst>
          </p:cNvPr>
          <p:cNvGraphicFramePr>
            <a:graphicFrameLocks noGrp="1"/>
          </p:cNvGraphicFramePr>
          <p:nvPr>
            <p:extLst>
              <p:ext uri="{D42A27DB-BD31-4B8C-83A1-F6EECF244321}">
                <p14:modId xmlns:p14="http://schemas.microsoft.com/office/powerpoint/2010/main" val="1471993009"/>
              </p:ext>
            </p:extLst>
          </p:nvPr>
        </p:nvGraphicFramePr>
        <p:xfrm>
          <a:off x="625032" y="1377387"/>
          <a:ext cx="10648710" cy="5090773"/>
        </p:xfrm>
        <a:graphic>
          <a:graphicData uri="http://schemas.openxmlformats.org/drawingml/2006/table">
            <a:tbl>
              <a:tblPr/>
              <a:tblGrid>
                <a:gridCol w="5324355">
                  <a:extLst>
                    <a:ext uri="{9D8B030D-6E8A-4147-A177-3AD203B41FA5}">
                      <a16:colId xmlns:a16="http://schemas.microsoft.com/office/drawing/2014/main" val="1769124950"/>
                    </a:ext>
                  </a:extLst>
                </a:gridCol>
                <a:gridCol w="5324355">
                  <a:extLst>
                    <a:ext uri="{9D8B030D-6E8A-4147-A177-3AD203B41FA5}">
                      <a16:colId xmlns:a16="http://schemas.microsoft.com/office/drawing/2014/main" val="579407663"/>
                    </a:ext>
                  </a:extLst>
                </a:gridCol>
              </a:tblGrid>
              <a:tr h="543888">
                <a:tc>
                  <a:txBody>
                    <a:bodyPr/>
                    <a:lstStyle/>
                    <a:p>
                      <a:pPr algn="l" fontAlgn="t">
                        <a:buNone/>
                      </a:pPr>
                      <a:r>
                        <a:rPr lang="en-GB" sz="1500">
                          <a:effectLst/>
                        </a:rPr>
                        <a:t>In successfully completing this unit, the learner will have</a:t>
                      </a:r>
                    </a:p>
                  </a:txBody>
                  <a:tcPr marL="73908" marR="73908" marT="36954" marB="36954">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Evidence needed</a:t>
                      </a:r>
                    </a:p>
                  </a:txBody>
                  <a:tcPr marL="73908" marR="73908" marT="36954" marB="36954">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47443978"/>
                  </a:ext>
                </a:extLst>
              </a:tr>
              <a:tr h="842836">
                <a:tc>
                  <a:txBody>
                    <a:bodyPr/>
                    <a:lstStyle/>
                    <a:p>
                      <a:pPr algn="l" fontAlgn="t">
                        <a:lnSpc>
                          <a:spcPts val="2400"/>
                        </a:lnSpc>
                        <a:buNone/>
                      </a:pPr>
                      <a:r>
                        <a:rPr lang="en-GB" sz="1500" b="1">
                          <a:effectLst/>
                        </a:rPr>
                        <a:t>demonstrated the ability to</a:t>
                      </a:r>
                    </a:p>
                    <a:p>
                      <a:pPr algn="l" fontAlgn="t">
                        <a:lnSpc>
                          <a:spcPts val="1800"/>
                        </a:lnSpc>
                        <a:buNone/>
                      </a:pPr>
                      <a:r>
                        <a:rPr lang="en-GB" sz="1500">
                          <a:effectLst/>
                        </a:rPr>
                        <a:t>1. sketch at least two leaves into a nature journal</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Student completed work</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51995785"/>
                  </a:ext>
                </a:extLst>
              </a:tr>
              <a:tr h="535510">
                <a:tc>
                  <a:txBody>
                    <a:bodyPr/>
                    <a:lstStyle/>
                    <a:p>
                      <a:pPr algn="l" fontAlgn="t">
                        <a:lnSpc>
                          <a:spcPts val="1800"/>
                        </a:lnSpc>
                        <a:buNone/>
                      </a:pPr>
                      <a:r>
                        <a:rPr lang="en-GB" sz="1500">
                          <a:effectLst/>
                        </a:rPr>
                        <a:t>2. identify a minimum of two trees by leaf shape</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23095523"/>
                  </a:ext>
                </a:extLst>
              </a:tr>
              <a:tr h="621922">
                <a:tc>
                  <a:txBody>
                    <a:bodyPr/>
                    <a:lstStyle/>
                    <a:p>
                      <a:pPr algn="l" fontAlgn="t">
                        <a:lnSpc>
                          <a:spcPts val="2400"/>
                        </a:lnSpc>
                        <a:buNone/>
                      </a:pPr>
                      <a:r>
                        <a:rPr lang="en-GB" sz="1500" b="1">
                          <a:effectLst/>
                        </a:rPr>
                        <a:t>shown knowledge of</a:t>
                      </a:r>
                    </a:p>
                    <a:p>
                      <a:pPr algn="l" fontAlgn="t">
                        <a:lnSpc>
                          <a:spcPts val="1800"/>
                        </a:lnSpc>
                        <a:buNone/>
                      </a:pPr>
                      <a:r>
                        <a:rPr lang="en-GB" sz="1500">
                          <a:effectLst/>
                        </a:rPr>
                        <a:t>3. why leaves change colour</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51861479"/>
                  </a:ext>
                </a:extLst>
              </a:tr>
              <a:tr h="309787">
                <a:tc>
                  <a:txBody>
                    <a:bodyPr/>
                    <a:lstStyle/>
                    <a:p>
                      <a:pPr algn="l" fontAlgn="t">
                        <a:lnSpc>
                          <a:spcPts val="1800"/>
                        </a:lnSpc>
                        <a:buNone/>
                      </a:pPr>
                      <a:r>
                        <a:rPr lang="en-GB" sz="1500">
                          <a:effectLst/>
                        </a:rPr>
                        <a:t>4. leaf pigments</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77777653"/>
                  </a:ext>
                </a:extLst>
              </a:tr>
              <a:tr h="535510">
                <a:tc>
                  <a:txBody>
                    <a:bodyPr/>
                    <a:lstStyle/>
                    <a:p>
                      <a:pPr algn="l" fontAlgn="t">
                        <a:lnSpc>
                          <a:spcPts val="1800"/>
                        </a:lnSpc>
                        <a:buNone/>
                      </a:pPr>
                      <a:r>
                        <a:rPr lang="en-GB" sz="1500">
                          <a:effectLst/>
                        </a:rPr>
                        <a:t>5. how chlorophyll works to make leaves look green</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34022949"/>
                  </a:ext>
                </a:extLst>
              </a:tr>
              <a:tr h="621922">
                <a:tc>
                  <a:txBody>
                    <a:bodyPr/>
                    <a:lstStyle/>
                    <a:p>
                      <a:pPr algn="l" fontAlgn="t">
                        <a:lnSpc>
                          <a:spcPts val="2400"/>
                        </a:lnSpc>
                        <a:buNone/>
                      </a:pPr>
                      <a:r>
                        <a:rPr lang="en-GB" sz="1500" b="1">
                          <a:effectLst/>
                        </a:rPr>
                        <a:t>experienced</a:t>
                      </a:r>
                    </a:p>
                    <a:p>
                      <a:pPr algn="l" fontAlgn="t">
                        <a:lnSpc>
                          <a:spcPts val="1800"/>
                        </a:lnSpc>
                        <a:buNone/>
                      </a:pPr>
                      <a:r>
                        <a:rPr lang="en-GB" sz="1500">
                          <a:effectLst/>
                        </a:rPr>
                        <a:t>6. gathering fallen leaves</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09139999"/>
                  </a:ext>
                </a:extLst>
              </a:tr>
              <a:tr h="543888">
                <a:tc>
                  <a:txBody>
                    <a:bodyPr/>
                    <a:lstStyle/>
                    <a:p>
                      <a:pPr algn="l" fontAlgn="t">
                        <a:lnSpc>
                          <a:spcPts val="1800"/>
                        </a:lnSpc>
                        <a:buNone/>
                      </a:pPr>
                      <a:r>
                        <a:rPr lang="en-GB" sz="1500">
                          <a:effectLst/>
                        </a:rPr>
                        <a:t>7. reading or listening to poetry about autumn leaves</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82390216"/>
                  </a:ext>
                </a:extLst>
              </a:tr>
              <a:tr h="535510">
                <a:tc>
                  <a:txBody>
                    <a:bodyPr/>
                    <a:lstStyle/>
                    <a:p>
                      <a:pPr algn="l" fontAlgn="t">
                        <a:lnSpc>
                          <a:spcPts val="1800"/>
                        </a:lnSpc>
                        <a:buNone/>
                      </a:pPr>
                      <a:r>
                        <a:rPr lang="en-GB" sz="1500">
                          <a:effectLst/>
                        </a:rPr>
                        <a:t>8. exploring art linked to the topic ‘leaves’.</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dirty="0">
                          <a:effectLst/>
                        </a:rPr>
                        <a:t>Summary sheet</a:t>
                      </a:r>
                    </a:p>
                  </a:txBody>
                  <a:tcPr marL="73908" marR="73908" marT="36954" marB="36954">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42778656"/>
                  </a:ext>
                </a:extLst>
              </a:tr>
            </a:tbl>
          </a:graphicData>
        </a:graphic>
      </p:graphicFrame>
      <p:sp>
        <p:nvSpPr>
          <p:cNvPr id="5" name="Rectangle 1">
            <a:extLst>
              <a:ext uri="{FF2B5EF4-FFF2-40B4-BE49-F238E27FC236}">
                <a16:creationId xmlns:a16="http://schemas.microsoft.com/office/drawing/2014/main" id="{C42A0309-AA56-5C08-FA60-9CF089E10951}"/>
              </a:ext>
            </a:extLst>
          </p:cNvPr>
          <p:cNvSpPr>
            <a:spLocks noChangeArrowheads="1"/>
          </p:cNvSpPr>
          <p:nvPr/>
        </p:nvSpPr>
        <p:spPr bwMode="auto">
          <a:xfrm>
            <a:off x="509933" y="5006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Exploring nature: Autumn leaves (unit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1912876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F678D97-A2A8-CD7B-3914-5B12F7E03136}"/>
              </a:ext>
            </a:extLst>
          </p:cNvPr>
          <p:cNvGraphicFramePr>
            <a:graphicFrameLocks noGrp="1"/>
          </p:cNvGraphicFramePr>
          <p:nvPr>
            <p:extLst>
              <p:ext uri="{D42A27DB-BD31-4B8C-83A1-F6EECF244321}">
                <p14:modId xmlns:p14="http://schemas.microsoft.com/office/powerpoint/2010/main" val="2442557002"/>
              </p:ext>
            </p:extLst>
          </p:nvPr>
        </p:nvGraphicFramePr>
        <p:xfrm>
          <a:off x="717630" y="1250066"/>
          <a:ext cx="10498238" cy="5418541"/>
        </p:xfrm>
        <a:graphic>
          <a:graphicData uri="http://schemas.openxmlformats.org/drawingml/2006/table">
            <a:tbl>
              <a:tblPr/>
              <a:tblGrid>
                <a:gridCol w="5249119">
                  <a:extLst>
                    <a:ext uri="{9D8B030D-6E8A-4147-A177-3AD203B41FA5}">
                      <a16:colId xmlns:a16="http://schemas.microsoft.com/office/drawing/2014/main" val="1232497954"/>
                    </a:ext>
                  </a:extLst>
                </a:gridCol>
                <a:gridCol w="5249119">
                  <a:extLst>
                    <a:ext uri="{9D8B030D-6E8A-4147-A177-3AD203B41FA5}">
                      <a16:colId xmlns:a16="http://schemas.microsoft.com/office/drawing/2014/main" val="1737454081"/>
                    </a:ext>
                  </a:extLst>
                </a:gridCol>
              </a:tblGrid>
              <a:tr h="484993">
                <a:tc>
                  <a:txBody>
                    <a:bodyPr/>
                    <a:lstStyle/>
                    <a:p>
                      <a:pPr algn="l" fontAlgn="t">
                        <a:buNone/>
                      </a:pPr>
                      <a:r>
                        <a:rPr lang="en-GB" sz="1300">
                          <a:effectLst/>
                        </a:rPr>
                        <a:t>In successfully completing this unit, the learner will have</a:t>
                      </a:r>
                    </a:p>
                  </a:txBody>
                  <a:tcPr marL="68212" marR="68212" marT="34106" marB="3410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8212" marR="68212" marT="34106" marB="3410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74595911"/>
                  </a:ext>
                </a:extLst>
              </a:tr>
              <a:tr h="1075468">
                <a:tc>
                  <a:txBody>
                    <a:bodyPr/>
                    <a:lstStyle/>
                    <a:p>
                      <a:pPr algn="l" fontAlgn="t">
                        <a:lnSpc>
                          <a:spcPts val="2400"/>
                        </a:lnSpc>
                        <a:buNone/>
                      </a:pPr>
                      <a:r>
                        <a:rPr lang="en-GB" sz="1300" b="1" dirty="0">
                          <a:effectLst/>
                        </a:rPr>
                        <a:t>demonstrated the ability to</a:t>
                      </a:r>
                    </a:p>
                    <a:p>
                      <a:pPr algn="l" fontAlgn="t">
                        <a:lnSpc>
                          <a:spcPts val="1800"/>
                        </a:lnSpc>
                        <a:buNone/>
                      </a:pPr>
                      <a:r>
                        <a:rPr lang="en-GB" sz="1300" dirty="0">
                          <a:effectLst/>
                        </a:rPr>
                        <a:t>1. gather the materials needed for the activity, </a:t>
                      </a:r>
                      <a:r>
                        <a:rPr lang="en-GB" sz="1300" dirty="0" err="1">
                          <a:effectLst/>
                        </a:rPr>
                        <a:t>ie</a:t>
                      </a:r>
                      <a:r>
                        <a:rPr lang="en-GB" sz="1300" dirty="0">
                          <a:effectLst/>
                        </a:rPr>
                        <a:t> mallet, fabric, tracing paper, masking tape, drawing paper</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75066323"/>
                  </a:ext>
                </a:extLst>
              </a:tr>
              <a:tr h="484993">
                <a:tc>
                  <a:txBody>
                    <a:bodyPr/>
                    <a:lstStyle/>
                    <a:p>
                      <a:pPr algn="l" fontAlgn="t">
                        <a:lnSpc>
                          <a:spcPts val="1800"/>
                        </a:lnSpc>
                        <a:buNone/>
                      </a:pPr>
                      <a:r>
                        <a:rPr lang="en-GB" sz="1300">
                          <a:effectLst/>
                        </a:rPr>
                        <a:t>2. create a preliminary design on paper</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14951845"/>
                  </a:ext>
                </a:extLst>
              </a:tr>
              <a:tr h="533677">
                <a:tc>
                  <a:txBody>
                    <a:bodyPr/>
                    <a:lstStyle/>
                    <a:p>
                      <a:pPr algn="l" fontAlgn="t">
                        <a:lnSpc>
                          <a:spcPts val="1800"/>
                        </a:lnSpc>
                        <a:buNone/>
                      </a:pPr>
                      <a:r>
                        <a:rPr lang="en-GB" sz="1300">
                          <a:effectLst/>
                        </a:rPr>
                        <a:t>3. select appropriate flowers to realise the design</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68756004"/>
                  </a:ext>
                </a:extLst>
              </a:tr>
              <a:tr h="998069">
                <a:tc>
                  <a:txBody>
                    <a:bodyPr/>
                    <a:lstStyle/>
                    <a:p>
                      <a:pPr algn="l" fontAlgn="t">
                        <a:lnSpc>
                          <a:spcPts val="1800"/>
                        </a:lnSpc>
                        <a:buNone/>
                      </a:pPr>
                      <a:r>
                        <a:rPr lang="en-GB" sz="1300">
                          <a:effectLst/>
                        </a:rPr>
                        <a:t>4. arrange the flowers on the material as per the preliminary design before overlaying them with tracing paper and taping them in place</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14311724"/>
                  </a:ext>
                </a:extLst>
              </a:tr>
              <a:tr h="765873">
                <a:tc>
                  <a:txBody>
                    <a:bodyPr/>
                    <a:lstStyle/>
                    <a:p>
                      <a:pPr algn="l" fontAlgn="t">
                        <a:lnSpc>
                          <a:spcPts val="1800"/>
                        </a:lnSpc>
                        <a:buNone/>
                      </a:pPr>
                      <a:r>
                        <a:rPr lang="en-GB" sz="1300">
                          <a:effectLst/>
                        </a:rPr>
                        <a:t>5. 'pound’ the flowers using the mallet, transferring the flower’s pigment to the material</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66742385"/>
                  </a:ext>
                </a:extLst>
              </a:tr>
              <a:tr h="1075468">
                <a:tc>
                  <a:txBody>
                    <a:bodyPr/>
                    <a:lstStyle/>
                    <a:p>
                      <a:pPr algn="l" fontAlgn="t">
                        <a:lnSpc>
                          <a:spcPts val="2400"/>
                        </a:lnSpc>
                        <a:buNone/>
                      </a:pPr>
                      <a:r>
                        <a:rPr lang="en-GB" sz="1300" b="1">
                          <a:effectLst/>
                        </a:rPr>
                        <a:t>shown knowledge of</a:t>
                      </a:r>
                    </a:p>
                    <a:p>
                      <a:pPr algn="l" fontAlgn="t">
                        <a:lnSpc>
                          <a:spcPts val="1800"/>
                        </a:lnSpc>
                        <a:buNone/>
                      </a:pPr>
                      <a:r>
                        <a:rPr lang="en-GB" sz="1300">
                          <a:effectLst/>
                        </a:rPr>
                        <a:t>6. the process of transferring a flower’s pigment to material by pounding it to release its colour.</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 and/or student completed work</a:t>
                      </a:r>
                    </a:p>
                  </a:txBody>
                  <a:tcPr marL="68212" marR="68212" marT="34106" marB="3410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59207501"/>
                  </a:ext>
                </a:extLst>
              </a:tr>
            </a:tbl>
          </a:graphicData>
        </a:graphic>
      </p:graphicFrame>
      <p:sp>
        <p:nvSpPr>
          <p:cNvPr id="5" name="Rectangle 1">
            <a:extLst>
              <a:ext uri="{FF2B5EF4-FFF2-40B4-BE49-F238E27FC236}">
                <a16:creationId xmlns:a16="http://schemas.microsoft.com/office/drawing/2014/main" id="{D864F850-09F7-081D-87EE-C9B28A35EFA4}"/>
              </a:ext>
            </a:extLst>
          </p:cNvPr>
          <p:cNvSpPr>
            <a:spLocks noChangeArrowheads="1"/>
          </p:cNvSpPr>
          <p:nvPr/>
        </p:nvSpPr>
        <p:spPr bwMode="auto">
          <a:xfrm>
            <a:off x="443498" y="45519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Arts and crafts: Flower pounding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03932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569B478-60DD-9D9D-677E-5C1D705CDA15}"/>
              </a:ext>
            </a:extLst>
          </p:cNvPr>
          <p:cNvGraphicFramePr>
            <a:graphicFrameLocks noGrp="1"/>
          </p:cNvGraphicFramePr>
          <p:nvPr>
            <p:extLst>
              <p:ext uri="{D42A27DB-BD31-4B8C-83A1-F6EECF244321}">
                <p14:modId xmlns:p14="http://schemas.microsoft.com/office/powerpoint/2010/main" val="2755262520"/>
              </p:ext>
            </p:extLst>
          </p:nvPr>
        </p:nvGraphicFramePr>
        <p:xfrm>
          <a:off x="538663" y="1551008"/>
          <a:ext cx="10862400" cy="4774438"/>
        </p:xfrm>
        <a:graphic>
          <a:graphicData uri="http://schemas.openxmlformats.org/drawingml/2006/table">
            <a:tbl>
              <a:tblPr/>
              <a:tblGrid>
                <a:gridCol w="5431200">
                  <a:extLst>
                    <a:ext uri="{9D8B030D-6E8A-4147-A177-3AD203B41FA5}">
                      <a16:colId xmlns:a16="http://schemas.microsoft.com/office/drawing/2014/main" val="3767134424"/>
                    </a:ext>
                  </a:extLst>
                </a:gridCol>
                <a:gridCol w="5431200">
                  <a:extLst>
                    <a:ext uri="{9D8B030D-6E8A-4147-A177-3AD203B41FA5}">
                      <a16:colId xmlns:a16="http://schemas.microsoft.com/office/drawing/2014/main" val="2110626779"/>
                    </a:ext>
                  </a:extLst>
                </a:gridCol>
              </a:tblGrid>
              <a:tr h="582671">
                <a:tc>
                  <a:txBody>
                    <a:bodyPr/>
                    <a:lstStyle/>
                    <a:p>
                      <a:pPr algn="l" fontAlgn="t">
                        <a:buNone/>
                      </a:pPr>
                      <a:r>
                        <a:rPr lang="en-GB" sz="1600">
                          <a:effectLst/>
                        </a:rPr>
                        <a:t>In successfully completing this unit, the learner will have</a:t>
                      </a:r>
                    </a:p>
                  </a:txBody>
                  <a:tcPr marL="79598" marR="79598" marT="39799" marB="39799">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Evidence needed</a:t>
                      </a:r>
                    </a:p>
                  </a:txBody>
                  <a:tcPr marL="79598" marR="79598" marT="39799" marB="39799">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34008082"/>
                  </a:ext>
                </a:extLst>
              </a:tr>
              <a:tr h="868349">
                <a:tc>
                  <a:txBody>
                    <a:bodyPr/>
                    <a:lstStyle/>
                    <a:p>
                      <a:pPr algn="l" fontAlgn="t">
                        <a:lnSpc>
                          <a:spcPts val="2400"/>
                        </a:lnSpc>
                        <a:buNone/>
                      </a:pPr>
                      <a:r>
                        <a:rPr lang="en-GB" sz="1600" b="1">
                          <a:effectLst/>
                        </a:rPr>
                        <a:t>shown knowledge of</a:t>
                      </a:r>
                    </a:p>
                    <a:p>
                      <a:pPr algn="l" fontAlgn="t">
                        <a:lnSpc>
                          <a:spcPts val="1800"/>
                        </a:lnSpc>
                        <a:buNone/>
                      </a:pPr>
                      <a:r>
                        <a:rPr lang="en-GB" sz="1600">
                          <a:effectLst/>
                        </a:rPr>
                        <a:t>1. at least two operations performed on piglets, eg injections, tail cutting</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Student completed work</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29976634"/>
                  </a:ext>
                </a:extLst>
              </a:tr>
              <a:tr h="555278">
                <a:tc>
                  <a:txBody>
                    <a:bodyPr/>
                    <a:lstStyle/>
                    <a:p>
                      <a:pPr algn="l" fontAlgn="t">
                        <a:lnSpc>
                          <a:spcPts val="1800"/>
                        </a:lnSpc>
                        <a:buNone/>
                      </a:pPr>
                      <a:r>
                        <a:rPr lang="en-GB" sz="1600">
                          <a:effectLst/>
                        </a:rPr>
                        <a:t>2. the main features of the pig breeding cycle</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Student completed work</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78156381"/>
                  </a:ext>
                </a:extLst>
              </a:tr>
              <a:tr h="332215">
                <a:tc>
                  <a:txBody>
                    <a:bodyPr/>
                    <a:lstStyle/>
                    <a:p>
                      <a:pPr algn="l" fontAlgn="t">
                        <a:lnSpc>
                          <a:spcPts val="1800"/>
                        </a:lnSpc>
                        <a:buNone/>
                      </a:pPr>
                      <a:r>
                        <a:rPr lang="en-GB" sz="1600">
                          <a:effectLst/>
                        </a:rPr>
                        <a:t>3. at least two notifiable pig diseases</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Student completed work</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74163239"/>
                  </a:ext>
                </a:extLst>
              </a:tr>
              <a:tr h="633546">
                <a:tc>
                  <a:txBody>
                    <a:bodyPr/>
                    <a:lstStyle/>
                    <a:p>
                      <a:pPr algn="l" fontAlgn="t">
                        <a:lnSpc>
                          <a:spcPts val="2400"/>
                        </a:lnSpc>
                        <a:buNone/>
                      </a:pPr>
                      <a:r>
                        <a:rPr lang="en-GB" sz="1600" b="1">
                          <a:effectLst/>
                        </a:rPr>
                        <a:t>demonstrated the ability to</a:t>
                      </a:r>
                    </a:p>
                    <a:p>
                      <a:pPr algn="l" fontAlgn="t">
                        <a:lnSpc>
                          <a:spcPts val="1800"/>
                        </a:lnSpc>
                        <a:buNone/>
                      </a:pPr>
                      <a:r>
                        <a:rPr lang="en-GB" sz="1600">
                          <a:effectLst/>
                        </a:rPr>
                        <a:t>4. recognise two breeds of pigs</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Student completed work</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02128707"/>
                  </a:ext>
                </a:extLst>
              </a:tr>
              <a:tr h="555278">
                <a:tc>
                  <a:txBody>
                    <a:bodyPr/>
                    <a:lstStyle/>
                    <a:p>
                      <a:pPr algn="l" fontAlgn="t">
                        <a:lnSpc>
                          <a:spcPts val="1800"/>
                        </a:lnSpc>
                        <a:buNone/>
                      </a:pPr>
                      <a:r>
                        <a:rPr lang="en-GB" sz="1600">
                          <a:effectLst/>
                        </a:rPr>
                        <a:t>5. recognise the main signs of good health in pigs</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Student completed work</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67300802"/>
                  </a:ext>
                </a:extLst>
              </a:tr>
              <a:tr h="332215">
                <a:tc>
                  <a:txBody>
                    <a:bodyPr/>
                    <a:lstStyle/>
                    <a:p>
                      <a:pPr algn="l" fontAlgn="t">
                        <a:lnSpc>
                          <a:spcPts val="1800"/>
                        </a:lnSpc>
                        <a:buNone/>
                      </a:pPr>
                      <a:r>
                        <a:rPr lang="en-GB" sz="1600">
                          <a:effectLst/>
                        </a:rPr>
                        <a:t>6. feed a pig</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88580097"/>
                  </a:ext>
                </a:extLst>
              </a:tr>
              <a:tr h="332215">
                <a:tc>
                  <a:txBody>
                    <a:bodyPr/>
                    <a:lstStyle/>
                    <a:p>
                      <a:pPr algn="l" fontAlgn="t">
                        <a:lnSpc>
                          <a:spcPts val="1800"/>
                        </a:lnSpc>
                        <a:buNone/>
                      </a:pPr>
                      <a:r>
                        <a:rPr lang="en-GB" sz="1600">
                          <a:effectLst/>
                        </a:rPr>
                        <a:t>7. clean and prepare a pen for pigs</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a:effectLst/>
                        </a:rPr>
                        <a:t>Summary sheet</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29441367"/>
                  </a:ext>
                </a:extLst>
              </a:tr>
              <a:tr h="582671">
                <a:tc>
                  <a:txBody>
                    <a:bodyPr/>
                    <a:lstStyle/>
                    <a:p>
                      <a:pPr algn="l" fontAlgn="t">
                        <a:lnSpc>
                          <a:spcPts val="1800"/>
                        </a:lnSpc>
                        <a:buNone/>
                      </a:pPr>
                      <a:r>
                        <a:rPr lang="en-GB" sz="1600">
                          <a:effectLst/>
                        </a:rPr>
                        <a:t>8. tell boars and sows apart.</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600" dirty="0">
                          <a:effectLst/>
                        </a:rPr>
                        <a:t>Summary sheet or student completed work</a:t>
                      </a:r>
                    </a:p>
                  </a:txBody>
                  <a:tcPr marL="79598" marR="79598" marT="39799" marB="39799">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25238602"/>
                  </a:ext>
                </a:extLst>
              </a:tr>
            </a:tbl>
          </a:graphicData>
        </a:graphic>
      </p:graphicFrame>
      <p:sp>
        <p:nvSpPr>
          <p:cNvPr id="5" name="Rectangle 1">
            <a:extLst>
              <a:ext uri="{FF2B5EF4-FFF2-40B4-BE49-F238E27FC236}">
                <a16:creationId xmlns:a16="http://schemas.microsoft.com/office/drawing/2014/main" id="{03A67C6E-8D34-B624-4928-25BADD671288}"/>
              </a:ext>
            </a:extLst>
          </p:cNvPr>
          <p:cNvSpPr>
            <a:spLocks noChangeArrowheads="1"/>
          </p:cNvSpPr>
          <p:nvPr/>
        </p:nvSpPr>
        <p:spPr bwMode="auto">
          <a:xfrm>
            <a:off x="538664" y="53255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Pig husbandry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Pre-Entry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580597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A3775D5-E947-16F8-3210-DD841E752FC6}"/>
              </a:ext>
            </a:extLst>
          </p:cNvPr>
          <p:cNvGraphicFramePr>
            <a:graphicFrameLocks noGrp="1"/>
          </p:cNvGraphicFramePr>
          <p:nvPr>
            <p:extLst>
              <p:ext uri="{D42A27DB-BD31-4B8C-83A1-F6EECF244321}">
                <p14:modId xmlns:p14="http://schemas.microsoft.com/office/powerpoint/2010/main" val="3594563804"/>
              </p:ext>
            </p:extLst>
          </p:nvPr>
        </p:nvGraphicFramePr>
        <p:xfrm>
          <a:off x="495300" y="1727200"/>
          <a:ext cx="11112500" cy="4261006"/>
        </p:xfrm>
        <a:graphic>
          <a:graphicData uri="http://schemas.openxmlformats.org/drawingml/2006/table">
            <a:tbl>
              <a:tblPr/>
              <a:tblGrid>
                <a:gridCol w="5556250">
                  <a:extLst>
                    <a:ext uri="{9D8B030D-6E8A-4147-A177-3AD203B41FA5}">
                      <a16:colId xmlns:a16="http://schemas.microsoft.com/office/drawing/2014/main" val="1399815203"/>
                    </a:ext>
                  </a:extLst>
                </a:gridCol>
                <a:gridCol w="5556250">
                  <a:extLst>
                    <a:ext uri="{9D8B030D-6E8A-4147-A177-3AD203B41FA5}">
                      <a16:colId xmlns:a16="http://schemas.microsoft.com/office/drawing/2014/main" val="209324923"/>
                    </a:ext>
                  </a:extLst>
                </a:gridCol>
              </a:tblGrid>
              <a:tr h="686337">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17045080"/>
                  </a:ext>
                </a:extLst>
              </a:tr>
              <a:tr h="927372">
                <a:tc>
                  <a:txBody>
                    <a:bodyPr/>
                    <a:lstStyle/>
                    <a:p>
                      <a:pPr algn="l" fontAlgn="t">
                        <a:lnSpc>
                          <a:spcPts val="2400"/>
                        </a:lnSpc>
                        <a:buNone/>
                      </a:pPr>
                      <a:r>
                        <a:rPr lang="en-GB" b="1">
                          <a:effectLst/>
                        </a:rPr>
                        <a:t>demonstrated the ability to</a:t>
                      </a:r>
                    </a:p>
                    <a:p>
                      <a:pPr algn="l" fontAlgn="t">
                        <a:lnSpc>
                          <a:spcPts val="1800"/>
                        </a:lnSpc>
                        <a:buNone/>
                      </a:pPr>
                      <a:r>
                        <a:rPr lang="en-GB">
                          <a:effectLst/>
                        </a:rPr>
                        <a:t>1. measure and cut timber to given dimensions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44077376"/>
                  </a:ext>
                </a:extLst>
              </a:tr>
              <a:tr h="600544">
                <a:tc>
                  <a:txBody>
                    <a:bodyPr/>
                    <a:lstStyle/>
                    <a:p>
                      <a:pPr algn="l" fontAlgn="t">
                        <a:lnSpc>
                          <a:spcPts val="1800"/>
                        </a:lnSpc>
                        <a:buNone/>
                      </a:pPr>
                      <a:r>
                        <a:rPr lang="en-GB">
                          <a:effectLst/>
                        </a:rPr>
                        <a:t>2. fix the timber together to form a frame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20641688"/>
                  </a:ext>
                </a:extLst>
              </a:tr>
              <a:tr h="600544">
                <a:tc>
                  <a:txBody>
                    <a:bodyPr/>
                    <a:lstStyle/>
                    <a:p>
                      <a:pPr algn="l" fontAlgn="t">
                        <a:lnSpc>
                          <a:spcPts val="1800"/>
                        </a:lnSpc>
                        <a:buNone/>
                      </a:pPr>
                      <a:r>
                        <a:rPr lang="en-GB">
                          <a:effectLst/>
                        </a:rPr>
                        <a:t>3. sand and smooth the frame with suitable tools and abrasives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39963147"/>
                  </a:ext>
                </a:extLst>
              </a:tr>
              <a:tr h="845665">
                <a:tc>
                  <a:txBody>
                    <a:bodyPr/>
                    <a:lstStyle/>
                    <a:p>
                      <a:pPr algn="l" fontAlgn="t">
                        <a:lnSpc>
                          <a:spcPts val="1800"/>
                        </a:lnSpc>
                        <a:buNone/>
                      </a:pPr>
                      <a:r>
                        <a:rPr lang="en-GB" dirty="0">
                          <a:effectLst/>
                        </a:rPr>
                        <a:t>4. fill the planter with compost and sow seeds or plant seedlings according to instructions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68009528"/>
                  </a:ext>
                </a:extLst>
              </a:tr>
              <a:tr h="600544">
                <a:tc>
                  <a:txBody>
                    <a:bodyPr/>
                    <a:lstStyle/>
                    <a:p>
                      <a:pPr algn="l" fontAlgn="t">
                        <a:lnSpc>
                          <a:spcPts val="1800"/>
                        </a:lnSpc>
                        <a:buNone/>
                      </a:pPr>
                      <a:r>
                        <a:rPr lang="en-GB">
                          <a:effectLst/>
                        </a:rPr>
                        <a:t>5. using appropriate tools correctly, ie a saw or drill.</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23126381"/>
                  </a:ext>
                </a:extLst>
              </a:tr>
            </a:tbl>
          </a:graphicData>
        </a:graphic>
      </p:graphicFrame>
      <p:sp>
        <p:nvSpPr>
          <p:cNvPr id="5" name="Rectangle 1">
            <a:extLst>
              <a:ext uri="{FF2B5EF4-FFF2-40B4-BE49-F238E27FC236}">
                <a16:creationId xmlns:a16="http://schemas.microsoft.com/office/drawing/2014/main" id="{1C92AEB4-B5A3-2C73-B06D-FE4A796B6E67}"/>
              </a:ext>
            </a:extLst>
          </p:cNvPr>
          <p:cNvSpPr>
            <a:spLocks noChangeArrowheads="1"/>
          </p:cNvSpPr>
          <p:nvPr/>
        </p:nvSpPr>
        <p:spPr bwMode="auto">
          <a:xfrm>
            <a:off x="495300" y="4125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Building a raised planter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9712547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2F6581D-EA70-D12E-DB4C-55088660D600}"/>
              </a:ext>
            </a:extLst>
          </p:cNvPr>
          <p:cNvGraphicFramePr>
            <a:graphicFrameLocks noGrp="1"/>
          </p:cNvGraphicFramePr>
          <p:nvPr>
            <p:extLst>
              <p:ext uri="{D42A27DB-BD31-4B8C-83A1-F6EECF244321}">
                <p14:modId xmlns:p14="http://schemas.microsoft.com/office/powerpoint/2010/main" val="3355835079"/>
              </p:ext>
            </p:extLst>
          </p:nvPr>
        </p:nvGraphicFramePr>
        <p:xfrm>
          <a:off x="304800" y="2026331"/>
          <a:ext cx="11582400" cy="4542858"/>
        </p:xfrm>
        <a:graphic>
          <a:graphicData uri="http://schemas.openxmlformats.org/drawingml/2006/table">
            <a:tbl>
              <a:tblPr/>
              <a:tblGrid>
                <a:gridCol w="5791200">
                  <a:extLst>
                    <a:ext uri="{9D8B030D-6E8A-4147-A177-3AD203B41FA5}">
                      <a16:colId xmlns:a16="http://schemas.microsoft.com/office/drawing/2014/main" val="64385363"/>
                    </a:ext>
                  </a:extLst>
                </a:gridCol>
                <a:gridCol w="5791200">
                  <a:extLst>
                    <a:ext uri="{9D8B030D-6E8A-4147-A177-3AD203B41FA5}">
                      <a16:colId xmlns:a16="http://schemas.microsoft.com/office/drawing/2014/main" val="3150687587"/>
                    </a:ext>
                  </a:extLst>
                </a:gridCol>
              </a:tblGrid>
              <a:tr h="417014">
                <a:tc>
                  <a:txBody>
                    <a:bodyPr/>
                    <a:lstStyle/>
                    <a:p>
                      <a:pPr algn="l" fontAlgn="t">
                        <a:buNone/>
                      </a:pPr>
                      <a:r>
                        <a:rPr lang="en-GB" sz="1200">
                          <a:effectLst/>
                        </a:rPr>
                        <a:t>In successfully completing this unit, the learner will have</a:t>
                      </a:r>
                    </a:p>
                  </a:txBody>
                  <a:tcPr marL="59573" marR="59573" marT="29787" marB="2978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59573" marR="59573" marT="29787" marB="2978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37798145"/>
                  </a:ext>
                </a:extLst>
              </a:tr>
              <a:tr h="712398">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1. select appropriate colours and create a plan and written instructions for painting the planter</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Student completed work</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914908306"/>
                  </a:ext>
                </a:extLst>
              </a:tr>
              <a:tr h="513820">
                <a:tc>
                  <a:txBody>
                    <a:bodyPr/>
                    <a:lstStyle/>
                    <a:p>
                      <a:pPr algn="l" fontAlgn="t">
                        <a:lnSpc>
                          <a:spcPts val="1800"/>
                        </a:lnSpc>
                        <a:buNone/>
                      </a:pPr>
                      <a:r>
                        <a:rPr lang="en-GB" sz="1200">
                          <a:effectLst/>
                        </a:rPr>
                        <a:t>2. dress appropriately for preparing and painting, ie wear overalls, gloves, safety goggles</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23853095"/>
                  </a:ext>
                </a:extLst>
              </a:tr>
              <a:tr h="662754">
                <a:tc>
                  <a:txBody>
                    <a:bodyPr/>
                    <a:lstStyle/>
                    <a:p>
                      <a:pPr algn="l" fontAlgn="t">
                        <a:lnSpc>
                          <a:spcPts val="1800"/>
                        </a:lnSpc>
                        <a:buNone/>
                      </a:pPr>
                      <a:r>
                        <a:rPr lang="en-GB" sz="1200">
                          <a:effectLst/>
                        </a:rPr>
                        <a:t>3. prepare the surface and use painting equipment appropriately for the task, ie sandpaper, wire brushes, paintbrushes, rollers</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09615033"/>
                  </a:ext>
                </a:extLst>
              </a:tr>
              <a:tr h="513820">
                <a:tc>
                  <a:txBody>
                    <a:bodyPr/>
                    <a:lstStyle/>
                    <a:p>
                      <a:pPr algn="l" fontAlgn="t">
                        <a:lnSpc>
                          <a:spcPts val="1800"/>
                        </a:lnSpc>
                        <a:buNone/>
                      </a:pPr>
                      <a:r>
                        <a:rPr lang="en-GB" sz="1200">
                          <a:effectLst/>
                        </a:rPr>
                        <a:t>4. follow simple instructions to complete preparation and painting tasks</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24897612"/>
                  </a:ext>
                </a:extLst>
              </a:tr>
              <a:tr h="238293">
                <a:tc>
                  <a:txBody>
                    <a:bodyPr/>
                    <a:lstStyle/>
                    <a:p>
                      <a:pPr algn="l" fontAlgn="t">
                        <a:lnSpc>
                          <a:spcPts val="1800"/>
                        </a:lnSpc>
                        <a:buNone/>
                      </a:pPr>
                      <a:r>
                        <a:rPr lang="en-GB" sz="1200">
                          <a:effectLst/>
                        </a:rPr>
                        <a:t>5. work co-operatively in a group</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98178287"/>
                  </a:ext>
                </a:extLst>
              </a:tr>
              <a:tr h="563465">
                <a:tc>
                  <a:txBody>
                    <a:bodyPr/>
                    <a:lstStyle/>
                    <a:p>
                      <a:pPr algn="l" fontAlgn="t">
                        <a:lnSpc>
                          <a:spcPts val="2400"/>
                        </a:lnSpc>
                        <a:buNone/>
                      </a:pPr>
                      <a:r>
                        <a:rPr lang="en-GB" sz="1200" b="1">
                          <a:effectLst/>
                        </a:rPr>
                        <a:t>shown knowledge of</a:t>
                      </a:r>
                    </a:p>
                    <a:p>
                      <a:pPr algn="l" fontAlgn="t">
                        <a:lnSpc>
                          <a:spcPts val="1800"/>
                        </a:lnSpc>
                        <a:buNone/>
                      </a:pPr>
                      <a:r>
                        <a:rPr lang="en-GB" sz="1200">
                          <a:effectLst/>
                        </a:rPr>
                        <a:t>6. why safety equipment is important for the job</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69540599"/>
                  </a:ext>
                </a:extLst>
              </a:tr>
              <a:tr h="364887">
                <a:tc>
                  <a:txBody>
                    <a:bodyPr/>
                    <a:lstStyle/>
                    <a:p>
                      <a:pPr algn="l" fontAlgn="t">
                        <a:lnSpc>
                          <a:spcPts val="1800"/>
                        </a:lnSpc>
                        <a:buNone/>
                      </a:pPr>
                      <a:r>
                        <a:rPr lang="en-GB" sz="1200">
                          <a:effectLst/>
                        </a:rPr>
                        <a:t>7. the need to prepare and paint wood in the right order</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36652251"/>
                  </a:ext>
                </a:extLst>
              </a:tr>
              <a:tr h="364887">
                <a:tc>
                  <a:txBody>
                    <a:bodyPr/>
                    <a:lstStyle/>
                    <a:p>
                      <a:pPr algn="l" fontAlgn="t">
                        <a:lnSpc>
                          <a:spcPts val="1800"/>
                        </a:lnSpc>
                        <a:buNone/>
                      </a:pPr>
                      <a:r>
                        <a:rPr lang="en-GB" sz="1200">
                          <a:effectLst/>
                        </a:rPr>
                        <a:t>8. why more than one coat of paint is sometimes needed.</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9573" marR="59573" marT="29787" marB="2978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60406517"/>
                  </a:ext>
                </a:extLst>
              </a:tr>
            </a:tbl>
          </a:graphicData>
        </a:graphic>
      </p:graphicFrame>
      <p:sp>
        <p:nvSpPr>
          <p:cNvPr id="5" name="Rectangle 1">
            <a:extLst>
              <a:ext uri="{FF2B5EF4-FFF2-40B4-BE49-F238E27FC236}">
                <a16:creationId xmlns:a16="http://schemas.microsoft.com/office/drawing/2014/main" id="{A97744BD-FD91-0DBA-3879-CD1F169D523B}"/>
              </a:ext>
            </a:extLst>
          </p:cNvPr>
          <p:cNvSpPr>
            <a:spLocks noChangeArrowheads="1"/>
          </p:cNvSpPr>
          <p:nvPr/>
        </p:nvSpPr>
        <p:spPr bwMode="auto">
          <a:xfrm>
            <a:off x="304800" y="5270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Preparing and painting a wooden planter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1234708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3A1B861-D181-FCA3-922C-7D9329ADFE76}"/>
              </a:ext>
            </a:extLst>
          </p:cNvPr>
          <p:cNvGraphicFramePr>
            <a:graphicFrameLocks noGrp="1"/>
          </p:cNvGraphicFramePr>
          <p:nvPr/>
        </p:nvGraphicFramePr>
        <p:xfrm>
          <a:off x="857250" y="1352550"/>
          <a:ext cx="9467850" cy="5270703"/>
        </p:xfrm>
        <a:graphic>
          <a:graphicData uri="http://schemas.openxmlformats.org/drawingml/2006/table">
            <a:tbl>
              <a:tblPr/>
              <a:tblGrid>
                <a:gridCol w="4733925">
                  <a:extLst>
                    <a:ext uri="{9D8B030D-6E8A-4147-A177-3AD203B41FA5}">
                      <a16:colId xmlns:a16="http://schemas.microsoft.com/office/drawing/2014/main" val="1307875372"/>
                    </a:ext>
                  </a:extLst>
                </a:gridCol>
                <a:gridCol w="4733925">
                  <a:extLst>
                    <a:ext uri="{9D8B030D-6E8A-4147-A177-3AD203B41FA5}">
                      <a16:colId xmlns:a16="http://schemas.microsoft.com/office/drawing/2014/main" val="212888646"/>
                    </a:ext>
                  </a:extLst>
                </a:gridCol>
              </a:tblGrid>
              <a:tr h="498001">
                <a:tc>
                  <a:txBody>
                    <a:bodyPr/>
                    <a:lstStyle/>
                    <a:p>
                      <a:pPr algn="l" fontAlgn="t">
                        <a:buNone/>
                      </a:pPr>
                      <a:r>
                        <a:rPr lang="en-GB" sz="1400">
                          <a:effectLst/>
                        </a:rPr>
                        <a:t>In successfully completing this unit, the learner will have</a:t>
                      </a:r>
                    </a:p>
                  </a:txBody>
                  <a:tcPr marL="68751" marR="68751" marT="34375" marB="34375">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Evidence needed</a:t>
                      </a:r>
                    </a:p>
                  </a:txBody>
                  <a:tcPr marL="68751" marR="68751" marT="34375" marB="34375">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99829958"/>
                  </a:ext>
                </a:extLst>
              </a:tr>
              <a:tr h="1064761">
                <a:tc>
                  <a:txBody>
                    <a:bodyPr/>
                    <a:lstStyle/>
                    <a:p>
                      <a:pPr algn="l" fontAlgn="t">
                        <a:lnSpc>
                          <a:spcPts val="2400"/>
                        </a:lnSpc>
                        <a:buNone/>
                      </a:pPr>
                      <a:r>
                        <a:rPr lang="en-GB" sz="1400" b="1" dirty="0">
                          <a:effectLst/>
                        </a:rPr>
                        <a:t>shown knowledge of</a:t>
                      </a:r>
                    </a:p>
                    <a:p>
                      <a:pPr algn="l" fontAlgn="t">
                        <a:lnSpc>
                          <a:spcPts val="1800"/>
                        </a:lnSpc>
                        <a:buNone/>
                      </a:pPr>
                      <a:r>
                        <a:rPr lang="en-GB" sz="1400" dirty="0">
                          <a:effectLst/>
                        </a:rPr>
                        <a:t>1. at least three things that must be provided to keep the alpacas safe and healthy</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27495042"/>
                  </a:ext>
                </a:extLst>
              </a:tr>
              <a:tr h="758404">
                <a:tc>
                  <a:txBody>
                    <a:bodyPr/>
                    <a:lstStyle/>
                    <a:p>
                      <a:pPr algn="l" fontAlgn="t">
                        <a:lnSpc>
                          <a:spcPts val="1800"/>
                        </a:lnSpc>
                        <a:buNone/>
                      </a:pPr>
                      <a:r>
                        <a:rPr lang="en-GB" sz="1400">
                          <a:effectLst/>
                        </a:rPr>
                        <a:t>2. at least three husbandry tasks they need to do routinely to keep an alpaca healthy</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58564088"/>
                  </a:ext>
                </a:extLst>
              </a:tr>
              <a:tr h="528636">
                <a:tc>
                  <a:txBody>
                    <a:bodyPr/>
                    <a:lstStyle/>
                    <a:p>
                      <a:pPr algn="l" fontAlgn="t">
                        <a:lnSpc>
                          <a:spcPts val="1800"/>
                        </a:lnSpc>
                        <a:buNone/>
                      </a:pPr>
                      <a:r>
                        <a:rPr lang="en-GB" sz="1400">
                          <a:effectLst/>
                        </a:rPr>
                        <a:t>3. what a female, male adult and baby alpaca are called</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48288398"/>
                  </a:ext>
                </a:extLst>
              </a:tr>
              <a:tr h="528636">
                <a:tc>
                  <a:txBody>
                    <a:bodyPr/>
                    <a:lstStyle/>
                    <a:p>
                      <a:pPr algn="l" fontAlgn="t">
                        <a:lnSpc>
                          <a:spcPts val="1800"/>
                        </a:lnSpc>
                        <a:buNone/>
                      </a:pPr>
                      <a:r>
                        <a:rPr lang="en-GB" sz="1400">
                          <a:effectLst/>
                        </a:rPr>
                        <a:t>4. how long an alpaca is typically pregnant for</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 and/or student completed work</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98311307"/>
                  </a:ext>
                </a:extLst>
              </a:tr>
              <a:tr h="528636">
                <a:tc>
                  <a:txBody>
                    <a:bodyPr/>
                    <a:lstStyle/>
                    <a:p>
                      <a:pPr algn="l" fontAlgn="t">
                        <a:lnSpc>
                          <a:spcPts val="1800"/>
                        </a:lnSpc>
                        <a:buNone/>
                      </a:pPr>
                      <a:r>
                        <a:rPr lang="en-GB" sz="1400">
                          <a:effectLst/>
                        </a:rPr>
                        <a:t>5. at least two ailments or diseases that alpacas can get</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Student completed work</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36229483"/>
                  </a:ext>
                </a:extLst>
              </a:tr>
              <a:tr h="834993">
                <a:tc>
                  <a:txBody>
                    <a:bodyPr/>
                    <a:lstStyle/>
                    <a:p>
                      <a:pPr algn="l" fontAlgn="t">
                        <a:lnSpc>
                          <a:spcPts val="2400"/>
                        </a:lnSpc>
                        <a:buNone/>
                      </a:pPr>
                      <a:r>
                        <a:rPr lang="en-GB" sz="1400" b="1">
                          <a:effectLst/>
                        </a:rPr>
                        <a:t>demonstrated the ability to</a:t>
                      </a:r>
                    </a:p>
                    <a:p>
                      <a:pPr algn="l" fontAlgn="t">
                        <a:lnSpc>
                          <a:spcPts val="1800"/>
                        </a:lnSpc>
                        <a:buNone/>
                      </a:pPr>
                      <a:r>
                        <a:rPr lang="en-GB" sz="1400">
                          <a:effectLst/>
                        </a:rPr>
                        <a:t>6. select the correct food for the alpacas</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a:effectLst/>
                        </a:rPr>
                        <a:t>Summary sheet</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88822443"/>
                  </a:ext>
                </a:extLst>
              </a:tr>
              <a:tr h="528636">
                <a:tc>
                  <a:txBody>
                    <a:bodyPr/>
                    <a:lstStyle/>
                    <a:p>
                      <a:pPr algn="l" fontAlgn="t">
                        <a:lnSpc>
                          <a:spcPts val="1800"/>
                        </a:lnSpc>
                        <a:buNone/>
                      </a:pPr>
                      <a:r>
                        <a:rPr lang="en-GB" sz="1400">
                          <a:effectLst/>
                        </a:rPr>
                        <a:t>7. feed alpacas on at least one occasion.</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400" dirty="0">
                          <a:effectLst/>
                        </a:rPr>
                        <a:t>Summary sheet</a:t>
                      </a:r>
                    </a:p>
                  </a:txBody>
                  <a:tcPr marL="68751" marR="68751" marT="34375" marB="34375">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26253104"/>
                  </a:ext>
                </a:extLst>
              </a:tr>
            </a:tbl>
          </a:graphicData>
        </a:graphic>
      </p:graphicFrame>
      <p:sp>
        <p:nvSpPr>
          <p:cNvPr id="5" name="Rectangle 1">
            <a:extLst>
              <a:ext uri="{FF2B5EF4-FFF2-40B4-BE49-F238E27FC236}">
                <a16:creationId xmlns:a16="http://schemas.microsoft.com/office/drawing/2014/main" id="{BC5231A8-CD13-0229-589A-19246017D869}"/>
              </a:ext>
            </a:extLst>
          </p:cNvPr>
          <p:cNvSpPr>
            <a:spLocks noChangeArrowheads="1"/>
          </p:cNvSpPr>
          <p:nvPr/>
        </p:nvSpPr>
        <p:spPr bwMode="auto">
          <a:xfrm>
            <a:off x="153988" y="23474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Alpaca care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3006498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3F1292F-CF11-F13D-0317-EE0BBD8F28EE}"/>
              </a:ext>
            </a:extLst>
          </p:cNvPr>
          <p:cNvGraphicFramePr>
            <a:graphicFrameLocks noGrp="1"/>
          </p:cNvGraphicFramePr>
          <p:nvPr/>
        </p:nvGraphicFramePr>
        <p:xfrm>
          <a:off x="400050" y="1344294"/>
          <a:ext cx="10687050" cy="4510320"/>
        </p:xfrm>
        <a:graphic>
          <a:graphicData uri="http://schemas.openxmlformats.org/drawingml/2006/table">
            <a:tbl>
              <a:tblPr/>
              <a:tblGrid>
                <a:gridCol w="5343525">
                  <a:extLst>
                    <a:ext uri="{9D8B030D-6E8A-4147-A177-3AD203B41FA5}">
                      <a16:colId xmlns:a16="http://schemas.microsoft.com/office/drawing/2014/main" val="3152026858"/>
                    </a:ext>
                  </a:extLst>
                </a:gridCol>
                <a:gridCol w="5343525">
                  <a:extLst>
                    <a:ext uri="{9D8B030D-6E8A-4147-A177-3AD203B41FA5}">
                      <a16:colId xmlns:a16="http://schemas.microsoft.com/office/drawing/2014/main" val="416836353"/>
                    </a:ext>
                  </a:extLst>
                </a:gridCol>
              </a:tblGrid>
              <a:tr h="515896">
                <a:tc>
                  <a:txBody>
                    <a:bodyPr/>
                    <a:lstStyle/>
                    <a:p>
                      <a:pPr algn="l" fontAlgn="t">
                        <a:buNone/>
                      </a:pPr>
                      <a:r>
                        <a:rPr lang="en-GB" sz="1500">
                          <a:effectLst/>
                        </a:rPr>
                        <a:t>In successfully completing this unit, the learner will have</a:t>
                      </a:r>
                    </a:p>
                  </a:txBody>
                  <a:tcPr marL="73699" marR="73699" marT="36850" marB="3685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Evidence needed</a:t>
                      </a:r>
                    </a:p>
                  </a:txBody>
                  <a:tcPr marL="73699" marR="73699" marT="36850" marB="3685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05936264"/>
                  </a:ext>
                </a:extLst>
              </a:tr>
              <a:tr h="697074">
                <a:tc>
                  <a:txBody>
                    <a:bodyPr/>
                    <a:lstStyle/>
                    <a:p>
                      <a:pPr algn="l" fontAlgn="t">
                        <a:lnSpc>
                          <a:spcPts val="2400"/>
                        </a:lnSpc>
                        <a:buNone/>
                      </a:pPr>
                      <a:r>
                        <a:rPr lang="en-GB" sz="1500" b="1" dirty="0">
                          <a:effectLst/>
                        </a:rPr>
                        <a:t>experienced</a:t>
                      </a:r>
                    </a:p>
                    <a:p>
                      <a:pPr algn="l" fontAlgn="t">
                        <a:lnSpc>
                          <a:spcPts val="1800"/>
                        </a:lnSpc>
                        <a:buNone/>
                      </a:pPr>
                      <a:r>
                        <a:rPr lang="en-GB" sz="1500" dirty="0">
                          <a:effectLst/>
                        </a:rPr>
                        <a:t>1. moving alpacas from a field with help as appropriate</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58000128"/>
                  </a:ext>
                </a:extLst>
              </a:tr>
              <a:tr h="451409">
                <a:tc>
                  <a:txBody>
                    <a:bodyPr/>
                    <a:lstStyle/>
                    <a:p>
                      <a:pPr algn="l" fontAlgn="t">
                        <a:lnSpc>
                          <a:spcPts val="1800"/>
                        </a:lnSpc>
                        <a:buNone/>
                      </a:pPr>
                      <a:r>
                        <a:rPr lang="en-GB" sz="1500">
                          <a:effectLst/>
                        </a:rPr>
                        <a:t>2. moving alpacas into the handling pens with help as appropriate</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92653916"/>
                  </a:ext>
                </a:extLst>
              </a:tr>
              <a:tr h="451409">
                <a:tc>
                  <a:txBody>
                    <a:bodyPr/>
                    <a:lstStyle/>
                    <a:p>
                      <a:pPr algn="l" fontAlgn="t">
                        <a:lnSpc>
                          <a:spcPts val="1800"/>
                        </a:lnSpc>
                        <a:buNone/>
                      </a:pPr>
                      <a:r>
                        <a:rPr lang="en-GB" sz="1500">
                          <a:effectLst/>
                        </a:rPr>
                        <a:t>3. moving alpacas through the handling pens with help as appropriate</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6865851"/>
                  </a:ext>
                </a:extLst>
              </a:tr>
              <a:tr h="451409">
                <a:tc>
                  <a:txBody>
                    <a:bodyPr/>
                    <a:lstStyle/>
                    <a:p>
                      <a:pPr algn="l" fontAlgn="t">
                        <a:lnSpc>
                          <a:spcPts val="1800"/>
                        </a:lnSpc>
                        <a:buNone/>
                      </a:pPr>
                      <a:r>
                        <a:rPr lang="en-GB" sz="1500">
                          <a:effectLst/>
                        </a:rPr>
                        <a:t>4. opening the gate for the alpacas with help as appropriate</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069408461"/>
                  </a:ext>
                </a:extLst>
              </a:tr>
              <a:tr h="635658">
                <a:tc>
                  <a:txBody>
                    <a:bodyPr/>
                    <a:lstStyle/>
                    <a:p>
                      <a:pPr algn="l" fontAlgn="t">
                        <a:lnSpc>
                          <a:spcPts val="1800"/>
                        </a:lnSpc>
                        <a:buNone/>
                      </a:pPr>
                      <a:r>
                        <a:rPr lang="en-GB" sz="1500">
                          <a:effectLst/>
                        </a:rPr>
                        <a:t>5. letting a specified number of alpacas through the gate with help as appropriate</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94828770"/>
                  </a:ext>
                </a:extLst>
              </a:tr>
              <a:tr h="451409">
                <a:tc>
                  <a:txBody>
                    <a:bodyPr/>
                    <a:lstStyle/>
                    <a:p>
                      <a:pPr algn="l" fontAlgn="t">
                        <a:lnSpc>
                          <a:spcPts val="1800"/>
                        </a:lnSpc>
                        <a:buNone/>
                      </a:pPr>
                      <a:r>
                        <a:rPr lang="en-GB" sz="1500">
                          <a:effectLst/>
                        </a:rPr>
                        <a:t>6. looking at and assessing the alpaca's teeth</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a:effectLst/>
                        </a:rPr>
                        <a:t>Summary sheet</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17532225"/>
                  </a:ext>
                </a:extLst>
              </a:tr>
              <a:tr h="697074">
                <a:tc>
                  <a:txBody>
                    <a:bodyPr/>
                    <a:lstStyle/>
                    <a:p>
                      <a:pPr algn="l" fontAlgn="t">
                        <a:lnSpc>
                          <a:spcPts val="2400"/>
                        </a:lnSpc>
                        <a:buNone/>
                      </a:pPr>
                      <a:r>
                        <a:rPr lang="en-GB" sz="1500" b="1">
                          <a:effectLst/>
                        </a:rPr>
                        <a:t>demonstrated the ability to</a:t>
                      </a:r>
                    </a:p>
                    <a:p>
                      <a:pPr algn="l" fontAlgn="t">
                        <a:lnSpc>
                          <a:spcPts val="1800"/>
                        </a:lnSpc>
                        <a:buNone/>
                      </a:pPr>
                      <a:r>
                        <a:rPr lang="en-GB" sz="1500">
                          <a:effectLst/>
                        </a:rPr>
                        <a:t>7. distinguish between good and bad teeth.</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500" dirty="0">
                          <a:effectLst/>
                        </a:rPr>
                        <a:t>Summary sheet</a:t>
                      </a:r>
                    </a:p>
                  </a:txBody>
                  <a:tcPr marL="73699" marR="73699" marT="36850" marB="3685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49321462"/>
                  </a:ext>
                </a:extLst>
              </a:tr>
            </a:tbl>
          </a:graphicData>
        </a:graphic>
      </p:graphicFrame>
      <p:sp>
        <p:nvSpPr>
          <p:cNvPr id="5" name="Rectangle 1">
            <a:extLst>
              <a:ext uri="{FF2B5EF4-FFF2-40B4-BE49-F238E27FC236}">
                <a16:creationId xmlns:a16="http://schemas.microsoft.com/office/drawing/2014/main" id="{F78D24B6-9837-9CDC-FB58-FE3F0F799B90}"/>
              </a:ext>
            </a:extLst>
          </p:cNvPr>
          <p:cNvSpPr>
            <a:spLocks noChangeArrowheads="1"/>
          </p:cNvSpPr>
          <p:nvPr/>
        </p:nvSpPr>
        <p:spPr bwMode="auto">
          <a:xfrm>
            <a:off x="400050" y="33305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Moving and handling alpacas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2231522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642E8A5-6BE3-9E81-D361-F9D0CC60D1CA}"/>
              </a:ext>
            </a:extLst>
          </p:cNvPr>
          <p:cNvGraphicFramePr>
            <a:graphicFrameLocks noGrp="1"/>
          </p:cNvGraphicFramePr>
          <p:nvPr/>
        </p:nvGraphicFramePr>
        <p:xfrm>
          <a:off x="590550" y="1682568"/>
          <a:ext cx="11010900" cy="4680132"/>
        </p:xfrm>
        <a:graphic>
          <a:graphicData uri="http://schemas.openxmlformats.org/drawingml/2006/table">
            <a:tbl>
              <a:tblPr/>
              <a:tblGrid>
                <a:gridCol w="5505450">
                  <a:extLst>
                    <a:ext uri="{9D8B030D-6E8A-4147-A177-3AD203B41FA5}">
                      <a16:colId xmlns:a16="http://schemas.microsoft.com/office/drawing/2014/main" val="955640142"/>
                    </a:ext>
                  </a:extLst>
                </a:gridCol>
                <a:gridCol w="5505450">
                  <a:extLst>
                    <a:ext uri="{9D8B030D-6E8A-4147-A177-3AD203B41FA5}">
                      <a16:colId xmlns:a16="http://schemas.microsoft.com/office/drawing/2014/main" val="3877655008"/>
                    </a:ext>
                  </a:extLst>
                </a:gridCol>
              </a:tblGrid>
              <a:tr h="427500">
                <a:tc>
                  <a:txBody>
                    <a:bodyPr/>
                    <a:lstStyle/>
                    <a:p>
                      <a:pPr algn="l" fontAlgn="t">
                        <a:buNone/>
                      </a:pPr>
                      <a:r>
                        <a:rPr lang="en-GB" sz="1200">
                          <a:effectLst/>
                        </a:rPr>
                        <a:t>In successfully completing this unit, the learner will have</a:t>
                      </a:r>
                    </a:p>
                  </a:txBody>
                  <a:tcPr marL="61071" marR="61071" marT="30536" marB="3053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61071" marR="61071" marT="30536" marB="3053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68921388"/>
                  </a:ext>
                </a:extLst>
              </a:tr>
              <a:tr h="730312">
                <a:tc>
                  <a:txBody>
                    <a:bodyPr/>
                    <a:lstStyle/>
                    <a:p>
                      <a:pPr algn="l" fontAlgn="t">
                        <a:lnSpc>
                          <a:spcPts val="2400"/>
                        </a:lnSpc>
                        <a:buNone/>
                      </a:pPr>
                      <a:r>
                        <a:rPr lang="en-GB" sz="1200" b="1" dirty="0">
                          <a:effectLst/>
                        </a:rPr>
                        <a:t>experienced</a:t>
                      </a:r>
                    </a:p>
                    <a:p>
                      <a:pPr algn="l" fontAlgn="t">
                        <a:lnSpc>
                          <a:spcPts val="1800"/>
                        </a:lnSpc>
                        <a:buNone/>
                      </a:pPr>
                      <a:r>
                        <a:rPr lang="en-GB" sz="1200" dirty="0">
                          <a:effectLst/>
                        </a:rPr>
                        <a:t>1. taking part in a discussion on the key reasons why it is important to maintain the paddock</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55276906"/>
                  </a:ext>
                </a:extLst>
              </a:tr>
              <a:tr h="577634">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2. act in an appropriate manner whilst in the field and around the alpacas</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32637292"/>
                  </a:ext>
                </a:extLst>
              </a:tr>
              <a:tr h="577634">
                <a:tc>
                  <a:txBody>
                    <a:bodyPr/>
                    <a:lstStyle/>
                    <a:p>
                      <a:pPr algn="l" fontAlgn="t">
                        <a:lnSpc>
                          <a:spcPts val="2400"/>
                        </a:lnSpc>
                        <a:buNone/>
                      </a:pPr>
                      <a:r>
                        <a:rPr lang="en-GB" sz="1200" b="1">
                          <a:effectLst/>
                        </a:rPr>
                        <a:t>shown knowledge of</a:t>
                      </a:r>
                    </a:p>
                    <a:p>
                      <a:pPr algn="l" fontAlgn="t">
                        <a:lnSpc>
                          <a:spcPts val="1800"/>
                        </a:lnSpc>
                        <a:buNone/>
                      </a:pPr>
                      <a:r>
                        <a:rPr lang="en-GB" sz="1200">
                          <a:effectLst/>
                        </a:rPr>
                        <a:t>3. the key tools to use for alpaca field management</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51422843"/>
                  </a:ext>
                </a:extLst>
              </a:tr>
              <a:tr h="730312">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4. clear any hazards from the alpaca paddock, ie alpaca faeces, harmful weeds, litter</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60079502"/>
                  </a:ext>
                </a:extLst>
              </a:tr>
              <a:tr h="730312">
                <a:tc>
                  <a:txBody>
                    <a:bodyPr/>
                    <a:lstStyle/>
                    <a:p>
                      <a:pPr algn="l" fontAlgn="t">
                        <a:lnSpc>
                          <a:spcPts val="2400"/>
                        </a:lnSpc>
                        <a:buNone/>
                      </a:pPr>
                      <a:r>
                        <a:rPr lang="en-GB" sz="1200" b="1">
                          <a:effectLst/>
                        </a:rPr>
                        <a:t>experienced</a:t>
                      </a:r>
                    </a:p>
                    <a:p>
                      <a:pPr algn="l" fontAlgn="t">
                        <a:lnSpc>
                          <a:spcPts val="1800"/>
                        </a:lnSpc>
                        <a:buNone/>
                      </a:pPr>
                      <a:r>
                        <a:rPr lang="en-GB" sz="1200">
                          <a:effectLst/>
                        </a:rPr>
                        <a:t>5. checking the perimeter fence to ensure no damage has been done and repairing it as required</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33887583"/>
                  </a:ext>
                </a:extLst>
              </a:tr>
              <a:tr h="577634">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6. check that the water troughs are clean and functioning correctly.</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61071" marR="61071" marT="30536" marB="3053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62585815"/>
                  </a:ext>
                </a:extLst>
              </a:tr>
            </a:tbl>
          </a:graphicData>
        </a:graphic>
      </p:graphicFrame>
      <p:sp>
        <p:nvSpPr>
          <p:cNvPr id="5" name="Rectangle 1">
            <a:extLst>
              <a:ext uri="{FF2B5EF4-FFF2-40B4-BE49-F238E27FC236}">
                <a16:creationId xmlns:a16="http://schemas.microsoft.com/office/drawing/2014/main" id="{CE8009F2-5D8D-9E3C-8B29-29809506DED0}"/>
              </a:ext>
            </a:extLst>
          </p:cNvPr>
          <p:cNvSpPr>
            <a:spLocks noChangeArrowheads="1"/>
          </p:cNvSpPr>
          <p:nvPr/>
        </p:nvSpPr>
        <p:spPr bwMode="auto">
          <a:xfrm>
            <a:off x="954088" y="3841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Alpaca field management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9106392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3626D9E-1F0C-D6BE-F0B4-A5238F3F1CC8}"/>
              </a:ext>
            </a:extLst>
          </p:cNvPr>
          <p:cNvGraphicFramePr>
            <a:graphicFrameLocks noGrp="1"/>
          </p:cNvGraphicFramePr>
          <p:nvPr>
            <p:extLst>
              <p:ext uri="{D42A27DB-BD31-4B8C-83A1-F6EECF244321}">
                <p14:modId xmlns:p14="http://schemas.microsoft.com/office/powerpoint/2010/main" val="4173239197"/>
              </p:ext>
            </p:extLst>
          </p:nvPr>
        </p:nvGraphicFramePr>
        <p:xfrm>
          <a:off x="830179" y="2177716"/>
          <a:ext cx="10527632" cy="3290428"/>
        </p:xfrm>
        <a:graphic>
          <a:graphicData uri="http://schemas.openxmlformats.org/drawingml/2006/table">
            <a:tbl>
              <a:tblPr/>
              <a:tblGrid>
                <a:gridCol w="5263816">
                  <a:extLst>
                    <a:ext uri="{9D8B030D-6E8A-4147-A177-3AD203B41FA5}">
                      <a16:colId xmlns:a16="http://schemas.microsoft.com/office/drawing/2014/main" val="2943284099"/>
                    </a:ext>
                  </a:extLst>
                </a:gridCol>
                <a:gridCol w="5263816">
                  <a:extLst>
                    <a:ext uri="{9D8B030D-6E8A-4147-A177-3AD203B41FA5}">
                      <a16:colId xmlns:a16="http://schemas.microsoft.com/office/drawing/2014/main" val="1736500597"/>
                    </a:ext>
                  </a:extLst>
                </a:gridCol>
              </a:tblGrid>
              <a:tr h="717912">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95221292"/>
                  </a:ext>
                </a:extLst>
              </a:tr>
              <a:tr h="713638">
                <a:tc>
                  <a:txBody>
                    <a:bodyPr/>
                    <a:lstStyle/>
                    <a:p>
                      <a:pPr algn="l" fontAlgn="t">
                        <a:lnSpc>
                          <a:spcPts val="2400"/>
                        </a:lnSpc>
                        <a:buNone/>
                      </a:pPr>
                      <a:r>
                        <a:rPr lang="en-GB" b="1" dirty="0">
                          <a:effectLst/>
                        </a:rPr>
                        <a:t>demonstrated the ability to</a:t>
                      </a:r>
                    </a:p>
                    <a:p>
                      <a:pPr algn="l" fontAlgn="t">
                        <a:lnSpc>
                          <a:spcPts val="1800"/>
                        </a:lnSpc>
                        <a:buNone/>
                      </a:pPr>
                      <a:r>
                        <a:rPr lang="en-GB" dirty="0">
                          <a:effectLst/>
                        </a:rPr>
                        <a:t>1. make up the alpaca food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10068283"/>
                  </a:ext>
                </a:extLst>
              </a:tr>
              <a:tr h="628173">
                <a:tc>
                  <a:txBody>
                    <a:bodyPr/>
                    <a:lstStyle/>
                    <a:p>
                      <a:pPr algn="l" fontAlgn="t">
                        <a:lnSpc>
                          <a:spcPts val="1800"/>
                        </a:lnSpc>
                        <a:buNone/>
                      </a:pPr>
                      <a:r>
                        <a:rPr lang="en-GB">
                          <a:effectLst/>
                        </a:rPr>
                        <a:t>2. hand feed the alpacas using the correct technique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3435835"/>
                  </a:ext>
                </a:extLst>
              </a:tr>
              <a:tr h="410235">
                <a:tc>
                  <a:txBody>
                    <a:bodyPr/>
                    <a:lstStyle/>
                    <a:p>
                      <a:pPr algn="l" fontAlgn="t">
                        <a:lnSpc>
                          <a:spcPts val="1800"/>
                        </a:lnSpc>
                        <a:buNone/>
                      </a:pPr>
                      <a:r>
                        <a:rPr lang="en-GB">
                          <a:effectLst/>
                        </a:rPr>
                        <a:t>3. check that the food troughs are clean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73310854"/>
                  </a:ext>
                </a:extLst>
              </a:tr>
              <a:tr h="410235">
                <a:tc>
                  <a:txBody>
                    <a:bodyPr/>
                    <a:lstStyle/>
                    <a:p>
                      <a:pPr algn="l" fontAlgn="t">
                        <a:lnSpc>
                          <a:spcPts val="1800"/>
                        </a:lnSpc>
                        <a:buNone/>
                      </a:pPr>
                      <a:r>
                        <a:rPr lang="en-GB">
                          <a:effectLst/>
                        </a:rPr>
                        <a:t>4. pour the remaining food into troughs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43841425"/>
                  </a:ext>
                </a:extLst>
              </a:tr>
              <a:tr h="410235">
                <a:tc>
                  <a:txBody>
                    <a:bodyPr/>
                    <a:lstStyle/>
                    <a:p>
                      <a:pPr algn="l" fontAlgn="t">
                        <a:lnSpc>
                          <a:spcPts val="1800"/>
                        </a:lnSpc>
                        <a:buNone/>
                      </a:pPr>
                      <a:r>
                        <a:rPr lang="en-GB">
                          <a:effectLst/>
                        </a:rPr>
                        <a:t>5. check the water and refill if needed.</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67238702"/>
                  </a:ext>
                </a:extLst>
              </a:tr>
            </a:tbl>
          </a:graphicData>
        </a:graphic>
      </p:graphicFrame>
      <p:sp>
        <p:nvSpPr>
          <p:cNvPr id="5" name="Rectangle 1">
            <a:extLst>
              <a:ext uri="{FF2B5EF4-FFF2-40B4-BE49-F238E27FC236}">
                <a16:creationId xmlns:a16="http://schemas.microsoft.com/office/drawing/2014/main" id="{55C3DB61-CA8D-F768-3FA0-C1B10E2CDC59}"/>
              </a:ext>
            </a:extLst>
          </p:cNvPr>
          <p:cNvSpPr>
            <a:spLocks noChangeArrowheads="1"/>
          </p:cNvSpPr>
          <p:nvPr/>
        </p:nvSpPr>
        <p:spPr bwMode="auto">
          <a:xfrm>
            <a:off x="346911" y="56205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Feeding alpacas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9376423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2B457CE-A51F-3526-7458-A74C5BA91523}"/>
              </a:ext>
            </a:extLst>
          </p:cNvPr>
          <p:cNvGraphicFramePr>
            <a:graphicFrameLocks noGrp="1"/>
          </p:cNvGraphicFramePr>
          <p:nvPr>
            <p:extLst>
              <p:ext uri="{D42A27DB-BD31-4B8C-83A1-F6EECF244321}">
                <p14:modId xmlns:p14="http://schemas.microsoft.com/office/powerpoint/2010/main" val="548015520"/>
              </p:ext>
            </p:extLst>
          </p:nvPr>
        </p:nvGraphicFramePr>
        <p:xfrm>
          <a:off x="491289" y="1571817"/>
          <a:ext cx="10674016" cy="4179278"/>
        </p:xfrm>
        <a:graphic>
          <a:graphicData uri="http://schemas.openxmlformats.org/drawingml/2006/table">
            <a:tbl>
              <a:tblPr/>
              <a:tblGrid>
                <a:gridCol w="5337008">
                  <a:extLst>
                    <a:ext uri="{9D8B030D-6E8A-4147-A177-3AD203B41FA5}">
                      <a16:colId xmlns:a16="http://schemas.microsoft.com/office/drawing/2014/main" val="2581746086"/>
                    </a:ext>
                  </a:extLst>
                </a:gridCol>
                <a:gridCol w="5337008">
                  <a:extLst>
                    <a:ext uri="{9D8B030D-6E8A-4147-A177-3AD203B41FA5}">
                      <a16:colId xmlns:a16="http://schemas.microsoft.com/office/drawing/2014/main" val="1277025042"/>
                    </a:ext>
                  </a:extLst>
                </a:gridCol>
              </a:tblGrid>
              <a:tr h="772408">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43312060"/>
                  </a:ext>
                </a:extLst>
              </a:tr>
              <a:tr h="1043670">
                <a:tc>
                  <a:txBody>
                    <a:bodyPr/>
                    <a:lstStyle/>
                    <a:p>
                      <a:pPr algn="l" fontAlgn="t">
                        <a:lnSpc>
                          <a:spcPts val="2400"/>
                        </a:lnSpc>
                        <a:buNone/>
                      </a:pPr>
                      <a:r>
                        <a:rPr lang="en-GB" b="1">
                          <a:effectLst/>
                        </a:rPr>
                        <a:t>shown knowledge of</a:t>
                      </a:r>
                    </a:p>
                    <a:p>
                      <a:pPr algn="l" fontAlgn="t">
                        <a:lnSpc>
                          <a:spcPts val="1800"/>
                        </a:lnSpc>
                        <a:buNone/>
                      </a:pPr>
                      <a:r>
                        <a:rPr lang="en-GB">
                          <a:effectLst/>
                        </a:rPr>
                        <a:t>1. the key reasons why it is important to shear alpacas annually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38129344"/>
                  </a:ext>
                </a:extLst>
              </a:tr>
              <a:tr h="1319530">
                <a:tc>
                  <a:txBody>
                    <a:bodyPr/>
                    <a:lstStyle/>
                    <a:p>
                      <a:pPr algn="l" fontAlgn="t">
                        <a:lnSpc>
                          <a:spcPts val="2400"/>
                        </a:lnSpc>
                        <a:buNone/>
                      </a:pPr>
                      <a:r>
                        <a:rPr lang="en-GB" b="1">
                          <a:effectLst/>
                        </a:rPr>
                        <a:t>demonstrated the ability to</a:t>
                      </a:r>
                    </a:p>
                    <a:p>
                      <a:pPr algn="l" fontAlgn="t">
                        <a:lnSpc>
                          <a:spcPts val="1800"/>
                        </a:lnSpc>
                        <a:buNone/>
                      </a:pPr>
                      <a:r>
                        <a:rPr lang="en-GB">
                          <a:effectLst/>
                        </a:rPr>
                        <a:t>2. behave in a safe and appropriate manner whilst they are around the alpacas and shearing equipment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90698390"/>
                  </a:ext>
                </a:extLst>
              </a:tr>
              <a:tr h="1043670">
                <a:tc>
                  <a:txBody>
                    <a:bodyPr/>
                    <a:lstStyle/>
                    <a:p>
                      <a:pPr algn="l" fontAlgn="t">
                        <a:lnSpc>
                          <a:spcPts val="2400"/>
                        </a:lnSpc>
                        <a:buNone/>
                      </a:pPr>
                      <a:r>
                        <a:rPr lang="en-GB" b="1">
                          <a:effectLst/>
                        </a:rPr>
                        <a:t>experienced</a:t>
                      </a:r>
                    </a:p>
                    <a:p>
                      <a:pPr algn="l" fontAlgn="t">
                        <a:lnSpc>
                          <a:spcPts val="1800"/>
                        </a:lnSpc>
                        <a:buNone/>
                      </a:pPr>
                      <a:r>
                        <a:rPr lang="en-GB">
                          <a:effectLst/>
                        </a:rPr>
                        <a:t>3. observing at least one alpaca being shorn.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55911136"/>
                  </a:ext>
                </a:extLst>
              </a:tr>
            </a:tbl>
          </a:graphicData>
        </a:graphic>
      </p:graphicFrame>
      <p:sp>
        <p:nvSpPr>
          <p:cNvPr id="5" name="Rectangle 1">
            <a:extLst>
              <a:ext uri="{FF2B5EF4-FFF2-40B4-BE49-F238E27FC236}">
                <a16:creationId xmlns:a16="http://schemas.microsoft.com/office/drawing/2014/main" id="{458797B2-03E7-3E86-424E-57DD9FA48D91}"/>
              </a:ext>
            </a:extLst>
          </p:cNvPr>
          <p:cNvSpPr>
            <a:spLocks noChangeArrowheads="1"/>
          </p:cNvSpPr>
          <p:nvPr/>
        </p:nvSpPr>
        <p:spPr bwMode="auto">
          <a:xfrm>
            <a:off x="274721" y="4413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Taking part in alpaca shearing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1837254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3385801-F74F-556C-CC2B-78872AEEA997}"/>
              </a:ext>
            </a:extLst>
          </p:cNvPr>
          <p:cNvGraphicFramePr>
            <a:graphicFrameLocks noGrp="1"/>
          </p:cNvGraphicFramePr>
          <p:nvPr>
            <p:extLst>
              <p:ext uri="{D42A27DB-BD31-4B8C-83A1-F6EECF244321}">
                <p14:modId xmlns:p14="http://schemas.microsoft.com/office/powerpoint/2010/main" val="3885691606"/>
              </p:ext>
            </p:extLst>
          </p:nvPr>
        </p:nvGraphicFramePr>
        <p:xfrm>
          <a:off x="462986" y="1585732"/>
          <a:ext cx="11192720" cy="4760898"/>
        </p:xfrm>
        <a:graphic>
          <a:graphicData uri="http://schemas.openxmlformats.org/drawingml/2006/table">
            <a:tbl>
              <a:tblPr/>
              <a:tblGrid>
                <a:gridCol w="5596360">
                  <a:extLst>
                    <a:ext uri="{9D8B030D-6E8A-4147-A177-3AD203B41FA5}">
                      <a16:colId xmlns:a16="http://schemas.microsoft.com/office/drawing/2014/main" val="230122630"/>
                    </a:ext>
                  </a:extLst>
                </a:gridCol>
                <a:gridCol w="5596360">
                  <a:extLst>
                    <a:ext uri="{9D8B030D-6E8A-4147-A177-3AD203B41FA5}">
                      <a16:colId xmlns:a16="http://schemas.microsoft.com/office/drawing/2014/main" val="137604276"/>
                    </a:ext>
                  </a:extLst>
                </a:gridCol>
              </a:tblGrid>
              <a:tr h="599704">
                <a:tc>
                  <a:txBody>
                    <a:bodyPr/>
                    <a:lstStyle/>
                    <a:p>
                      <a:pPr algn="l" fontAlgn="t">
                        <a:buNone/>
                      </a:pPr>
                      <a:r>
                        <a:rPr lang="en-GB" sz="1700" dirty="0">
                          <a:effectLst/>
                        </a:rPr>
                        <a:t>In successfully completing this unit, the learner will have</a:t>
                      </a:r>
                    </a:p>
                  </a:txBody>
                  <a:tcPr marL="84016" marR="84016" marT="42008" marB="42008">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4016" marR="84016" marT="42008" marB="42008">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6745729"/>
                  </a:ext>
                </a:extLst>
              </a:tr>
              <a:tr h="1040153">
                <a:tc>
                  <a:txBody>
                    <a:bodyPr/>
                    <a:lstStyle/>
                    <a:p>
                      <a:pPr algn="l" fontAlgn="t">
                        <a:lnSpc>
                          <a:spcPts val="2400"/>
                        </a:lnSpc>
                        <a:buNone/>
                      </a:pPr>
                      <a:r>
                        <a:rPr lang="en-GB" sz="1700" b="1">
                          <a:effectLst/>
                        </a:rPr>
                        <a:t>demonstrated the ability to</a:t>
                      </a:r>
                    </a:p>
                    <a:p>
                      <a:pPr algn="l" fontAlgn="t">
                        <a:lnSpc>
                          <a:spcPts val="1800"/>
                        </a:lnSpc>
                        <a:buNone/>
                      </a:pPr>
                      <a:r>
                        <a:rPr lang="en-GB" sz="1700">
                          <a:effectLst/>
                        </a:rPr>
                        <a:t>1. approach, safely handle and restrain a sheep, goat, alpaca and chicken</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12707875"/>
                  </a:ext>
                </a:extLst>
              </a:tr>
              <a:tr h="747206">
                <a:tc>
                  <a:txBody>
                    <a:bodyPr/>
                    <a:lstStyle/>
                    <a:p>
                      <a:pPr algn="l" fontAlgn="t">
                        <a:lnSpc>
                          <a:spcPts val="1800"/>
                        </a:lnSpc>
                        <a:buNone/>
                      </a:pPr>
                      <a:r>
                        <a:rPr lang="en-GB" sz="1700">
                          <a:effectLst/>
                        </a:rPr>
                        <a:t>2. clean out and prepare the accommodation for a sheep, goat, alpaca and chicken</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58968555"/>
                  </a:ext>
                </a:extLst>
              </a:tr>
              <a:tr h="747206">
                <a:tc>
                  <a:txBody>
                    <a:bodyPr/>
                    <a:lstStyle/>
                    <a:p>
                      <a:pPr algn="l" fontAlgn="t">
                        <a:lnSpc>
                          <a:spcPts val="1800"/>
                        </a:lnSpc>
                        <a:buNone/>
                      </a:pPr>
                      <a:r>
                        <a:rPr lang="en-GB" sz="1700">
                          <a:effectLst/>
                        </a:rPr>
                        <a:t>3. select and provide the feed and water for a sheep, goat, alpaca and chicken</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9513884"/>
                  </a:ext>
                </a:extLst>
              </a:tr>
              <a:tr h="546583">
                <a:tc>
                  <a:txBody>
                    <a:bodyPr/>
                    <a:lstStyle/>
                    <a:p>
                      <a:pPr algn="l" fontAlgn="t">
                        <a:lnSpc>
                          <a:spcPts val="1800"/>
                        </a:lnSpc>
                        <a:buNone/>
                      </a:pPr>
                      <a:r>
                        <a:rPr lang="en-GB" sz="1700">
                          <a:effectLst/>
                        </a:rPr>
                        <a:t>4. carry out a health check on a sheep, goat, alpaca and chicken</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20443450"/>
                  </a:ext>
                </a:extLst>
              </a:tr>
              <a:tr h="1077793">
                <a:tc>
                  <a:txBody>
                    <a:bodyPr/>
                    <a:lstStyle/>
                    <a:p>
                      <a:pPr algn="l" fontAlgn="t">
                        <a:lnSpc>
                          <a:spcPts val="2400"/>
                        </a:lnSpc>
                        <a:buNone/>
                      </a:pPr>
                      <a:r>
                        <a:rPr lang="en-GB" sz="1700" b="1">
                          <a:effectLst/>
                        </a:rPr>
                        <a:t>shown knowledge of</a:t>
                      </a:r>
                    </a:p>
                    <a:p>
                      <a:pPr algn="l" fontAlgn="t">
                        <a:lnSpc>
                          <a:spcPts val="1800"/>
                        </a:lnSpc>
                        <a:buNone/>
                      </a:pPr>
                      <a:r>
                        <a:rPr lang="en-GB" sz="1700">
                          <a:effectLst/>
                        </a:rPr>
                        <a:t>5. at least three different behavioural signs that can be found in sheep, goats, alpacas and chickens.</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4016" marR="84016" marT="42008" marB="42008">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38935385"/>
                  </a:ext>
                </a:extLst>
              </a:tr>
            </a:tbl>
          </a:graphicData>
        </a:graphic>
      </p:graphicFrame>
      <p:sp>
        <p:nvSpPr>
          <p:cNvPr id="5" name="Rectangle 1">
            <a:extLst>
              <a:ext uri="{FF2B5EF4-FFF2-40B4-BE49-F238E27FC236}">
                <a16:creationId xmlns:a16="http://schemas.microsoft.com/office/drawing/2014/main" id="{002195F2-99BD-0260-FD0E-C493C943FEE2}"/>
              </a:ext>
            </a:extLst>
          </p:cNvPr>
          <p:cNvSpPr>
            <a:spLocks noChangeArrowheads="1"/>
          </p:cNvSpPr>
          <p:nvPr/>
        </p:nvSpPr>
        <p:spPr bwMode="auto">
          <a:xfrm>
            <a:off x="268037" y="59230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Introduction to caring for agricultural animals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2103473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CDF8A3-FA0F-9D7D-F116-E12DE9B8FE25}"/>
              </a:ext>
            </a:extLst>
          </p:cNvPr>
          <p:cNvGraphicFramePr>
            <a:graphicFrameLocks noGrp="1"/>
          </p:cNvGraphicFramePr>
          <p:nvPr>
            <p:extLst>
              <p:ext uri="{D42A27DB-BD31-4B8C-83A1-F6EECF244321}">
                <p14:modId xmlns:p14="http://schemas.microsoft.com/office/powerpoint/2010/main" val="204848782"/>
              </p:ext>
            </p:extLst>
          </p:nvPr>
        </p:nvGraphicFramePr>
        <p:xfrm>
          <a:off x="1028700" y="1625600"/>
          <a:ext cx="10502900" cy="3562510"/>
        </p:xfrm>
        <a:graphic>
          <a:graphicData uri="http://schemas.openxmlformats.org/drawingml/2006/table">
            <a:tbl>
              <a:tblPr/>
              <a:tblGrid>
                <a:gridCol w="5251450">
                  <a:extLst>
                    <a:ext uri="{9D8B030D-6E8A-4147-A177-3AD203B41FA5}">
                      <a16:colId xmlns:a16="http://schemas.microsoft.com/office/drawing/2014/main" val="1068419823"/>
                    </a:ext>
                  </a:extLst>
                </a:gridCol>
                <a:gridCol w="5251450">
                  <a:extLst>
                    <a:ext uri="{9D8B030D-6E8A-4147-A177-3AD203B41FA5}">
                      <a16:colId xmlns:a16="http://schemas.microsoft.com/office/drawing/2014/main" val="24351455"/>
                    </a:ext>
                  </a:extLst>
                </a:gridCol>
              </a:tblGrid>
              <a:tr h="960677">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43758858"/>
                  </a:ext>
                </a:extLst>
              </a:tr>
              <a:tr h="1641156">
                <a:tc>
                  <a:txBody>
                    <a:bodyPr/>
                    <a:lstStyle/>
                    <a:p>
                      <a:pPr algn="l" fontAlgn="t">
                        <a:lnSpc>
                          <a:spcPts val="2400"/>
                        </a:lnSpc>
                        <a:buNone/>
                      </a:pPr>
                      <a:r>
                        <a:rPr lang="en-GB" b="1">
                          <a:effectLst/>
                        </a:rPr>
                        <a:t>demonstrated the ability to</a:t>
                      </a:r>
                    </a:p>
                    <a:p>
                      <a:pPr algn="l" fontAlgn="t">
                        <a:lnSpc>
                          <a:spcPts val="1800"/>
                        </a:lnSpc>
                        <a:buNone/>
                      </a:pPr>
                      <a:r>
                        <a:rPr lang="en-GB">
                          <a:effectLst/>
                        </a:rPr>
                        <a:t>1. look at the work of at least two different artists who have used bees for inspiration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16441799"/>
                  </a:ext>
                </a:extLst>
              </a:tr>
              <a:tr h="960677">
                <a:tc>
                  <a:txBody>
                    <a:bodyPr/>
                    <a:lstStyle/>
                    <a:p>
                      <a:pPr algn="l" fontAlgn="t">
                        <a:lnSpc>
                          <a:spcPts val="1800"/>
                        </a:lnSpc>
                        <a:buNone/>
                      </a:pPr>
                      <a:r>
                        <a:rPr lang="en-GB">
                          <a:effectLst/>
                        </a:rPr>
                        <a:t>2. create a piece of original artwork inspired by bees.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 and/or 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84142998"/>
                  </a:ext>
                </a:extLst>
              </a:tr>
            </a:tbl>
          </a:graphicData>
        </a:graphic>
      </p:graphicFrame>
      <p:sp>
        <p:nvSpPr>
          <p:cNvPr id="5" name="Rectangle 1">
            <a:extLst>
              <a:ext uri="{FF2B5EF4-FFF2-40B4-BE49-F238E27FC236}">
                <a16:creationId xmlns:a16="http://schemas.microsoft.com/office/drawing/2014/main" id="{C25FBDC5-CE12-8EC4-E2BB-175A84565D1A}"/>
              </a:ext>
            </a:extLst>
          </p:cNvPr>
          <p:cNvSpPr>
            <a:spLocks noChangeArrowheads="1"/>
          </p:cNvSpPr>
          <p:nvPr/>
        </p:nvSpPr>
        <p:spPr bwMode="auto">
          <a:xfrm>
            <a:off x="1028700" y="5540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Creating artwork inspired by bees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3266059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AC2FB6C-7B30-88D3-E72C-DE0A2A1F0E7A}"/>
              </a:ext>
            </a:extLst>
          </p:cNvPr>
          <p:cNvGraphicFramePr>
            <a:graphicFrameLocks noGrp="1"/>
          </p:cNvGraphicFramePr>
          <p:nvPr>
            <p:extLst>
              <p:ext uri="{D42A27DB-BD31-4B8C-83A1-F6EECF244321}">
                <p14:modId xmlns:p14="http://schemas.microsoft.com/office/powerpoint/2010/main" val="3838562950"/>
              </p:ext>
            </p:extLst>
          </p:nvPr>
        </p:nvGraphicFramePr>
        <p:xfrm>
          <a:off x="357188" y="1270000"/>
          <a:ext cx="11428412" cy="5304498"/>
        </p:xfrm>
        <a:graphic>
          <a:graphicData uri="http://schemas.openxmlformats.org/drawingml/2006/table">
            <a:tbl>
              <a:tblPr/>
              <a:tblGrid>
                <a:gridCol w="5714206">
                  <a:extLst>
                    <a:ext uri="{9D8B030D-6E8A-4147-A177-3AD203B41FA5}">
                      <a16:colId xmlns:a16="http://schemas.microsoft.com/office/drawing/2014/main" val="4125487958"/>
                    </a:ext>
                  </a:extLst>
                </a:gridCol>
                <a:gridCol w="5714206">
                  <a:extLst>
                    <a:ext uri="{9D8B030D-6E8A-4147-A177-3AD203B41FA5}">
                      <a16:colId xmlns:a16="http://schemas.microsoft.com/office/drawing/2014/main" val="2645709995"/>
                    </a:ext>
                  </a:extLst>
                </a:gridCol>
              </a:tblGrid>
              <a:tr h="476584">
                <a:tc>
                  <a:txBody>
                    <a:bodyPr/>
                    <a:lstStyle/>
                    <a:p>
                      <a:pPr algn="l" fontAlgn="t">
                        <a:buNone/>
                      </a:pPr>
                      <a:r>
                        <a:rPr lang="en-GB" sz="1300" dirty="0">
                          <a:effectLst/>
                        </a:rPr>
                        <a:t>In successfully completing this unit, the learner will have</a:t>
                      </a:r>
                    </a:p>
                  </a:txBody>
                  <a:tcPr marL="66054" marR="66054" marT="33027" marB="3302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Evidence needed</a:t>
                      </a:r>
                    </a:p>
                  </a:txBody>
                  <a:tcPr marL="66054" marR="66054" marT="33027" marB="3302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64606338"/>
                  </a:ext>
                </a:extLst>
              </a:tr>
              <a:tr h="853490">
                <a:tc>
                  <a:txBody>
                    <a:bodyPr/>
                    <a:lstStyle/>
                    <a:p>
                      <a:pPr algn="l" fontAlgn="t">
                        <a:lnSpc>
                          <a:spcPts val="2400"/>
                        </a:lnSpc>
                        <a:buNone/>
                      </a:pPr>
                      <a:r>
                        <a:rPr lang="en-GB" sz="1300" b="1">
                          <a:effectLst/>
                        </a:rPr>
                        <a:t>shown knowledge of</a:t>
                      </a:r>
                    </a:p>
                    <a:p>
                      <a:pPr algn="l" fontAlgn="t">
                        <a:lnSpc>
                          <a:spcPts val="1800"/>
                        </a:lnSpc>
                        <a:buNone/>
                      </a:pPr>
                      <a:r>
                        <a:rPr lang="en-GB" sz="1300">
                          <a:effectLst/>
                        </a:rPr>
                        <a:t>1. the names of six different vegetables whilst growing and when harvested</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18537927"/>
                  </a:ext>
                </a:extLst>
              </a:tr>
              <a:tr h="1089112">
                <a:tc>
                  <a:txBody>
                    <a:bodyPr/>
                    <a:lstStyle/>
                    <a:p>
                      <a:pPr algn="l" fontAlgn="t">
                        <a:lnSpc>
                          <a:spcPts val="2400"/>
                        </a:lnSpc>
                        <a:buNone/>
                      </a:pPr>
                      <a:r>
                        <a:rPr lang="en-GB" sz="1300" b="1">
                          <a:effectLst/>
                        </a:rPr>
                        <a:t>experienced</a:t>
                      </a:r>
                    </a:p>
                    <a:p>
                      <a:pPr algn="l" fontAlgn="t">
                        <a:lnSpc>
                          <a:spcPts val="1800"/>
                        </a:lnSpc>
                        <a:buNone/>
                      </a:pPr>
                      <a:r>
                        <a:rPr lang="en-GB" sz="1300">
                          <a:effectLst/>
                        </a:rPr>
                        <a:t>2. completing a seed sowing schedule for eight different fruit and vegetable seeds</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43533887"/>
                  </a:ext>
                </a:extLst>
              </a:tr>
              <a:tr h="853490">
                <a:tc>
                  <a:txBody>
                    <a:bodyPr/>
                    <a:lstStyle/>
                    <a:p>
                      <a:pPr algn="l" fontAlgn="t">
                        <a:lnSpc>
                          <a:spcPts val="2400"/>
                        </a:lnSpc>
                        <a:buNone/>
                      </a:pPr>
                      <a:r>
                        <a:rPr lang="en-GB" sz="1300" b="1">
                          <a:effectLst/>
                        </a:rPr>
                        <a:t>shown knowledge of</a:t>
                      </a:r>
                    </a:p>
                    <a:p>
                      <a:pPr algn="l" fontAlgn="t">
                        <a:lnSpc>
                          <a:spcPts val="1800"/>
                        </a:lnSpc>
                        <a:buNone/>
                      </a:pPr>
                      <a:r>
                        <a:rPr lang="en-GB" sz="1300">
                          <a:effectLst/>
                        </a:rPr>
                        <a:t>3. what companion planting is and three examples of it</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09661108"/>
                  </a:ext>
                </a:extLst>
              </a:tr>
              <a:tr h="539327">
                <a:tc>
                  <a:txBody>
                    <a:bodyPr/>
                    <a:lstStyle/>
                    <a:p>
                      <a:pPr algn="l" fontAlgn="t">
                        <a:lnSpc>
                          <a:spcPts val="1800"/>
                        </a:lnSpc>
                        <a:buNone/>
                      </a:pPr>
                      <a:r>
                        <a:rPr lang="en-GB" sz="1300">
                          <a:effectLst/>
                        </a:rPr>
                        <a:t>4. two gardening jobs that need to be completed each season</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31727457"/>
                  </a:ext>
                </a:extLst>
              </a:tr>
              <a:tr h="476584">
                <a:tc>
                  <a:txBody>
                    <a:bodyPr/>
                    <a:lstStyle/>
                    <a:p>
                      <a:pPr algn="l" fontAlgn="t">
                        <a:lnSpc>
                          <a:spcPts val="1800"/>
                        </a:lnSpc>
                        <a:buNone/>
                      </a:pPr>
                      <a:r>
                        <a:rPr lang="en-GB" sz="1300">
                          <a:effectLst/>
                        </a:rPr>
                        <a:t>5. how to make garden compost</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996896686"/>
                  </a:ext>
                </a:extLst>
              </a:tr>
              <a:tr h="539327">
                <a:tc>
                  <a:txBody>
                    <a:bodyPr/>
                    <a:lstStyle/>
                    <a:p>
                      <a:pPr algn="l" fontAlgn="t">
                        <a:lnSpc>
                          <a:spcPts val="1800"/>
                        </a:lnSpc>
                        <a:buNone/>
                      </a:pPr>
                      <a:r>
                        <a:rPr lang="en-GB" sz="1300" dirty="0">
                          <a:effectLst/>
                        </a:rPr>
                        <a:t>6. five different garden weeds and how to remove them</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a:effectLst/>
                        </a:rPr>
                        <a:t>Summary sheet and/or student completed work</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44675105"/>
                  </a:ext>
                </a:extLst>
              </a:tr>
              <a:tr h="476584">
                <a:tc>
                  <a:txBody>
                    <a:bodyPr/>
                    <a:lstStyle/>
                    <a:p>
                      <a:pPr algn="l" fontAlgn="t">
                        <a:lnSpc>
                          <a:spcPts val="1800"/>
                        </a:lnSpc>
                        <a:buNone/>
                      </a:pPr>
                      <a:r>
                        <a:rPr lang="en-GB" sz="1300">
                          <a:effectLst/>
                        </a:rPr>
                        <a:t>7. five different gardening tools.</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300" dirty="0">
                          <a:effectLst/>
                        </a:rPr>
                        <a:t>Summary sheet and/or student completed work</a:t>
                      </a:r>
                    </a:p>
                  </a:txBody>
                  <a:tcPr marL="66054" marR="66054" marT="33027" marB="330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55139855"/>
                  </a:ext>
                </a:extLst>
              </a:tr>
            </a:tbl>
          </a:graphicData>
        </a:graphic>
      </p:graphicFrame>
      <p:sp>
        <p:nvSpPr>
          <p:cNvPr id="5" name="Rectangle 1">
            <a:extLst>
              <a:ext uri="{FF2B5EF4-FFF2-40B4-BE49-F238E27FC236}">
                <a16:creationId xmlns:a16="http://schemas.microsoft.com/office/drawing/2014/main" id="{918C3D1B-B14C-64D4-4CEB-0AECEE8E255A}"/>
              </a:ext>
            </a:extLst>
          </p:cNvPr>
          <p:cNvSpPr>
            <a:spLocks noChangeArrowheads="1"/>
          </p:cNvSpPr>
          <p:nvPr/>
        </p:nvSpPr>
        <p:spPr bwMode="auto">
          <a:xfrm>
            <a:off x="357188" y="28349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Horticulture theory: The gardening year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71619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A6DC12B-4B1D-D38C-E9FE-C693BB0A747B}"/>
              </a:ext>
            </a:extLst>
          </p:cNvPr>
          <p:cNvSpPr txBox="1"/>
          <p:nvPr/>
        </p:nvSpPr>
        <p:spPr>
          <a:xfrm>
            <a:off x="203887" y="0"/>
            <a:ext cx="6091880" cy="784830"/>
          </a:xfrm>
          <a:prstGeom prst="rect">
            <a:avLst/>
          </a:prstGeom>
          <a:noFill/>
        </p:spPr>
        <p:txBody>
          <a:bodyPr wrap="square">
            <a:spAutoFit/>
          </a:bodyPr>
          <a:lstStyle/>
          <a:p>
            <a:pPr algn="l">
              <a:lnSpc>
                <a:spcPts val="3300"/>
              </a:lnSpc>
              <a:buNone/>
            </a:pPr>
            <a:r>
              <a:rPr lang="en-GB" b="1" i="0" dirty="0">
                <a:solidFill>
                  <a:srgbClr val="371376"/>
                </a:solidFill>
                <a:effectLst/>
                <a:latin typeface="Open Sans" panose="020B0606030504020204" pitchFamily="34" charset="0"/>
              </a:rPr>
              <a:t>Introduction to animal care</a:t>
            </a:r>
          </a:p>
          <a:p>
            <a:pPr algn="l">
              <a:lnSpc>
                <a:spcPts val="2100"/>
              </a:lnSpc>
              <a:buNone/>
            </a:pPr>
            <a:r>
              <a:rPr lang="en-GB" b="1" i="0" dirty="0">
                <a:solidFill>
                  <a:srgbClr val="371376"/>
                </a:solidFill>
                <a:effectLst/>
                <a:latin typeface="Open Sans" panose="020B0606030504020204" pitchFamily="34" charset="0"/>
              </a:rPr>
              <a:t>Level: Entry Level</a:t>
            </a:r>
          </a:p>
        </p:txBody>
      </p:sp>
      <p:graphicFrame>
        <p:nvGraphicFramePr>
          <p:cNvPr id="6" name="Table 5">
            <a:extLst>
              <a:ext uri="{FF2B5EF4-FFF2-40B4-BE49-F238E27FC236}">
                <a16:creationId xmlns:a16="http://schemas.microsoft.com/office/drawing/2014/main" id="{CD385A3E-BB79-098A-7B7A-DE7B7D4C7C8B}"/>
              </a:ext>
            </a:extLst>
          </p:cNvPr>
          <p:cNvGraphicFramePr>
            <a:graphicFrameLocks noGrp="1"/>
          </p:cNvGraphicFramePr>
          <p:nvPr>
            <p:extLst>
              <p:ext uri="{D42A27DB-BD31-4B8C-83A1-F6EECF244321}">
                <p14:modId xmlns:p14="http://schemas.microsoft.com/office/powerpoint/2010/main" val="4167898417"/>
              </p:ext>
            </p:extLst>
          </p:nvPr>
        </p:nvGraphicFramePr>
        <p:xfrm>
          <a:off x="500448" y="1305209"/>
          <a:ext cx="9978082" cy="4661712"/>
        </p:xfrm>
        <a:graphic>
          <a:graphicData uri="http://schemas.openxmlformats.org/drawingml/2006/table">
            <a:tbl>
              <a:tblPr/>
              <a:tblGrid>
                <a:gridCol w="4989041">
                  <a:extLst>
                    <a:ext uri="{9D8B030D-6E8A-4147-A177-3AD203B41FA5}">
                      <a16:colId xmlns:a16="http://schemas.microsoft.com/office/drawing/2014/main" val="298321298"/>
                    </a:ext>
                  </a:extLst>
                </a:gridCol>
                <a:gridCol w="4989041">
                  <a:extLst>
                    <a:ext uri="{9D8B030D-6E8A-4147-A177-3AD203B41FA5}">
                      <a16:colId xmlns:a16="http://schemas.microsoft.com/office/drawing/2014/main" val="4181525853"/>
                    </a:ext>
                  </a:extLst>
                </a:gridCol>
              </a:tblGrid>
              <a:tr h="383539">
                <a:tc>
                  <a:txBody>
                    <a:bodyPr/>
                    <a:lstStyle/>
                    <a:p>
                      <a:pPr algn="l" fontAlgn="t">
                        <a:buNone/>
                      </a:pPr>
                      <a:r>
                        <a:rPr lang="en-GB" sz="1100">
                          <a:effectLst/>
                        </a:rPr>
                        <a:t>In successfully completing this unit, the learner will have</a:t>
                      </a:r>
                    </a:p>
                  </a:txBody>
                  <a:tcPr marL="54791" marR="54791" marT="27396" marB="2739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tc>
                  <a:txBody>
                    <a:bodyPr/>
                    <a:lstStyle/>
                    <a:p>
                      <a:pPr algn="l" fontAlgn="t">
                        <a:buNone/>
                      </a:pPr>
                      <a:r>
                        <a:rPr lang="en-GB" sz="1100">
                          <a:effectLst/>
                        </a:rPr>
                        <a:t>Evidence needed</a:t>
                      </a:r>
                    </a:p>
                  </a:txBody>
                  <a:tcPr marL="54791" marR="54791" marT="27396" marB="2739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extLst>
                  <a:ext uri="{0D108BD9-81ED-4DB2-BD59-A6C34878D82A}">
                    <a16:rowId xmlns:a16="http://schemas.microsoft.com/office/drawing/2014/main" val="4101304918"/>
                  </a:ext>
                </a:extLst>
              </a:tr>
              <a:tr h="518234">
                <a:tc>
                  <a:txBody>
                    <a:bodyPr/>
                    <a:lstStyle/>
                    <a:p>
                      <a:pPr algn="l" fontAlgn="t">
                        <a:lnSpc>
                          <a:spcPts val="2400"/>
                        </a:lnSpc>
                        <a:buNone/>
                      </a:pPr>
                      <a:r>
                        <a:rPr lang="en-GB" sz="1100" b="1">
                          <a:effectLst/>
                        </a:rPr>
                        <a:t>demonstrated the ability to</a:t>
                      </a:r>
                    </a:p>
                    <a:p>
                      <a:pPr algn="l" fontAlgn="t">
                        <a:lnSpc>
                          <a:spcPts val="1800"/>
                        </a:lnSpc>
                        <a:buNone/>
                      </a:pPr>
                      <a:r>
                        <a:rPr lang="en-GB" sz="1100">
                          <a:effectLst/>
                        </a:rPr>
                        <a:t>1. identify at least two key areas of animal care using the material provided</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tc>
                  <a:txBody>
                    <a:bodyPr/>
                    <a:lstStyle/>
                    <a:p>
                      <a:pPr algn="l" fontAlgn="t">
                        <a:buNone/>
                      </a:pPr>
                      <a:r>
                        <a:rPr lang="en-GB" sz="1100">
                          <a:effectLst/>
                        </a:rPr>
                        <a:t>Summary sheet and/or student completed work</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extLst>
                  <a:ext uri="{0D108BD9-81ED-4DB2-BD59-A6C34878D82A}">
                    <a16:rowId xmlns:a16="http://schemas.microsoft.com/office/drawing/2014/main" val="2738835590"/>
                  </a:ext>
                </a:extLst>
              </a:tr>
              <a:tr h="383539">
                <a:tc>
                  <a:txBody>
                    <a:bodyPr/>
                    <a:lstStyle/>
                    <a:p>
                      <a:pPr algn="l" fontAlgn="t">
                        <a:lnSpc>
                          <a:spcPts val="1800"/>
                        </a:lnSpc>
                        <a:buNone/>
                      </a:pPr>
                      <a:r>
                        <a:rPr lang="en-GB" sz="1100">
                          <a:effectLst/>
                        </a:rPr>
                        <a:t>2. identify one local animal care service or facility</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tc>
                  <a:txBody>
                    <a:bodyPr/>
                    <a:lstStyle/>
                    <a:p>
                      <a:pPr algn="l" fontAlgn="t">
                        <a:buNone/>
                      </a:pPr>
                      <a:r>
                        <a:rPr lang="en-GB" sz="1100">
                          <a:effectLst/>
                        </a:rPr>
                        <a:t>Summary sheet and/or student completed work</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extLst>
                  <a:ext uri="{0D108BD9-81ED-4DB2-BD59-A6C34878D82A}">
                    <a16:rowId xmlns:a16="http://schemas.microsoft.com/office/drawing/2014/main" val="1640608605"/>
                  </a:ext>
                </a:extLst>
              </a:tr>
              <a:tr h="383539">
                <a:tc>
                  <a:txBody>
                    <a:bodyPr/>
                    <a:lstStyle/>
                    <a:p>
                      <a:pPr algn="l" fontAlgn="t">
                        <a:lnSpc>
                          <a:spcPts val="1800"/>
                        </a:lnSpc>
                        <a:buNone/>
                      </a:pPr>
                      <a:r>
                        <a:rPr lang="en-GB" sz="1100">
                          <a:effectLst/>
                        </a:rPr>
                        <a:t>3. identify, two popular local leisure activities that involve caring for animals</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tc>
                  <a:txBody>
                    <a:bodyPr/>
                    <a:lstStyle/>
                    <a:p>
                      <a:pPr algn="l" fontAlgn="t">
                        <a:buNone/>
                      </a:pPr>
                      <a:r>
                        <a:rPr lang="en-GB" sz="1100">
                          <a:effectLst/>
                        </a:rPr>
                        <a:t>Summary sheet and/or student completed work</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extLst>
                  <a:ext uri="{0D108BD9-81ED-4DB2-BD59-A6C34878D82A}">
                    <a16:rowId xmlns:a16="http://schemas.microsoft.com/office/drawing/2014/main" val="2556344448"/>
                  </a:ext>
                </a:extLst>
              </a:tr>
              <a:tr h="746531">
                <a:tc>
                  <a:txBody>
                    <a:bodyPr/>
                    <a:lstStyle/>
                    <a:p>
                      <a:pPr algn="l" fontAlgn="t">
                        <a:lnSpc>
                          <a:spcPts val="1800"/>
                        </a:lnSpc>
                        <a:buNone/>
                      </a:pPr>
                      <a:r>
                        <a:rPr lang="en-GB" sz="1100">
                          <a:effectLst/>
                        </a:rPr>
                        <a:t>4. identify four specified work-related tasks associated with the running of an animal care establishment, eg feeding the animals, cleaning the animals' housing</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tc>
                  <a:txBody>
                    <a:bodyPr/>
                    <a:lstStyle/>
                    <a:p>
                      <a:pPr algn="l" fontAlgn="t">
                        <a:buNone/>
                      </a:pPr>
                      <a:r>
                        <a:rPr lang="en-GB" sz="1100">
                          <a:effectLst/>
                        </a:rPr>
                        <a:t>Summary sheet and/or student completed work</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extLst>
                  <a:ext uri="{0D108BD9-81ED-4DB2-BD59-A6C34878D82A}">
                    <a16:rowId xmlns:a16="http://schemas.microsoft.com/office/drawing/2014/main" val="1157360941"/>
                  </a:ext>
                </a:extLst>
              </a:tr>
              <a:tr h="472574">
                <a:tc>
                  <a:txBody>
                    <a:bodyPr/>
                    <a:lstStyle/>
                    <a:p>
                      <a:pPr algn="l" fontAlgn="t">
                        <a:lnSpc>
                          <a:spcPts val="1800"/>
                        </a:lnSpc>
                        <a:buNone/>
                      </a:pPr>
                      <a:r>
                        <a:rPr lang="en-GB" sz="1100">
                          <a:effectLst/>
                        </a:rPr>
                        <a:t>5. identify two careers available in the animal care industry using the material provided</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tc>
                  <a:txBody>
                    <a:bodyPr/>
                    <a:lstStyle/>
                    <a:p>
                      <a:pPr algn="l" fontAlgn="t">
                        <a:buNone/>
                      </a:pPr>
                      <a:r>
                        <a:rPr lang="en-GB" sz="1100">
                          <a:effectLst/>
                        </a:rPr>
                        <a:t>Summary sheet and/or student completed work</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extLst>
                  <a:ext uri="{0D108BD9-81ED-4DB2-BD59-A6C34878D82A}">
                    <a16:rowId xmlns:a16="http://schemas.microsoft.com/office/drawing/2014/main" val="2849984740"/>
                  </a:ext>
                </a:extLst>
              </a:tr>
              <a:tr h="472574">
                <a:tc>
                  <a:txBody>
                    <a:bodyPr/>
                    <a:lstStyle/>
                    <a:p>
                      <a:pPr algn="l" fontAlgn="t">
                        <a:lnSpc>
                          <a:spcPts val="1800"/>
                        </a:lnSpc>
                        <a:buNone/>
                      </a:pPr>
                      <a:r>
                        <a:rPr lang="en-GB" sz="1100">
                          <a:effectLst/>
                        </a:rPr>
                        <a:t>6. identify at least two possible risks of working with animals using the material provided</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tc>
                  <a:txBody>
                    <a:bodyPr/>
                    <a:lstStyle/>
                    <a:p>
                      <a:pPr algn="l" fontAlgn="t">
                        <a:buNone/>
                      </a:pPr>
                      <a:r>
                        <a:rPr lang="en-GB" sz="1100">
                          <a:effectLst/>
                        </a:rPr>
                        <a:t>Summary sheet and/or student completed work</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extLst>
                  <a:ext uri="{0D108BD9-81ED-4DB2-BD59-A6C34878D82A}">
                    <a16:rowId xmlns:a16="http://schemas.microsoft.com/office/drawing/2014/main" val="2604691752"/>
                  </a:ext>
                </a:extLst>
              </a:tr>
              <a:tr h="655212">
                <a:tc>
                  <a:txBody>
                    <a:bodyPr/>
                    <a:lstStyle/>
                    <a:p>
                      <a:pPr algn="l" fontAlgn="t">
                        <a:lnSpc>
                          <a:spcPts val="2400"/>
                        </a:lnSpc>
                        <a:buNone/>
                      </a:pPr>
                      <a:r>
                        <a:rPr lang="en-GB" sz="1100" b="1">
                          <a:effectLst/>
                        </a:rPr>
                        <a:t>experienced</a:t>
                      </a:r>
                    </a:p>
                    <a:p>
                      <a:pPr algn="l" fontAlgn="t">
                        <a:lnSpc>
                          <a:spcPts val="1800"/>
                        </a:lnSpc>
                        <a:buNone/>
                      </a:pPr>
                      <a:r>
                        <a:rPr lang="en-GB" sz="1100">
                          <a:effectLst/>
                        </a:rPr>
                        <a:t>7. presenting at least two pieces of information about animal care to a group of primary aged children</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tc>
                  <a:txBody>
                    <a:bodyPr/>
                    <a:lstStyle/>
                    <a:p>
                      <a:pPr algn="l" fontAlgn="t">
                        <a:buNone/>
                      </a:pPr>
                      <a:r>
                        <a:rPr lang="en-GB" sz="1100">
                          <a:effectLst/>
                        </a:rPr>
                        <a:t>Summary sheet</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extLst>
                  <a:ext uri="{0D108BD9-81ED-4DB2-BD59-A6C34878D82A}">
                    <a16:rowId xmlns:a16="http://schemas.microsoft.com/office/drawing/2014/main" val="2543464813"/>
                  </a:ext>
                </a:extLst>
              </a:tr>
              <a:tr h="335596">
                <a:tc>
                  <a:txBody>
                    <a:bodyPr/>
                    <a:lstStyle/>
                    <a:p>
                      <a:pPr algn="l" fontAlgn="t">
                        <a:lnSpc>
                          <a:spcPts val="1800"/>
                        </a:lnSpc>
                        <a:buNone/>
                      </a:pPr>
                      <a:r>
                        <a:rPr lang="en-GB" sz="1100">
                          <a:effectLst/>
                        </a:rPr>
                        <a:t>8. working as part of a team to care for animals.</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tc>
                  <a:txBody>
                    <a:bodyPr/>
                    <a:lstStyle/>
                    <a:p>
                      <a:pPr algn="l" fontAlgn="t">
                        <a:buNone/>
                      </a:pPr>
                      <a:r>
                        <a:rPr lang="en-GB" sz="1100" dirty="0">
                          <a:effectLst/>
                        </a:rPr>
                        <a:t>Summary sheet</a:t>
                      </a:r>
                    </a:p>
                  </a:txBody>
                  <a:tcPr marL="54791" marR="54791" marT="27396" marB="2739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solidFill>
                      <a:srgbClr val="FFFFFF"/>
                    </a:solidFill>
                  </a:tcPr>
                </a:tc>
                <a:extLst>
                  <a:ext uri="{0D108BD9-81ED-4DB2-BD59-A6C34878D82A}">
                    <a16:rowId xmlns:a16="http://schemas.microsoft.com/office/drawing/2014/main" val="1299330348"/>
                  </a:ext>
                </a:extLst>
              </a:tr>
            </a:tbl>
          </a:graphicData>
        </a:graphic>
      </p:graphicFrame>
    </p:spTree>
    <p:extLst>
      <p:ext uri="{BB962C8B-B14F-4D97-AF65-F5344CB8AC3E}">
        <p14:creationId xmlns:p14="http://schemas.microsoft.com/office/powerpoint/2010/main" val="148973414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89212C3-4000-C411-F6B5-C5E8C1B3AE9F}"/>
              </a:ext>
            </a:extLst>
          </p:cNvPr>
          <p:cNvGraphicFramePr>
            <a:graphicFrameLocks noGrp="1"/>
          </p:cNvGraphicFramePr>
          <p:nvPr>
            <p:extLst>
              <p:ext uri="{D42A27DB-BD31-4B8C-83A1-F6EECF244321}">
                <p14:modId xmlns:p14="http://schemas.microsoft.com/office/powerpoint/2010/main" val="1448124383"/>
              </p:ext>
            </p:extLst>
          </p:nvPr>
        </p:nvGraphicFramePr>
        <p:xfrm>
          <a:off x="622300" y="2159000"/>
          <a:ext cx="10807700" cy="3269137"/>
        </p:xfrm>
        <a:graphic>
          <a:graphicData uri="http://schemas.openxmlformats.org/drawingml/2006/table">
            <a:tbl>
              <a:tblPr/>
              <a:tblGrid>
                <a:gridCol w="5403850">
                  <a:extLst>
                    <a:ext uri="{9D8B030D-6E8A-4147-A177-3AD203B41FA5}">
                      <a16:colId xmlns:a16="http://schemas.microsoft.com/office/drawing/2014/main" val="1127137821"/>
                    </a:ext>
                  </a:extLst>
                </a:gridCol>
                <a:gridCol w="5403850">
                  <a:extLst>
                    <a:ext uri="{9D8B030D-6E8A-4147-A177-3AD203B41FA5}">
                      <a16:colId xmlns:a16="http://schemas.microsoft.com/office/drawing/2014/main" val="2299999347"/>
                    </a:ext>
                  </a:extLst>
                </a:gridCol>
              </a:tblGrid>
              <a:tr h="733265">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31638602"/>
                  </a:ext>
                </a:extLst>
              </a:tr>
              <a:tr h="1252660">
                <a:tc>
                  <a:txBody>
                    <a:bodyPr/>
                    <a:lstStyle/>
                    <a:p>
                      <a:pPr algn="l" fontAlgn="t">
                        <a:lnSpc>
                          <a:spcPts val="2400"/>
                        </a:lnSpc>
                        <a:buNone/>
                      </a:pPr>
                      <a:r>
                        <a:rPr lang="en-GB" b="1">
                          <a:effectLst/>
                        </a:rPr>
                        <a:t>demonstrated the ability to</a:t>
                      </a:r>
                    </a:p>
                    <a:p>
                      <a:pPr algn="l" fontAlgn="t">
                        <a:lnSpc>
                          <a:spcPts val="1800"/>
                        </a:lnSpc>
                        <a:buNone/>
                      </a:pPr>
                      <a:r>
                        <a:rPr lang="en-GB">
                          <a:effectLst/>
                        </a:rPr>
                        <a:t>1. work with others to select and set out appropriate plants and materials to create an autumn display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10345090"/>
                  </a:ext>
                </a:extLst>
              </a:tr>
              <a:tr h="641606">
                <a:tc>
                  <a:txBody>
                    <a:bodyPr/>
                    <a:lstStyle/>
                    <a:p>
                      <a:pPr algn="l" fontAlgn="t">
                        <a:lnSpc>
                          <a:spcPts val="1800"/>
                        </a:lnSpc>
                        <a:buNone/>
                      </a:pPr>
                      <a:r>
                        <a:rPr lang="en-GB">
                          <a:effectLst/>
                        </a:rPr>
                        <a:t>2. photograph the display during and after construction</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99024029"/>
                  </a:ext>
                </a:extLst>
              </a:tr>
              <a:tr h="641606">
                <a:tc>
                  <a:txBody>
                    <a:bodyPr/>
                    <a:lstStyle/>
                    <a:p>
                      <a:pPr algn="l" fontAlgn="t">
                        <a:lnSpc>
                          <a:spcPts val="1800"/>
                        </a:lnSpc>
                        <a:buNone/>
                      </a:pPr>
                      <a:r>
                        <a:rPr lang="en-GB">
                          <a:effectLst/>
                        </a:rPr>
                        <a:t>3. name in writing a minimum of two plants within the display.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Student completed work</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08254230"/>
                  </a:ext>
                </a:extLst>
              </a:tr>
            </a:tbl>
          </a:graphicData>
        </a:graphic>
      </p:graphicFrame>
      <p:sp>
        <p:nvSpPr>
          <p:cNvPr id="5" name="Rectangle 1">
            <a:extLst>
              <a:ext uri="{FF2B5EF4-FFF2-40B4-BE49-F238E27FC236}">
                <a16:creationId xmlns:a16="http://schemas.microsoft.com/office/drawing/2014/main" id="{72CFD93E-3909-CDEA-4464-BC74BADBB2FC}"/>
              </a:ext>
            </a:extLst>
          </p:cNvPr>
          <p:cNvSpPr>
            <a:spLocks noChangeArrowheads="1"/>
          </p:cNvSpPr>
          <p:nvPr/>
        </p:nvSpPr>
        <p:spPr bwMode="auto">
          <a:xfrm>
            <a:off x="622300" y="93091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Creating an autumn plant display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4811725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C529CC7-E3A7-3710-EB7C-652509B985C0}"/>
              </a:ext>
            </a:extLst>
          </p:cNvPr>
          <p:cNvGraphicFramePr>
            <a:graphicFrameLocks noGrp="1"/>
          </p:cNvGraphicFramePr>
          <p:nvPr>
            <p:extLst>
              <p:ext uri="{D42A27DB-BD31-4B8C-83A1-F6EECF244321}">
                <p14:modId xmlns:p14="http://schemas.microsoft.com/office/powerpoint/2010/main" val="2783536993"/>
              </p:ext>
            </p:extLst>
          </p:nvPr>
        </p:nvGraphicFramePr>
        <p:xfrm>
          <a:off x="541338" y="1682041"/>
          <a:ext cx="10914062" cy="4495927"/>
        </p:xfrm>
        <a:graphic>
          <a:graphicData uri="http://schemas.openxmlformats.org/drawingml/2006/table">
            <a:tbl>
              <a:tblPr/>
              <a:tblGrid>
                <a:gridCol w="5457031">
                  <a:extLst>
                    <a:ext uri="{9D8B030D-6E8A-4147-A177-3AD203B41FA5}">
                      <a16:colId xmlns:a16="http://schemas.microsoft.com/office/drawing/2014/main" val="3662374505"/>
                    </a:ext>
                  </a:extLst>
                </a:gridCol>
                <a:gridCol w="5457031">
                  <a:extLst>
                    <a:ext uri="{9D8B030D-6E8A-4147-A177-3AD203B41FA5}">
                      <a16:colId xmlns:a16="http://schemas.microsoft.com/office/drawing/2014/main" val="2047379559"/>
                    </a:ext>
                  </a:extLst>
                </a:gridCol>
              </a:tblGrid>
              <a:tr h="393447">
                <a:tc>
                  <a:txBody>
                    <a:bodyPr/>
                    <a:lstStyle/>
                    <a:p>
                      <a:pPr algn="l" fontAlgn="t">
                        <a:buNone/>
                      </a:pPr>
                      <a:r>
                        <a:rPr lang="en-GB" sz="1100" dirty="0">
                          <a:effectLst/>
                        </a:rPr>
                        <a:t>In successfully completing this unit, the learner will have</a:t>
                      </a:r>
                    </a:p>
                  </a:txBody>
                  <a:tcPr marL="56207" marR="56207" marT="28103" marB="28103">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Evidence needed</a:t>
                      </a:r>
                    </a:p>
                  </a:txBody>
                  <a:tcPr marL="56207" marR="56207" marT="28103" marB="28103">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2666194"/>
                  </a:ext>
                </a:extLst>
              </a:tr>
              <a:tr h="531622">
                <a:tc>
                  <a:txBody>
                    <a:bodyPr/>
                    <a:lstStyle/>
                    <a:p>
                      <a:pPr algn="l" fontAlgn="t">
                        <a:lnSpc>
                          <a:spcPts val="2400"/>
                        </a:lnSpc>
                        <a:buNone/>
                      </a:pPr>
                      <a:r>
                        <a:rPr lang="en-GB" sz="1100" b="1" dirty="0">
                          <a:effectLst/>
                        </a:rPr>
                        <a:t>demonstrated the ability to</a:t>
                      </a:r>
                    </a:p>
                    <a:p>
                      <a:pPr algn="l" fontAlgn="t">
                        <a:lnSpc>
                          <a:spcPts val="1800"/>
                        </a:lnSpc>
                        <a:buNone/>
                      </a:pPr>
                      <a:r>
                        <a:rPr lang="en-GB" sz="1100" dirty="0">
                          <a:effectLst/>
                        </a:rPr>
                        <a:t>1. identify and safely use suitable tools needed for constructing a raised bed</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11913191"/>
                  </a:ext>
                </a:extLst>
              </a:tr>
              <a:tr h="344266">
                <a:tc>
                  <a:txBody>
                    <a:bodyPr/>
                    <a:lstStyle/>
                    <a:p>
                      <a:pPr algn="l" fontAlgn="t">
                        <a:lnSpc>
                          <a:spcPts val="1800"/>
                        </a:lnSpc>
                        <a:buNone/>
                      </a:pPr>
                      <a:r>
                        <a:rPr lang="en-GB" sz="1100">
                          <a:effectLst/>
                        </a:rPr>
                        <a:t>2. measure an area in order to plan the positioning of the beds</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15482788"/>
                  </a:ext>
                </a:extLst>
              </a:tr>
              <a:tr h="344266">
                <a:tc>
                  <a:txBody>
                    <a:bodyPr/>
                    <a:lstStyle/>
                    <a:p>
                      <a:pPr algn="l" fontAlgn="t">
                        <a:lnSpc>
                          <a:spcPts val="1800"/>
                        </a:lnSpc>
                        <a:buNone/>
                      </a:pPr>
                      <a:r>
                        <a:rPr lang="en-GB" sz="1100">
                          <a:effectLst/>
                        </a:rPr>
                        <a:t>3. identify suitable timber required for construction of the beds</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92955249"/>
                  </a:ext>
                </a:extLst>
              </a:tr>
              <a:tr h="344266">
                <a:tc>
                  <a:txBody>
                    <a:bodyPr/>
                    <a:lstStyle/>
                    <a:p>
                      <a:pPr algn="l" fontAlgn="t">
                        <a:lnSpc>
                          <a:spcPts val="1800"/>
                        </a:lnSpc>
                        <a:buNone/>
                      </a:pPr>
                      <a:r>
                        <a:rPr lang="en-GB" sz="1100">
                          <a:effectLst/>
                        </a:rPr>
                        <a:t>4. measure and cut the timbers accurately using two types of saw</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59263685"/>
                  </a:ext>
                </a:extLst>
              </a:tr>
              <a:tr h="344266">
                <a:tc>
                  <a:txBody>
                    <a:bodyPr/>
                    <a:lstStyle/>
                    <a:p>
                      <a:pPr algn="l" fontAlgn="t">
                        <a:lnSpc>
                          <a:spcPts val="1800"/>
                        </a:lnSpc>
                        <a:buNone/>
                      </a:pPr>
                      <a:r>
                        <a:rPr lang="en-GB" sz="1100">
                          <a:effectLst/>
                        </a:rPr>
                        <a:t>5. construct a secure and accurately measured joint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86072041"/>
                  </a:ext>
                </a:extLst>
              </a:tr>
              <a:tr h="344266">
                <a:tc>
                  <a:txBody>
                    <a:bodyPr/>
                    <a:lstStyle/>
                    <a:p>
                      <a:pPr algn="l" fontAlgn="t">
                        <a:lnSpc>
                          <a:spcPts val="1800"/>
                        </a:lnSpc>
                        <a:buNone/>
                      </a:pPr>
                      <a:r>
                        <a:rPr lang="en-GB" sz="1100">
                          <a:effectLst/>
                        </a:rPr>
                        <a:t>6. work as a member of a team to safely construct a raised bed</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22269215"/>
                  </a:ext>
                </a:extLst>
              </a:tr>
              <a:tr h="531622">
                <a:tc>
                  <a:txBody>
                    <a:bodyPr/>
                    <a:lstStyle/>
                    <a:p>
                      <a:pPr algn="l" fontAlgn="t">
                        <a:lnSpc>
                          <a:spcPts val="2400"/>
                        </a:lnSpc>
                        <a:buNone/>
                      </a:pPr>
                      <a:r>
                        <a:rPr lang="en-GB" sz="1100" b="1">
                          <a:effectLst/>
                        </a:rPr>
                        <a:t>shown knowledge of</a:t>
                      </a:r>
                    </a:p>
                    <a:p>
                      <a:pPr algn="l" fontAlgn="t">
                        <a:lnSpc>
                          <a:spcPts val="1800"/>
                        </a:lnSpc>
                        <a:buNone/>
                      </a:pPr>
                      <a:r>
                        <a:rPr lang="en-GB" sz="1100">
                          <a:effectLst/>
                        </a:rPr>
                        <a:t>7. how to move about safely while in possession of tools</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04745809"/>
                  </a:ext>
                </a:extLst>
              </a:tr>
              <a:tr h="344266">
                <a:tc>
                  <a:txBody>
                    <a:bodyPr/>
                    <a:lstStyle/>
                    <a:p>
                      <a:pPr algn="l" fontAlgn="t">
                        <a:lnSpc>
                          <a:spcPts val="1800"/>
                        </a:lnSpc>
                        <a:buNone/>
                      </a:pPr>
                      <a:r>
                        <a:rPr lang="en-GB" sz="1100">
                          <a:effectLst/>
                        </a:rPr>
                        <a:t>8. at least two different types of timber that can be used to build a raised bed</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63606683"/>
                  </a:ext>
                </a:extLst>
              </a:tr>
              <a:tr h="344266">
                <a:tc>
                  <a:txBody>
                    <a:bodyPr/>
                    <a:lstStyle/>
                    <a:p>
                      <a:pPr algn="l" fontAlgn="t">
                        <a:lnSpc>
                          <a:spcPts val="1800"/>
                        </a:lnSpc>
                        <a:buNone/>
                      </a:pPr>
                      <a:r>
                        <a:rPr lang="en-GB" sz="1100">
                          <a:effectLst/>
                        </a:rPr>
                        <a:t>9. why it is important to use the correct tool for each given task</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61719210"/>
                  </a:ext>
                </a:extLst>
              </a:tr>
              <a:tr h="484783">
                <a:tc>
                  <a:txBody>
                    <a:bodyPr/>
                    <a:lstStyle/>
                    <a:p>
                      <a:pPr algn="l" fontAlgn="t">
                        <a:lnSpc>
                          <a:spcPts val="1800"/>
                        </a:lnSpc>
                        <a:buNone/>
                      </a:pPr>
                      <a:r>
                        <a:rPr lang="en-GB" sz="1100">
                          <a:effectLst/>
                        </a:rPr>
                        <a:t>10. why different screws/bolts and power drill/braces are used when creating timber joints.</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100" dirty="0">
                          <a:effectLst/>
                        </a:rPr>
                        <a:t>Summary sheet</a:t>
                      </a:r>
                    </a:p>
                  </a:txBody>
                  <a:tcPr marL="56207" marR="56207" marT="28103" marB="28103">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74363254"/>
                  </a:ext>
                </a:extLst>
              </a:tr>
            </a:tbl>
          </a:graphicData>
        </a:graphic>
      </p:graphicFrame>
      <p:sp>
        <p:nvSpPr>
          <p:cNvPr id="5" name="Rectangle 1">
            <a:extLst>
              <a:ext uri="{FF2B5EF4-FFF2-40B4-BE49-F238E27FC236}">
                <a16:creationId xmlns:a16="http://schemas.microsoft.com/office/drawing/2014/main" id="{7C287E49-22EB-ACFF-26F6-9508FD166B86}"/>
              </a:ext>
            </a:extLst>
          </p:cNvPr>
          <p:cNvSpPr>
            <a:spLocks noChangeArrowheads="1"/>
          </p:cNvSpPr>
          <p:nvPr/>
        </p:nvSpPr>
        <p:spPr bwMode="auto">
          <a:xfrm>
            <a:off x="541338" y="36124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Creating a raised bed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7978170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E6F7D4B-A3F3-8CA3-11A6-AA661A931B69}"/>
              </a:ext>
            </a:extLst>
          </p:cNvPr>
          <p:cNvGraphicFramePr>
            <a:graphicFrameLocks noGrp="1"/>
          </p:cNvGraphicFramePr>
          <p:nvPr>
            <p:extLst>
              <p:ext uri="{D42A27DB-BD31-4B8C-83A1-F6EECF244321}">
                <p14:modId xmlns:p14="http://schemas.microsoft.com/office/powerpoint/2010/main" val="1939247400"/>
              </p:ext>
            </p:extLst>
          </p:nvPr>
        </p:nvGraphicFramePr>
        <p:xfrm>
          <a:off x="1320620" y="1908646"/>
          <a:ext cx="9550760" cy="4549092"/>
        </p:xfrm>
        <a:graphic>
          <a:graphicData uri="http://schemas.openxmlformats.org/drawingml/2006/table">
            <a:tbl>
              <a:tblPr/>
              <a:tblGrid>
                <a:gridCol w="4775380">
                  <a:extLst>
                    <a:ext uri="{9D8B030D-6E8A-4147-A177-3AD203B41FA5}">
                      <a16:colId xmlns:a16="http://schemas.microsoft.com/office/drawing/2014/main" val="2372155192"/>
                    </a:ext>
                  </a:extLst>
                </a:gridCol>
                <a:gridCol w="4775380">
                  <a:extLst>
                    <a:ext uri="{9D8B030D-6E8A-4147-A177-3AD203B41FA5}">
                      <a16:colId xmlns:a16="http://schemas.microsoft.com/office/drawing/2014/main" val="2564301519"/>
                    </a:ext>
                  </a:extLst>
                </a:gridCol>
              </a:tblGrid>
              <a:tr h="419782">
                <a:tc>
                  <a:txBody>
                    <a:bodyPr/>
                    <a:lstStyle/>
                    <a:p>
                      <a:pPr algn="l" fontAlgn="t">
                        <a:buNone/>
                      </a:pPr>
                      <a:r>
                        <a:rPr lang="en-GB" sz="1700">
                          <a:effectLst/>
                        </a:rPr>
                        <a:t>In successfully completing this unit, the learner will have</a:t>
                      </a:r>
                    </a:p>
                  </a:txBody>
                  <a:tcPr marL="85181" marR="85181" marT="42591" marB="4259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Evidence needed</a:t>
                      </a:r>
                    </a:p>
                  </a:txBody>
                  <a:tcPr marL="85181" marR="85181" marT="42591" marB="4259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574193746"/>
                  </a:ext>
                </a:extLst>
              </a:tr>
              <a:tr h="849636">
                <a:tc>
                  <a:txBody>
                    <a:bodyPr/>
                    <a:lstStyle/>
                    <a:p>
                      <a:pPr algn="l" fontAlgn="t">
                        <a:lnSpc>
                          <a:spcPts val="2400"/>
                        </a:lnSpc>
                        <a:buNone/>
                      </a:pPr>
                      <a:r>
                        <a:rPr lang="en-GB" sz="1700" b="1">
                          <a:effectLst/>
                        </a:rPr>
                        <a:t>experienced</a:t>
                      </a:r>
                    </a:p>
                    <a:p>
                      <a:pPr algn="l" fontAlgn="t">
                        <a:lnSpc>
                          <a:spcPts val="1800"/>
                        </a:lnSpc>
                        <a:buNone/>
                      </a:pPr>
                      <a:r>
                        <a:rPr lang="en-GB" sz="1700">
                          <a:effectLst/>
                        </a:rPr>
                        <a:t>1. researching items that can be made for the garden enterprise project</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45598361"/>
                  </a:ext>
                </a:extLst>
              </a:tr>
              <a:tr h="546678">
                <a:tc>
                  <a:txBody>
                    <a:bodyPr/>
                    <a:lstStyle/>
                    <a:p>
                      <a:pPr algn="l" fontAlgn="t">
                        <a:lnSpc>
                          <a:spcPts val="1800"/>
                        </a:lnSpc>
                        <a:buNone/>
                      </a:pPr>
                      <a:r>
                        <a:rPr lang="en-GB" sz="1700">
                          <a:effectLst/>
                        </a:rPr>
                        <a:t>2. buying materials needed for the enterprise items</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07274649"/>
                  </a:ext>
                </a:extLst>
              </a:tr>
              <a:tr h="546678">
                <a:tc>
                  <a:txBody>
                    <a:bodyPr/>
                    <a:lstStyle/>
                    <a:p>
                      <a:pPr algn="l" fontAlgn="t">
                        <a:lnSpc>
                          <a:spcPts val="1800"/>
                        </a:lnSpc>
                        <a:buNone/>
                      </a:pPr>
                      <a:r>
                        <a:rPr lang="en-GB" sz="1700">
                          <a:effectLst/>
                        </a:rPr>
                        <a:t>3. advertising their enterprise items, eg through social media, letters, emails</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88869731"/>
                  </a:ext>
                </a:extLst>
              </a:tr>
              <a:tr h="546678">
                <a:tc>
                  <a:txBody>
                    <a:bodyPr/>
                    <a:lstStyle/>
                    <a:p>
                      <a:pPr algn="l" fontAlgn="t">
                        <a:lnSpc>
                          <a:spcPts val="1800"/>
                        </a:lnSpc>
                        <a:buNone/>
                      </a:pPr>
                      <a:r>
                        <a:rPr lang="en-GB" sz="1700">
                          <a:effectLst/>
                        </a:rPr>
                        <a:t>4. working in a team to make the enterprise items</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77283516"/>
                  </a:ext>
                </a:extLst>
              </a:tr>
              <a:tr h="546678">
                <a:tc>
                  <a:txBody>
                    <a:bodyPr/>
                    <a:lstStyle/>
                    <a:p>
                      <a:pPr algn="l" fontAlgn="t">
                        <a:lnSpc>
                          <a:spcPts val="1800"/>
                        </a:lnSpc>
                        <a:buNone/>
                      </a:pPr>
                      <a:r>
                        <a:rPr lang="en-GB" sz="1700">
                          <a:effectLst/>
                        </a:rPr>
                        <a:t>5. making the enterprise items according to the orders received</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65840288"/>
                  </a:ext>
                </a:extLst>
              </a:tr>
              <a:tr h="546678">
                <a:tc>
                  <a:txBody>
                    <a:bodyPr/>
                    <a:lstStyle/>
                    <a:p>
                      <a:pPr algn="l" fontAlgn="t">
                        <a:lnSpc>
                          <a:spcPts val="1800"/>
                        </a:lnSpc>
                        <a:buNone/>
                      </a:pPr>
                      <a:r>
                        <a:rPr lang="en-GB" sz="1700">
                          <a:effectLst/>
                        </a:rPr>
                        <a:t>6. recording information sheets to go with the enterprise items</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a:effectLst/>
                        </a:rPr>
                        <a:t>Summary sheet</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611117954"/>
                  </a:ext>
                </a:extLst>
              </a:tr>
              <a:tr h="342181">
                <a:tc>
                  <a:txBody>
                    <a:bodyPr/>
                    <a:lstStyle/>
                    <a:p>
                      <a:pPr algn="l" fontAlgn="t">
                        <a:lnSpc>
                          <a:spcPts val="1800"/>
                        </a:lnSpc>
                        <a:buNone/>
                      </a:pPr>
                      <a:r>
                        <a:rPr lang="en-GB" sz="1700">
                          <a:effectLst/>
                        </a:rPr>
                        <a:t>7. delivering the enterprise items.</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700" dirty="0">
                          <a:effectLst/>
                        </a:rPr>
                        <a:t>Summary sheet</a:t>
                      </a:r>
                    </a:p>
                  </a:txBody>
                  <a:tcPr marL="85181" marR="85181" marT="42591" marB="4259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68239298"/>
                  </a:ext>
                </a:extLst>
              </a:tr>
            </a:tbl>
          </a:graphicData>
        </a:graphic>
      </p:graphicFrame>
      <p:sp>
        <p:nvSpPr>
          <p:cNvPr id="5" name="Rectangle 1">
            <a:extLst>
              <a:ext uri="{FF2B5EF4-FFF2-40B4-BE49-F238E27FC236}">
                <a16:creationId xmlns:a16="http://schemas.microsoft.com/office/drawing/2014/main" id="{A1C3442B-1448-1361-787B-70D32F5400A6}"/>
              </a:ext>
            </a:extLst>
          </p:cNvPr>
          <p:cNvSpPr>
            <a:spLocks noChangeArrowheads="1"/>
          </p:cNvSpPr>
          <p:nvPr/>
        </p:nvSpPr>
        <p:spPr bwMode="auto">
          <a:xfrm>
            <a:off x="342900" y="58049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Garden enterprise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042535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3FEEC9A-24E3-491F-1C44-EABF7C536958}"/>
              </a:ext>
            </a:extLst>
          </p:cNvPr>
          <p:cNvGraphicFramePr>
            <a:graphicFrameLocks noGrp="1"/>
          </p:cNvGraphicFramePr>
          <p:nvPr>
            <p:extLst>
              <p:ext uri="{D42A27DB-BD31-4B8C-83A1-F6EECF244321}">
                <p14:modId xmlns:p14="http://schemas.microsoft.com/office/powerpoint/2010/main" val="1897830122"/>
              </p:ext>
            </p:extLst>
          </p:nvPr>
        </p:nvGraphicFramePr>
        <p:xfrm>
          <a:off x="431800" y="1632007"/>
          <a:ext cx="11099800" cy="4853199"/>
        </p:xfrm>
        <a:graphic>
          <a:graphicData uri="http://schemas.openxmlformats.org/drawingml/2006/table">
            <a:tbl>
              <a:tblPr/>
              <a:tblGrid>
                <a:gridCol w="5549900">
                  <a:extLst>
                    <a:ext uri="{9D8B030D-6E8A-4147-A177-3AD203B41FA5}">
                      <a16:colId xmlns:a16="http://schemas.microsoft.com/office/drawing/2014/main" val="1524813411"/>
                    </a:ext>
                  </a:extLst>
                </a:gridCol>
                <a:gridCol w="5549900">
                  <a:extLst>
                    <a:ext uri="{9D8B030D-6E8A-4147-A177-3AD203B41FA5}">
                      <a16:colId xmlns:a16="http://schemas.microsoft.com/office/drawing/2014/main" val="1263966606"/>
                    </a:ext>
                  </a:extLst>
                </a:gridCol>
              </a:tblGrid>
              <a:tr h="409079">
                <a:tc>
                  <a:txBody>
                    <a:bodyPr/>
                    <a:lstStyle/>
                    <a:p>
                      <a:pPr algn="l" fontAlgn="t">
                        <a:buNone/>
                      </a:pPr>
                      <a:r>
                        <a:rPr lang="en-GB" sz="1200">
                          <a:effectLst/>
                        </a:rPr>
                        <a:t>In successfully completing this unit, the learner will have</a:t>
                      </a:r>
                    </a:p>
                  </a:txBody>
                  <a:tcPr marL="58440" marR="58440" marT="29220" marB="29220">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58440" marR="58440" marT="29220" marB="29220">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01015401"/>
                  </a:ext>
                </a:extLst>
              </a:tr>
              <a:tr h="406644">
                <a:tc>
                  <a:txBody>
                    <a:bodyPr/>
                    <a:lstStyle/>
                    <a:p>
                      <a:pPr algn="l" fontAlgn="t">
                        <a:lnSpc>
                          <a:spcPts val="2400"/>
                        </a:lnSpc>
                        <a:buNone/>
                      </a:pPr>
                      <a:r>
                        <a:rPr lang="en-GB" sz="1200" b="1">
                          <a:effectLst/>
                        </a:rPr>
                        <a:t>shown knowledge of</a:t>
                      </a:r>
                    </a:p>
                    <a:p>
                      <a:pPr algn="l" fontAlgn="t">
                        <a:lnSpc>
                          <a:spcPts val="1800"/>
                        </a:lnSpc>
                        <a:buNone/>
                      </a:pPr>
                      <a:r>
                        <a:rPr lang="en-GB" sz="1200">
                          <a:effectLst/>
                        </a:rPr>
                        <a:t>1. what a habitat is</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15422421"/>
                  </a:ext>
                </a:extLst>
              </a:tr>
              <a:tr h="357944">
                <a:tc>
                  <a:txBody>
                    <a:bodyPr/>
                    <a:lstStyle/>
                    <a:p>
                      <a:pPr algn="l" fontAlgn="t">
                        <a:lnSpc>
                          <a:spcPts val="1800"/>
                        </a:lnSpc>
                        <a:buNone/>
                      </a:pPr>
                      <a:r>
                        <a:rPr lang="en-GB" sz="1200">
                          <a:effectLst/>
                        </a:rPr>
                        <a:t>2. a simple food chain from animals found in their setting</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87245971"/>
                  </a:ext>
                </a:extLst>
              </a:tr>
              <a:tr h="552744">
                <a:tc>
                  <a:txBody>
                    <a:bodyPr/>
                    <a:lstStyle/>
                    <a:p>
                      <a:pPr algn="l" fontAlgn="t">
                        <a:lnSpc>
                          <a:spcPts val="2400"/>
                        </a:lnSpc>
                        <a:buNone/>
                      </a:pPr>
                      <a:r>
                        <a:rPr lang="en-GB" sz="1200" b="1">
                          <a:effectLst/>
                        </a:rPr>
                        <a:t>experienced</a:t>
                      </a:r>
                    </a:p>
                    <a:p>
                      <a:pPr algn="l" fontAlgn="t">
                        <a:lnSpc>
                          <a:spcPts val="1800"/>
                        </a:lnSpc>
                        <a:buNone/>
                      </a:pPr>
                      <a:r>
                        <a:rPr lang="en-GB" sz="1200">
                          <a:effectLst/>
                        </a:rPr>
                        <a:t>3. creating a habitat for a woodland creature</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78511456"/>
                  </a:ext>
                </a:extLst>
              </a:tr>
              <a:tr h="357944">
                <a:tc>
                  <a:txBody>
                    <a:bodyPr/>
                    <a:lstStyle/>
                    <a:p>
                      <a:pPr algn="l" fontAlgn="t">
                        <a:lnSpc>
                          <a:spcPts val="1800"/>
                        </a:lnSpc>
                        <a:buNone/>
                      </a:pPr>
                      <a:r>
                        <a:rPr lang="en-GB" sz="1200">
                          <a:effectLst/>
                        </a:rPr>
                        <a:t>4. helping to clear a path through woodland</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96667614"/>
                  </a:ext>
                </a:extLst>
              </a:tr>
              <a:tr h="233760">
                <a:tc>
                  <a:txBody>
                    <a:bodyPr/>
                    <a:lstStyle/>
                    <a:p>
                      <a:pPr algn="l" fontAlgn="t">
                        <a:lnSpc>
                          <a:spcPts val="1800"/>
                        </a:lnSpc>
                        <a:buNone/>
                      </a:pPr>
                      <a:r>
                        <a:rPr lang="en-GB" sz="1200">
                          <a:effectLst/>
                        </a:rPr>
                        <a:t>5. identify at least two animal paths</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14879021"/>
                  </a:ext>
                </a:extLst>
              </a:tr>
              <a:tr h="357944">
                <a:tc>
                  <a:txBody>
                    <a:bodyPr/>
                    <a:lstStyle/>
                    <a:p>
                      <a:pPr algn="l" fontAlgn="t">
                        <a:lnSpc>
                          <a:spcPts val="1800"/>
                        </a:lnSpc>
                        <a:buNone/>
                      </a:pPr>
                      <a:r>
                        <a:rPr lang="en-GB" sz="1200">
                          <a:effectLst/>
                        </a:rPr>
                        <a:t>6. using natural resources to create a sundial</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26439019"/>
                  </a:ext>
                </a:extLst>
              </a:tr>
              <a:tr h="406644">
                <a:tc>
                  <a:txBody>
                    <a:bodyPr/>
                    <a:lstStyle/>
                    <a:p>
                      <a:pPr algn="l" fontAlgn="t">
                        <a:lnSpc>
                          <a:spcPts val="2400"/>
                        </a:lnSpc>
                        <a:buNone/>
                      </a:pPr>
                      <a:r>
                        <a:rPr lang="en-GB" sz="1200" b="1">
                          <a:effectLst/>
                        </a:rPr>
                        <a:t>shown knowledge of</a:t>
                      </a:r>
                    </a:p>
                    <a:p>
                      <a:pPr algn="l" fontAlgn="t">
                        <a:lnSpc>
                          <a:spcPts val="1800"/>
                        </a:lnSpc>
                        <a:buNone/>
                      </a:pPr>
                      <a:r>
                        <a:rPr lang="en-GB" sz="1200">
                          <a:effectLst/>
                        </a:rPr>
                        <a:t>7. why water conservation is important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33893737"/>
                  </a:ext>
                </a:extLst>
              </a:tr>
              <a:tr h="357944">
                <a:tc>
                  <a:txBody>
                    <a:bodyPr/>
                    <a:lstStyle/>
                    <a:p>
                      <a:pPr algn="l" fontAlgn="t">
                        <a:lnSpc>
                          <a:spcPts val="1800"/>
                        </a:lnSpc>
                        <a:buNone/>
                      </a:pPr>
                      <a:r>
                        <a:rPr lang="en-GB" sz="1200">
                          <a:effectLst/>
                        </a:rPr>
                        <a:t>8. how a local outdoor-based organisation uses water</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54766997"/>
                  </a:ext>
                </a:extLst>
              </a:tr>
              <a:tr h="357944">
                <a:tc>
                  <a:txBody>
                    <a:bodyPr/>
                    <a:lstStyle/>
                    <a:p>
                      <a:pPr algn="l" fontAlgn="t">
                        <a:lnSpc>
                          <a:spcPts val="1800"/>
                        </a:lnSpc>
                        <a:buNone/>
                      </a:pPr>
                      <a:r>
                        <a:rPr lang="en-GB" sz="1200">
                          <a:effectLst/>
                        </a:rPr>
                        <a:t>9. at least one way to collect water in woodland</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81089948"/>
                  </a:ext>
                </a:extLst>
              </a:tr>
              <a:tr h="552744">
                <a:tc>
                  <a:txBody>
                    <a:bodyPr/>
                    <a:lstStyle/>
                    <a:p>
                      <a:pPr algn="l" fontAlgn="t">
                        <a:lnSpc>
                          <a:spcPts val="2400"/>
                        </a:lnSpc>
                        <a:buNone/>
                      </a:pPr>
                      <a:r>
                        <a:rPr lang="en-GB" sz="1200" b="1">
                          <a:effectLst/>
                        </a:rPr>
                        <a:t>experienced</a:t>
                      </a:r>
                    </a:p>
                    <a:p>
                      <a:pPr algn="l" fontAlgn="t">
                        <a:lnSpc>
                          <a:spcPts val="1800"/>
                        </a:lnSpc>
                        <a:buNone/>
                      </a:pPr>
                      <a:r>
                        <a:rPr lang="en-GB" sz="1200">
                          <a:effectLst/>
                        </a:rPr>
                        <a:t>10. creating a simple system to measure rainfall.</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8440" marR="58440" marT="29220" marB="29220">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02452440"/>
                  </a:ext>
                </a:extLst>
              </a:tr>
            </a:tbl>
          </a:graphicData>
        </a:graphic>
      </p:graphicFrame>
      <p:sp>
        <p:nvSpPr>
          <p:cNvPr id="5" name="Rectangle 1">
            <a:extLst>
              <a:ext uri="{FF2B5EF4-FFF2-40B4-BE49-F238E27FC236}">
                <a16:creationId xmlns:a16="http://schemas.microsoft.com/office/drawing/2014/main" id="{8B4ABBCA-9DE5-5B37-8099-A9660C6EEB62}"/>
              </a:ext>
            </a:extLst>
          </p:cNvPr>
          <p:cNvSpPr>
            <a:spLocks noChangeArrowheads="1"/>
          </p:cNvSpPr>
          <p:nvPr/>
        </p:nvSpPr>
        <p:spPr bwMode="auto">
          <a:xfrm>
            <a:off x="431800" y="37279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Environment and habitat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7627771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9BCE0BD-1E98-E870-8F57-7A39FAD7E93F}"/>
              </a:ext>
            </a:extLst>
          </p:cNvPr>
          <p:cNvGraphicFramePr>
            <a:graphicFrameLocks noGrp="1"/>
          </p:cNvGraphicFramePr>
          <p:nvPr>
            <p:extLst>
              <p:ext uri="{D42A27DB-BD31-4B8C-83A1-F6EECF244321}">
                <p14:modId xmlns:p14="http://schemas.microsoft.com/office/powerpoint/2010/main" val="229777919"/>
              </p:ext>
            </p:extLst>
          </p:nvPr>
        </p:nvGraphicFramePr>
        <p:xfrm>
          <a:off x="317500" y="1688179"/>
          <a:ext cx="11557000" cy="5169821"/>
        </p:xfrm>
        <a:graphic>
          <a:graphicData uri="http://schemas.openxmlformats.org/drawingml/2006/table">
            <a:tbl>
              <a:tblPr/>
              <a:tblGrid>
                <a:gridCol w="5778500">
                  <a:extLst>
                    <a:ext uri="{9D8B030D-6E8A-4147-A177-3AD203B41FA5}">
                      <a16:colId xmlns:a16="http://schemas.microsoft.com/office/drawing/2014/main" val="380835761"/>
                    </a:ext>
                  </a:extLst>
                </a:gridCol>
                <a:gridCol w="5778500">
                  <a:extLst>
                    <a:ext uri="{9D8B030D-6E8A-4147-A177-3AD203B41FA5}">
                      <a16:colId xmlns:a16="http://schemas.microsoft.com/office/drawing/2014/main" val="1023564251"/>
                    </a:ext>
                  </a:extLst>
                </a:gridCol>
              </a:tblGrid>
              <a:tr h="287579">
                <a:tc>
                  <a:txBody>
                    <a:bodyPr/>
                    <a:lstStyle/>
                    <a:p>
                      <a:pPr algn="l" fontAlgn="t">
                        <a:buNone/>
                      </a:pPr>
                      <a:r>
                        <a:rPr lang="en-GB" sz="800">
                          <a:effectLst/>
                        </a:rPr>
                        <a:t>In successfully completing this unit, the learner will have</a:t>
                      </a:r>
                    </a:p>
                  </a:txBody>
                  <a:tcPr marL="41083" marR="41083" marT="20541" marB="20541">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Evidence needed</a:t>
                      </a:r>
                    </a:p>
                  </a:txBody>
                  <a:tcPr marL="41083" marR="41083" marT="20541" marB="20541">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38750257"/>
                  </a:ext>
                </a:extLst>
              </a:tr>
              <a:tr h="491280">
                <a:tc>
                  <a:txBody>
                    <a:bodyPr/>
                    <a:lstStyle/>
                    <a:p>
                      <a:pPr algn="l" fontAlgn="t">
                        <a:lnSpc>
                          <a:spcPts val="2400"/>
                        </a:lnSpc>
                        <a:buNone/>
                      </a:pPr>
                      <a:r>
                        <a:rPr lang="en-GB" sz="800" b="1">
                          <a:effectLst/>
                        </a:rPr>
                        <a:t>demonstrated the ability to</a:t>
                      </a:r>
                    </a:p>
                    <a:p>
                      <a:pPr algn="l" fontAlgn="t">
                        <a:lnSpc>
                          <a:spcPts val="1800"/>
                        </a:lnSpc>
                        <a:buNone/>
                      </a:pPr>
                      <a:r>
                        <a:rPr lang="en-GB" sz="800">
                          <a:effectLst/>
                        </a:rPr>
                        <a:t>1. monitor the potential of Hydrogen (pH), electrical conductivity (EC) and nutrient parameters</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757601076"/>
                  </a:ext>
                </a:extLst>
              </a:tr>
              <a:tr h="251631">
                <a:tc>
                  <a:txBody>
                    <a:bodyPr/>
                    <a:lstStyle/>
                    <a:p>
                      <a:pPr algn="l" fontAlgn="t">
                        <a:lnSpc>
                          <a:spcPts val="1800"/>
                        </a:lnSpc>
                        <a:buNone/>
                      </a:pPr>
                      <a:r>
                        <a:rPr lang="en-GB" sz="800">
                          <a:effectLst/>
                        </a:rPr>
                        <a:t>2. germinate two different types of crops</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1935897"/>
                  </a:ext>
                </a:extLst>
              </a:tr>
              <a:tr h="251631">
                <a:tc>
                  <a:txBody>
                    <a:bodyPr/>
                    <a:lstStyle/>
                    <a:p>
                      <a:pPr algn="l" fontAlgn="t">
                        <a:lnSpc>
                          <a:spcPts val="1800"/>
                        </a:lnSpc>
                        <a:buNone/>
                      </a:pPr>
                      <a:r>
                        <a:rPr lang="en-GB" sz="800">
                          <a:effectLst/>
                        </a:rPr>
                        <a:t>3. apply two different pest control measures</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0241004"/>
                  </a:ext>
                </a:extLst>
              </a:tr>
              <a:tr h="164331">
                <a:tc>
                  <a:txBody>
                    <a:bodyPr/>
                    <a:lstStyle/>
                    <a:p>
                      <a:pPr algn="l" fontAlgn="t">
                        <a:lnSpc>
                          <a:spcPts val="1800"/>
                        </a:lnSpc>
                        <a:buNone/>
                      </a:pPr>
                      <a:r>
                        <a:rPr lang="en-GB" sz="800">
                          <a:effectLst/>
                        </a:rPr>
                        <a:t>4. harvest two different types of crops</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22055831"/>
                  </a:ext>
                </a:extLst>
              </a:tr>
              <a:tr h="251631">
                <a:tc>
                  <a:txBody>
                    <a:bodyPr/>
                    <a:lstStyle/>
                    <a:p>
                      <a:pPr algn="l" fontAlgn="t">
                        <a:lnSpc>
                          <a:spcPts val="1800"/>
                        </a:lnSpc>
                        <a:buNone/>
                      </a:pPr>
                      <a:r>
                        <a:rPr lang="en-GB" sz="800">
                          <a:effectLst/>
                        </a:rPr>
                        <a:t>5. monitor temperature and humidity when required</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66678130"/>
                  </a:ext>
                </a:extLst>
              </a:tr>
              <a:tr h="388573">
                <a:tc>
                  <a:txBody>
                    <a:bodyPr/>
                    <a:lstStyle/>
                    <a:p>
                      <a:pPr algn="l" fontAlgn="t">
                        <a:lnSpc>
                          <a:spcPts val="2400"/>
                        </a:lnSpc>
                        <a:buNone/>
                      </a:pPr>
                      <a:r>
                        <a:rPr lang="en-GB" sz="800" b="1">
                          <a:effectLst/>
                        </a:rPr>
                        <a:t>shown knowledge of</a:t>
                      </a:r>
                    </a:p>
                    <a:p>
                      <a:pPr algn="l" fontAlgn="t">
                        <a:lnSpc>
                          <a:spcPts val="1800"/>
                        </a:lnSpc>
                        <a:buNone/>
                      </a:pPr>
                      <a:r>
                        <a:rPr lang="en-GB" sz="800">
                          <a:effectLst/>
                        </a:rPr>
                        <a:t>6. the key aspects of what hydroponic cultivation is</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482405804"/>
                  </a:ext>
                </a:extLst>
              </a:tr>
              <a:tr h="354338">
                <a:tc>
                  <a:txBody>
                    <a:bodyPr/>
                    <a:lstStyle/>
                    <a:p>
                      <a:pPr algn="l" fontAlgn="t">
                        <a:lnSpc>
                          <a:spcPts val="1800"/>
                        </a:lnSpc>
                        <a:buNone/>
                      </a:pPr>
                      <a:r>
                        <a:rPr lang="en-GB" sz="800">
                          <a:effectLst/>
                        </a:rPr>
                        <a:t>7. at least two differences between hydroponic farming and traditional soil farming</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4159825"/>
                  </a:ext>
                </a:extLst>
              </a:tr>
              <a:tr h="251631">
                <a:tc>
                  <a:txBody>
                    <a:bodyPr/>
                    <a:lstStyle/>
                    <a:p>
                      <a:pPr algn="l" fontAlgn="t">
                        <a:lnSpc>
                          <a:spcPts val="1800"/>
                        </a:lnSpc>
                        <a:buNone/>
                      </a:pPr>
                      <a:r>
                        <a:rPr lang="en-GB" sz="800">
                          <a:effectLst/>
                        </a:rPr>
                        <a:t>8. the meaning of the terms 'water quality' and 'environmental conditions'</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120185132"/>
                  </a:ext>
                </a:extLst>
              </a:tr>
              <a:tr h="287579">
                <a:tc>
                  <a:txBody>
                    <a:bodyPr/>
                    <a:lstStyle/>
                    <a:p>
                      <a:pPr algn="l" fontAlgn="t">
                        <a:lnSpc>
                          <a:spcPts val="1800"/>
                        </a:lnSpc>
                        <a:buNone/>
                      </a:pPr>
                      <a:r>
                        <a:rPr lang="en-GB" sz="800">
                          <a:effectLst/>
                        </a:rPr>
                        <a:t>9. the main aspects of pest and disease control in hydroponic cultivation</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 and/or student completed work</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15274974"/>
                  </a:ext>
                </a:extLst>
              </a:tr>
              <a:tr h="285867">
                <a:tc>
                  <a:txBody>
                    <a:bodyPr/>
                    <a:lstStyle/>
                    <a:p>
                      <a:pPr algn="l" fontAlgn="t">
                        <a:lnSpc>
                          <a:spcPts val="2400"/>
                        </a:lnSpc>
                        <a:buNone/>
                      </a:pPr>
                      <a:r>
                        <a:rPr lang="en-GB" sz="800" b="1">
                          <a:effectLst/>
                        </a:rPr>
                        <a:t>demonstrated the ability to</a:t>
                      </a:r>
                    </a:p>
                    <a:p>
                      <a:pPr algn="l" fontAlgn="t">
                        <a:lnSpc>
                          <a:spcPts val="1800"/>
                        </a:lnSpc>
                        <a:buNone/>
                      </a:pPr>
                      <a:r>
                        <a:rPr lang="en-GB" sz="800">
                          <a:effectLst/>
                        </a:rPr>
                        <a:t>10. design a basic hydroponic system</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Student completed work</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233235214"/>
                  </a:ext>
                </a:extLst>
              </a:tr>
              <a:tr h="491280">
                <a:tc>
                  <a:txBody>
                    <a:bodyPr/>
                    <a:lstStyle/>
                    <a:p>
                      <a:pPr algn="l" fontAlgn="t">
                        <a:lnSpc>
                          <a:spcPts val="2400"/>
                        </a:lnSpc>
                        <a:buNone/>
                      </a:pPr>
                      <a:r>
                        <a:rPr lang="en-GB" sz="800" b="1">
                          <a:effectLst/>
                        </a:rPr>
                        <a:t>shown knowledge of</a:t>
                      </a:r>
                    </a:p>
                    <a:p>
                      <a:pPr algn="l" fontAlgn="t">
                        <a:lnSpc>
                          <a:spcPts val="1800"/>
                        </a:lnSpc>
                        <a:buNone/>
                      </a:pPr>
                      <a:r>
                        <a:rPr lang="en-GB" sz="800">
                          <a:effectLst/>
                        </a:rPr>
                        <a:t>11. the impact of at least two environmental conditions in the various hydroponic crops</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a:effectLst/>
                        </a:rPr>
                        <a:t>Summary sheet and/or student completed work</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79752699"/>
                  </a:ext>
                </a:extLst>
              </a:tr>
              <a:tr h="593987">
                <a:tc>
                  <a:txBody>
                    <a:bodyPr/>
                    <a:lstStyle/>
                    <a:p>
                      <a:pPr algn="l" fontAlgn="t">
                        <a:lnSpc>
                          <a:spcPts val="2400"/>
                        </a:lnSpc>
                        <a:buNone/>
                      </a:pPr>
                      <a:r>
                        <a:rPr lang="en-GB" sz="800" b="1">
                          <a:effectLst/>
                        </a:rPr>
                        <a:t>experienced</a:t>
                      </a:r>
                    </a:p>
                    <a:p>
                      <a:pPr algn="l" fontAlgn="t">
                        <a:lnSpc>
                          <a:spcPts val="1800"/>
                        </a:lnSpc>
                        <a:buNone/>
                      </a:pPr>
                      <a:r>
                        <a:rPr lang="en-GB" sz="800">
                          <a:effectLst/>
                        </a:rPr>
                        <a:t>12. performing the essential maintenance tasks related to a hydroponic culture, on at least one occasion.</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800" dirty="0">
                          <a:effectLst/>
                        </a:rPr>
                        <a:t>Summary sheet</a:t>
                      </a:r>
                    </a:p>
                  </a:txBody>
                  <a:tcPr marL="41083" marR="41083" marT="20541" marB="20541">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3294624"/>
                  </a:ext>
                </a:extLst>
              </a:tr>
            </a:tbl>
          </a:graphicData>
        </a:graphic>
      </p:graphicFrame>
      <p:sp>
        <p:nvSpPr>
          <p:cNvPr id="5" name="Rectangle 1">
            <a:extLst>
              <a:ext uri="{FF2B5EF4-FFF2-40B4-BE49-F238E27FC236}">
                <a16:creationId xmlns:a16="http://schemas.microsoft.com/office/drawing/2014/main" id="{502F8BB3-290F-0D90-55E4-EC2B91F1B2E9}"/>
              </a:ext>
            </a:extLst>
          </p:cNvPr>
          <p:cNvSpPr>
            <a:spLocks noChangeArrowheads="1"/>
          </p:cNvSpPr>
          <p:nvPr/>
        </p:nvSpPr>
        <p:spPr bwMode="auto">
          <a:xfrm>
            <a:off x="860425" y="627062"/>
            <a:ext cx="12192000" cy="45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Hydroponic cultivation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6975544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EFA454A-8094-2B58-F345-3626CD4AE99C}"/>
              </a:ext>
            </a:extLst>
          </p:cNvPr>
          <p:cNvGraphicFramePr>
            <a:graphicFrameLocks noGrp="1"/>
          </p:cNvGraphicFramePr>
          <p:nvPr>
            <p:extLst>
              <p:ext uri="{D42A27DB-BD31-4B8C-83A1-F6EECF244321}">
                <p14:modId xmlns:p14="http://schemas.microsoft.com/office/powerpoint/2010/main" val="4159004532"/>
              </p:ext>
            </p:extLst>
          </p:nvPr>
        </p:nvGraphicFramePr>
        <p:xfrm>
          <a:off x="558800" y="1879600"/>
          <a:ext cx="11303000" cy="3929539"/>
        </p:xfrm>
        <a:graphic>
          <a:graphicData uri="http://schemas.openxmlformats.org/drawingml/2006/table">
            <a:tbl>
              <a:tblPr/>
              <a:tblGrid>
                <a:gridCol w="5651500">
                  <a:extLst>
                    <a:ext uri="{9D8B030D-6E8A-4147-A177-3AD203B41FA5}">
                      <a16:colId xmlns:a16="http://schemas.microsoft.com/office/drawing/2014/main" val="1069620207"/>
                    </a:ext>
                  </a:extLst>
                </a:gridCol>
                <a:gridCol w="5651500">
                  <a:extLst>
                    <a:ext uri="{9D8B030D-6E8A-4147-A177-3AD203B41FA5}">
                      <a16:colId xmlns:a16="http://schemas.microsoft.com/office/drawing/2014/main" val="1061288897"/>
                    </a:ext>
                  </a:extLst>
                </a:gridCol>
              </a:tblGrid>
              <a:tr h="695640">
                <a:tc>
                  <a:txBody>
                    <a:bodyPr/>
                    <a:lstStyle/>
                    <a:p>
                      <a:pPr algn="l" fontAlgn="t">
                        <a:buNone/>
                      </a:pPr>
                      <a:r>
                        <a:rPr lang="en-GB">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778514077"/>
                  </a:ext>
                </a:extLst>
              </a:tr>
              <a:tr h="939942">
                <a:tc>
                  <a:txBody>
                    <a:bodyPr/>
                    <a:lstStyle/>
                    <a:p>
                      <a:pPr algn="l" fontAlgn="t">
                        <a:lnSpc>
                          <a:spcPts val="2400"/>
                        </a:lnSpc>
                        <a:buNone/>
                      </a:pPr>
                      <a:r>
                        <a:rPr lang="en-GB" b="1">
                          <a:effectLst/>
                        </a:rPr>
                        <a:t>shown knowledge of</a:t>
                      </a:r>
                    </a:p>
                    <a:p>
                      <a:pPr algn="l" fontAlgn="t">
                        <a:lnSpc>
                          <a:spcPts val="1800"/>
                        </a:lnSpc>
                        <a:buNone/>
                      </a:pPr>
                      <a:r>
                        <a:rPr lang="en-GB">
                          <a:effectLst/>
                        </a:rPr>
                        <a:t>1. how a plant channels energy to grow new flowers after being cut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978327666"/>
                  </a:ext>
                </a:extLst>
              </a:tr>
              <a:tr h="1436829">
                <a:tc>
                  <a:txBody>
                    <a:bodyPr/>
                    <a:lstStyle/>
                    <a:p>
                      <a:pPr algn="l" fontAlgn="t">
                        <a:lnSpc>
                          <a:spcPts val="2400"/>
                        </a:lnSpc>
                        <a:buNone/>
                      </a:pPr>
                      <a:r>
                        <a:rPr lang="en-GB" b="1">
                          <a:effectLst/>
                        </a:rPr>
                        <a:t>demonstrated the ability to</a:t>
                      </a:r>
                    </a:p>
                    <a:p>
                      <a:pPr algn="l" fontAlgn="t">
                        <a:lnSpc>
                          <a:spcPts val="1800"/>
                        </a:lnSpc>
                        <a:buNone/>
                      </a:pPr>
                      <a:r>
                        <a:rPr lang="en-GB">
                          <a:effectLst/>
                        </a:rPr>
                        <a:t>2. use appropriate tools, eg secateurs, garden sheers or loppers, to cut the faded blooms of individual flowers or clusters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59684426"/>
                  </a:ext>
                </a:extLst>
              </a:tr>
              <a:tr h="857128">
                <a:tc>
                  <a:txBody>
                    <a:bodyPr/>
                    <a:lstStyle/>
                    <a:p>
                      <a:pPr algn="l" fontAlgn="t">
                        <a:lnSpc>
                          <a:spcPts val="1800"/>
                        </a:lnSpc>
                        <a:buNone/>
                      </a:pPr>
                      <a:r>
                        <a:rPr lang="en-GB">
                          <a:effectLst/>
                        </a:rPr>
                        <a:t>3. tidy the area around the shrub, using a garden hoe to remove the weeds and a rake to remove all the cut waste.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53901640"/>
                  </a:ext>
                </a:extLst>
              </a:tr>
            </a:tbl>
          </a:graphicData>
        </a:graphic>
      </p:graphicFrame>
      <p:sp>
        <p:nvSpPr>
          <p:cNvPr id="5" name="Rectangle 1">
            <a:extLst>
              <a:ext uri="{FF2B5EF4-FFF2-40B4-BE49-F238E27FC236}">
                <a16:creationId xmlns:a16="http://schemas.microsoft.com/office/drawing/2014/main" id="{0BF0B909-1A8B-BADC-42F1-E747AAC0EBC3}"/>
              </a:ext>
            </a:extLst>
          </p:cNvPr>
          <p:cNvSpPr>
            <a:spLocks noChangeArrowheads="1"/>
          </p:cNvSpPr>
          <p:nvPr/>
        </p:nvSpPr>
        <p:spPr bwMode="auto">
          <a:xfrm>
            <a:off x="317500" y="59166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Rose and shrub pruning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4766729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5A7FCB3-6E55-CD1C-BB1F-2350C96A0D3E}"/>
              </a:ext>
            </a:extLst>
          </p:cNvPr>
          <p:cNvGraphicFramePr>
            <a:graphicFrameLocks noGrp="1"/>
          </p:cNvGraphicFramePr>
          <p:nvPr>
            <p:extLst>
              <p:ext uri="{D42A27DB-BD31-4B8C-83A1-F6EECF244321}">
                <p14:modId xmlns:p14="http://schemas.microsoft.com/office/powerpoint/2010/main" val="4272526525"/>
              </p:ext>
            </p:extLst>
          </p:nvPr>
        </p:nvGraphicFramePr>
        <p:xfrm>
          <a:off x="355600" y="1422400"/>
          <a:ext cx="10820400" cy="5128515"/>
        </p:xfrm>
        <a:graphic>
          <a:graphicData uri="http://schemas.openxmlformats.org/drawingml/2006/table">
            <a:tbl>
              <a:tblPr/>
              <a:tblGrid>
                <a:gridCol w="5410200">
                  <a:extLst>
                    <a:ext uri="{9D8B030D-6E8A-4147-A177-3AD203B41FA5}">
                      <a16:colId xmlns:a16="http://schemas.microsoft.com/office/drawing/2014/main" val="4262238985"/>
                    </a:ext>
                  </a:extLst>
                </a:gridCol>
                <a:gridCol w="5410200">
                  <a:extLst>
                    <a:ext uri="{9D8B030D-6E8A-4147-A177-3AD203B41FA5}">
                      <a16:colId xmlns:a16="http://schemas.microsoft.com/office/drawing/2014/main" val="294829468"/>
                    </a:ext>
                  </a:extLst>
                </a:gridCol>
              </a:tblGrid>
              <a:tr h="393423">
                <a:tc>
                  <a:txBody>
                    <a:bodyPr/>
                    <a:lstStyle/>
                    <a:p>
                      <a:pPr algn="l" fontAlgn="t">
                        <a:buNone/>
                      </a:pPr>
                      <a:r>
                        <a:rPr lang="en-GB" sz="1200">
                          <a:effectLst/>
                        </a:rPr>
                        <a:t>In successfully completing this unit, the learner will have</a:t>
                      </a:r>
                    </a:p>
                  </a:txBody>
                  <a:tcPr marL="63254" marR="63254" marT="31627" marB="3162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63254" marR="63254" marT="31627" marB="3162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099210230"/>
                  </a:ext>
                </a:extLst>
              </a:tr>
              <a:tr h="733266">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1. select the correct size of wood to be split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37919583"/>
                  </a:ext>
                </a:extLst>
              </a:tr>
              <a:tr h="493914">
                <a:tc>
                  <a:txBody>
                    <a:bodyPr/>
                    <a:lstStyle/>
                    <a:p>
                      <a:pPr algn="l" fontAlgn="t">
                        <a:lnSpc>
                          <a:spcPts val="1800"/>
                        </a:lnSpc>
                        <a:buNone/>
                      </a:pPr>
                      <a:r>
                        <a:rPr lang="en-GB" sz="1200">
                          <a:effectLst/>
                        </a:rPr>
                        <a:t>2. establish a safe working area or 'blood bubble' for splitting wood</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28132165"/>
                  </a:ext>
                </a:extLst>
              </a:tr>
              <a:tr h="462441">
                <a:tc>
                  <a:txBody>
                    <a:bodyPr/>
                    <a:lstStyle/>
                    <a:p>
                      <a:pPr algn="l" fontAlgn="t">
                        <a:lnSpc>
                          <a:spcPts val="1800"/>
                        </a:lnSpc>
                        <a:buNone/>
                      </a:pPr>
                      <a:r>
                        <a:rPr lang="en-GB" sz="1200">
                          <a:effectLst/>
                        </a:rPr>
                        <a:t>3. select a suitable block or stump on which to split wood</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19135005"/>
                  </a:ext>
                </a:extLst>
              </a:tr>
              <a:tr h="462441">
                <a:tc>
                  <a:txBody>
                    <a:bodyPr/>
                    <a:lstStyle/>
                    <a:p>
                      <a:pPr algn="l" fontAlgn="t">
                        <a:lnSpc>
                          <a:spcPts val="1800"/>
                        </a:lnSpc>
                        <a:buNone/>
                      </a:pPr>
                      <a:r>
                        <a:rPr lang="en-GB" sz="1200">
                          <a:effectLst/>
                        </a:rPr>
                        <a:t>4. position the wood to be split correctly on the block or stump</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882232108"/>
                  </a:ext>
                </a:extLst>
              </a:tr>
              <a:tr h="462441">
                <a:tc>
                  <a:txBody>
                    <a:bodyPr/>
                    <a:lstStyle/>
                    <a:p>
                      <a:pPr algn="l" fontAlgn="t">
                        <a:lnSpc>
                          <a:spcPts val="1800"/>
                        </a:lnSpc>
                        <a:buNone/>
                      </a:pPr>
                      <a:r>
                        <a:rPr lang="en-GB" sz="1200">
                          <a:effectLst/>
                        </a:rPr>
                        <a:t>5. chop and stack the wood appropriately after splitting</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165860578"/>
                  </a:ext>
                </a:extLst>
              </a:tr>
              <a:tr h="462441">
                <a:tc>
                  <a:txBody>
                    <a:bodyPr/>
                    <a:lstStyle/>
                    <a:p>
                      <a:pPr algn="l" fontAlgn="t">
                        <a:lnSpc>
                          <a:spcPts val="1800"/>
                        </a:lnSpc>
                        <a:buNone/>
                      </a:pPr>
                      <a:r>
                        <a:rPr lang="en-GB" sz="1200">
                          <a:effectLst/>
                        </a:rPr>
                        <a:t>6. store the axe safely before, during and after use</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615327942"/>
                  </a:ext>
                </a:extLst>
              </a:tr>
              <a:tr h="733266">
                <a:tc>
                  <a:txBody>
                    <a:bodyPr/>
                    <a:lstStyle/>
                    <a:p>
                      <a:pPr algn="l" fontAlgn="t">
                        <a:lnSpc>
                          <a:spcPts val="2400"/>
                        </a:lnSpc>
                        <a:buNone/>
                      </a:pPr>
                      <a:r>
                        <a:rPr lang="en-GB" sz="1200" b="1">
                          <a:effectLst/>
                        </a:rPr>
                        <a:t>shown knowledge of</a:t>
                      </a:r>
                    </a:p>
                    <a:p>
                      <a:pPr algn="l" fontAlgn="t">
                        <a:lnSpc>
                          <a:spcPts val="1800"/>
                        </a:lnSpc>
                        <a:buNone/>
                      </a:pPr>
                      <a:r>
                        <a:rPr lang="en-GB" sz="1200">
                          <a:effectLst/>
                        </a:rPr>
                        <a:t>7. what the grain and knots are in the wood to be split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498939501"/>
                  </a:ext>
                </a:extLst>
              </a:tr>
              <a:tr h="462441">
                <a:tc>
                  <a:txBody>
                    <a:bodyPr/>
                    <a:lstStyle/>
                    <a:p>
                      <a:pPr algn="l" fontAlgn="t">
                        <a:lnSpc>
                          <a:spcPts val="1800"/>
                        </a:lnSpc>
                        <a:buNone/>
                      </a:pPr>
                      <a:r>
                        <a:rPr lang="en-GB" sz="1200">
                          <a:effectLst/>
                        </a:rPr>
                        <a:t>8. the correct posture, grip and technique when splitting wood</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49463925"/>
                  </a:ext>
                </a:extLst>
              </a:tr>
              <a:tr h="462441">
                <a:tc>
                  <a:txBody>
                    <a:bodyPr/>
                    <a:lstStyle/>
                    <a:p>
                      <a:pPr algn="l" fontAlgn="t">
                        <a:lnSpc>
                          <a:spcPts val="1800"/>
                        </a:lnSpc>
                        <a:buNone/>
                      </a:pPr>
                      <a:r>
                        <a:rPr lang="en-GB" sz="1200">
                          <a:effectLst/>
                        </a:rPr>
                        <a:t>9. three risks or hazards involved when splitting wood.</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63254" marR="63254" marT="31627" marB="3162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008751673"/>
                  </a:ext>
                </a:extLst>
              </a:tr>
            </a:tbl>
          </a:graphicData>
        </a:graphic>
      </p:graphicFrame>
      <p:sp>
        <p:nvSpPr>
          <p:cNvPr id="5" name="Rectangle 1">
            <a:extLst>
              <a:ext uri="{FF2B5EF4-FFF2-40B4-BE49-F238E27FC236}">
                <a16:creationId xmlns:a16="http://schemas.microsoft.com/office/drawing/2014/main" id="{360CB9F9-2B6A-3C7A-A7BF-E76BF630FE00}"/>
              </a:ext>
            </a:extLst>
          </p:cNvPr>
          <p:cNvSpPr>
            <a:spLocks noChangeArrowheads="1"/>
          </p:cNvSpPr>
          <p:nvPr/>
        </p:nvSpPr>
        <p:spPr bwMode="auto">
          <a:xfrm>
            <a:off x="355600" y="3460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Using an axe to split wood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5846192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4122F4E-D4F3-C87E-2CDE-F5C202475C96}"/>
              </a:ext>
            </a:extLst>
          </p:cNvPr>
          <p:cNvGraphicFramePr>
            <a:graphicFrameLocks noGrp="1"/>
          </p:cNvGraphicFramePr>
          <p:nvPr>
            <p:extLst>
              <p:ext uri="{D42A27DB-BD31-4B8C-83A1-F6EECF244321}">
                <p14:modId xmlns:p14="http://schemas.microsoft.com/office/powerpoint/2010/main" val="2205636023"/>
              </p:ext>
            </p:extLst>
          </p:nvPr>
        </p:nvGraphicFramePr>
        <p:xfrm>
          <a:off x="838200" y="1452563"/>
          <a:ext cx="10922000" cy="4772487"/>
        </p:xfrm>
        <a:graphic>
          <a:graphicData uri="http://schemas.openxmlformats.org/drawingml/2006/table">
            <a:tbl>
              <a:tblPr/>
              <a:tblGrid>
                <a:gridCol w="5461000">
                  <a:extLst>
                    <a:ext uri="{9D8B030D-6E8A-4147-A177-3AD203B41FA5}">
                      <a16:colId xmlns:a16="http://schemas.microsoft.com/office/drawing/2014/main" val="4003920236"/>
                    </a:ext>
                  </a:extLst>
                </a:gridCol>
                <a:gridCol w="5461000">
                  <a:extLst>
                    <a:ext uri="{9D8B030D-6E8A-4147-A177-3AD203B41FA5}">
                      <a16:colId xmlns:a16="http://schemas.microsoft.com/office/drawing/2014/main" val="2144713290"/>
                    </a:ext>
                  </a:extLst>
                </a:gridCol>
              </a:tblGrid>
              <a:tr h="413944">
                <a:tc>
                  <a:txBody>
                    <a:bodyPr/>
                    <a:lstStyle/>
                    <a:p>
                      <a:pPr algn="l" fontAlgn="t">
                        <a:buNone/>
                      </a:pPr>
                      <a:r>
                        <a:rPr lang="en-GB" sz="1200">
                          <a:effectLst/>
                        </a:rPr>
                        <a:t>In successfully completing this unit, the learner will have</a:t>
                      </a:r>
                    </a:p>
                  </a:txBody>
                  <a:tcPr marL="59135" marR="59135" marT="29567" marB="29567">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Evidence needed</a:t>
                      </a:r>
                    </a:p>
                  </a:txBody>
                  <a:tcPr marL="59135" marR="59135" marT="29567" marB="29567">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107733426"/>
                  </a:ext>
                </a:extLst>
              </a:tr>
              <a:tr h="707154">
                <a:tc>
                  <a:txBody>
                    <a:bodyPr/>
                    <a:lstStyle/>
                    <a:p>
                      <a:pPr algn="l" fontAlgn="t">
                        <a:lnSpc>
                          <a:spcPts val="2400"/>
                        </a:lnSpc>
                        <a:buNone/>
                      </a:pPr>
                      <a:r>
                        <a:rPr lang="en-GB" sz="1200" b="1">
                          <a:effectLst/>
                        </a:rPr>
                        <a:t>demonstrated the ability to</a:t>
                      </a:r>
                    </a:p>
                    <a:p>
                      <a:pPr algn="l" fontAlgn="t">
                        <a:lnSpc>
                          <a:spcPts val="1800"/>
                        </a:lnSpc>
                        <a:buNone/>
                      </a:pPr>
                      <a:r>
                        <a:rPr lang="en-GB" sz="1200">
                          <a:effectLst/>
                        </a:rPr>
                        <a:t>1. set the blades of the motor mower to the correct height, on at least one occasion</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212405128"/>
                  </a:ext>
                </a:extLst>
              </a:tr>
              <a:tr h="362201">
                <a:tc>
                  <a:txBody>
                    <a:bodyPr/>
                    <a:lstStyle/>
                    <a:p>
                      <a:pPr algn="l" fontAlgn="t">
                        <a:lnSpc>
                          <a:spcPts val="1800"/>
                        </a:lnSpc>
                        <a:buNone/>
                      </a:pPr>
                      <a:r>
                        <a:rPr lang="en-GB" sz="1200">
                          <a:effectLst/>
                        </a:rPr>
                        <a:t>2. check the lawn and remove any debris</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707651851"/>
                  </a:ext>
                </a:extLst>
              </a:tr>
              <a:tr h="236539">
                <a:tc>
                  <a:txBody>
                    <a:bodyPr/>
                    <a:lstStyle/>
                    <a:p>
                      <a:pPr algn="l" fontAlgn="t">
                        <a:lnSpc>
                          <a:spcPts val="1800"/>
                        </a:lnSpc>
                        <a:buNone/>
                      </a:pPr>
                      <a:r>
                        <a:rPr lang="en-GB" sz="1200">
                          <a:effectLst/>
                        </a:rPr>
                        <a:t>3. attach the grass box correctly</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07940889"/>
                  </a:ext>
                </a:extLst>
              </a:tr>
              <a:tr h="236539">
                <a:tc>
                  <a:txBody>
                    <a:bodyPr/>
                    <a:lstStyle/>
                    <a:p>
                      <a:pPr algn="l" fontAlgn="t">
                        <a:lnSpc>
                          <a:spcPts val="1800"/>
                        </a:lnSpc>
                        <a:buNone/>
                      </a:pPr>
                      <a:r>
                        <a:rPr lang="en-GB" sz="1200">
                          <a:effectLst/>
                        </a:rPr>
                        <a:t>4. empty the grass box when it is full</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00802733"/>
                  </a:ext>
                </a:extLst>
              </a:tr>
              <a:tr h="236539">
                <a:tc>
                  <a:txBody>
                    <a:bodyPr/>
                    <a:lstStyle/>
                    <a:p>
                      <a:pPr algn="l" fontAlgn="t">
                        <a:lnSpc>
                          <a:spcPts val="1800"/>
                        </a:lnSpc>
                        <a:buNone/>
                      </a:pPr>
                      <a:r>
                        <a:rPr lang="en-GB" sz="1200">
                          <a:effectLst/>
                        </a:rPr>
                        <a:t>5. operate the mower correctly</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76386156"/>
                  </a:ext>
                </a:extLst>
              </a:tr>
              <a:tr h="362201">
                <a:tc>
                  <a:txBody>
                    <a:bodyPr/>
                    <a:lstStyle/>
                    <a:p>
                      <a:pPr algn="l" fontAlgn="t">
                        <a:lnSpc>
                          <a:spcPts val="1800"/>
                        </a:lnSpc>
                        <a:buNone/>
                      </a:pPr>
                      <a:r>
                        <a:rPr lang="en-GB" sz="1200">
                          <a:effectLst/>
                        </a:rPr>
                        <a:t>6. operate the mower at the correct walking pace</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50666615"/>
                  </a:ext>
                </a:extLst>
              </a:tr>
              <a:tr h="362201">
                <a:tc>
                  <a:txBody>
                    <a:bodyPr/>
                    <a:lstStyle/>
                    <a:p>
                      <a:pPr algn="l" fontAlgn="t">
                        <a:lnSpc>
                          <a:spcPts val="1800"/>
                        </a:lnSpc>
                        <a:buNone/>
                      </a:pPr>
                      <a:r>
                        <a:rPr lang="en-GB" sz="1200">
                          <a:effectLst/>
                        </a:rPr>
                        <a:t>7. clean the mower when the task is completed</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808475707"/>
                  </a:ext>
                </a:extLst>
              </a:tr>
              <a:tr h="236539">
                <a:tc>
                  <a:txBody>
                    <a:bodyPr/>
                    <a:lstStyle/>
                    <a:p>
                      <a:pPr algn="l" fontAlgn="t">
                        <a:lnSpc>
                          <a:spcPts val="1800"/>
                        </a:lnSpc>
                        <a:buNone/>
                      </a:pPr>
                      <a:r>
                        <a:rPr lang="en-GB" sz="1200">
                          <a:effectLst/>
                        </a:rPr>
                        <a:t>8. return the mower to the store</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06540753"/>
                  </a:ext>
                </a:extLst>
              </a:tr>
              <a:tr h="362201">
                <a:tc>
                  <a:txBody>
                    <a:bodyPr/>
                    <a:lstStyle/>
                    <a:p>
                      <a:pPr algn="l" fontAlgn="t">
                        <a:lnSpc>
                          <a:spcPts val="1800"/>
                        </a:lnSpc>
                        <a:buNone/>
                      </a:pPr>
                      <a:r>
                        <a:rPr lang="en-GB" sz="1200">
                          <a:effectLst/>
                        </a:rPr>
                        <a:t>9. leave the lawn in a clean and orderly state</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415242289"/>
                  </a:ext>
                </a:extLst>
              </a:tr>
              <a:tr h="236539">
                <a:tc>
                  <a:txBody>
                    <a:bodyPr/>
                    <a:lstStyle/>
                    <a:p>
                      <a:pPr algn="l" fontAlgn="t">
                        <a:lnSpc>
                          <a:spcPts val="1800"/>
                        </a:lnSpc>
                        <a:buNone/>
                      </a:pPr>
                      <a:r>
                        <a:rPr lang="en-GB" sz="1200">
                          <a:effectLst/>
                        </a:rPr>
                        <a:t>10. follow adequate safety precautions</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76054881"/>
                  </a:ext>
                </a:extLst>
              </a:tr>
              <a:tr h="236539">
                <a:tc>
                  <a:txBody>
                    <a:bodyPr/>
                    <a:lstStyle/>
                    <a:p>
                      <a:pPr algn="l" fontAlgn="t">
                        <a:lnSpc>
                          <a:spcPts val="1800"/>
                        </a:lnSpc>
                        <a:buNone/>
                      </a:pPr>
                      <a:r>
                        <a:rPr lang="en-GB" sz="1200">
                          <a:effectLst/>
                        </a:rPr>
                        <a:t>11. name five parts of the mower</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2530300"/>
                  </a:ext>
                </a:extLst>
              </a:tr>
              <a:tr h="362201">
                <a:tc>
                  <a:txBody>
                    <a:bodyPr/>
                    <a:lstStyle/>
                    <a:p>
                      <a:pPr algn="l" fontAlgn="t">
                        <a:lnSpc>
                          <a:spcPts val="1800"/>
                        </a:lnSpc>
                        <a:buNone/>
                      </a:pPr>
                      <a:r>
                        <a:rPr lang="en-GB" sz="1200">
                          <a:effectLst/>
                        </a:rPr>
                        <a:t>12. wear the correct clothing and safety shoes whilst mowing.</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1200" dirty="0">
                          <a:effectLst/>
                        </a:rPr>
                        <a:t>Summary sheet</a:t>
                      </a:r>
                    </a:p>
                  </a:txBody>
                  <a:tcPr marL="59135" marR="59135" marT="29567" marB="29567">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583314545"/>
                  </a:ext>
                </a:extLst>
              </a:tr>
            </a:tbl>
          </a:graphicData>
        </a:graphic>
      </p:graphicFrame>
      <p:sp>
        <p:nvSpPr>
          <p:cNvPr id="5" name="Rectangle 1">
            <a:extLst>
              <a:ext uri="{FF2B5EF4-FFF2-40B4-BE49-F238E27FC236}">
                <a16:creationId xmlns:a16="http://schemas.microsoft.com/office/drawing/2014/main" id="{E23E19D3-F8DC-89AF-AB32-CA1A6C2BB22E}"/>
              </a:ext>
            </a:extLst>
          </p:cNvPr>
          <p:cNvSpPr>
            <a:spLocks noChangeArrowheads="1"/>
          </p:cNvSpPr>
          <p:nvPr/>
        </p:nvSpPr>
        <p:spPr bwMode="auto">
          <a:xfrm>
            <a:off x="838200" y="4043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Using an electric lawn mower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2783215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237D3C0-F9EF-2FAC-DB25-B32A89F02B40}"/>
              </a:ext>
            </a:extLst>
          </p:cNvPr>
          <p:cNvGraphicFramePr>
            <a:graphicFrameLocks noGrp="1"/>
          </p:cNvGraphicFramePr>
          <p:nvPr>
            <p:extLst>
              <p:ext uri="{D42A27DB-BD31-4B8C-83A1-F6EECF244321}">
                <p14:modId xmlns:p14="http://schemas.microsoft.com/office/powerpoint/2010/main" val="4194647300"/>
              </p:ext>
            </p:extLst>
          </p:nvPr>
        </p:nvGraphicFramePr>
        <p:xfrm>
          <a:off x="1016000" y="2311400"/>
          <a:ext cx="10261600" cy="3263855"/>
        </p:xfrm>
        <a:graphic>
          <a:graphicData uri="http://schemas.openxmlformats.org/drawingml/2006/table">
            <a:tbl>
              <a:tblPr/>
              <a:tblGrid>
                <a:gridCol w="5130800">
                  <a:extLst>
                    <a:ext uri="{9D8B030D-6E8A-4147-A177-3AD203B41FA5}">
                      <a16:colId xmlns:a16="http://schemas.microsoft.com/office/drawing/2014/main" val="811387425"/>
                    </a:ext>
                  </a:extLst>
                </a:gridCol>
                <a:gridCol w="5130800">
                  <a:extLst>
                    <a:ext uri="{9D8B030D-6E8A-4147-A177-3AD203B41FA5}">
                      <a16:colId xmlns:a16="http://schemas.microsoft.com/office/drawing/2014/main" val="2310039401"/>
                    </a:ext>
                  </a:extLst>
                </a:gridCol>
              </a:tblGrid>
              <a:tr h="659751">
                <a:tc>
                  <a:txBody>
                    <a:bodyPr/>
                    <a:lstStyle/>
                    <a:p>
                      <a:pPr algn="l" fontAlgn="t">
                        <a:buNone/>
                      </a:pPr>
                      <a:r>
                        <a:rPr lang="en-GB" dirty="0">
                          <a:effectLst/>
                        </a:rPr>
                        <a:t>In successfully completing this unit, the learner will have</a:t>
                      </a:r>
                    </a:p>
                  </a:txBody>
                  <a:tcPr>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Evidence needed</a:t>
                      </a:r>
                    </a:p>
                  </a:txBody>
                  <a:tcPr>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256152730"/>
                  </a:ext>
                </a:extLst>
              </a:tr>
              <a:tr h="891449">
                <a:tc>
                  <a:txBody>
                    <a:bodyPr/>
                    <a:lstStyle/>
                    <a:p>
                      <a:pPr algn="l" fontAlgn="t">
                        <a:lnSpc>
                          <a:spcPts val="2400"/>
                        </a:lnSpc>
                        <a:buNone/>
                      </a:pPr>
                      <a:r>
                        <a:rPr lang="en-GB" b="1">
                          <a:effectLst/>
                        </a:rPr>
                        <a:t>demonstrated the ability to</a:t>
                      </a:r>
                    </a:p>
                    <a:p>
                      <a:pPr algn="l" fontAlgn="t">
                        <a:lnSpc>
                          <a:spcPts val="1800"/>
                        </a:lnSpc>
                        <a:buNone/>
                      </a:pPr>
                      <a:r>
                        <a:rPr lang="en-GB">
                          <a:effectLst/>
                        </a:rPr>
                        <a:t>1. check the level of the engine oil in the lawnmower, and top it up if necessary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823574245"/>
                  </a:ext>
                </a:extLst>
              </a:tr>
              <a:tr h="577282">
                <a:tc>
                  <a:txBody>
                    <a:bodyPr/>
                    <a:lstStyle/>
                    <a:p>
                      <a:pPr algn="l" fontAlgn="t">
                        <a:lnSpc>
                          <a:spcPts val="1800"/>
                        </a:lnSpc>
                        <a:buNone/>
                      </a:pPr>
                      <a:r>
                        <a:rPr lang="en-GB">
                          <a:effectLst/>
                        </a:rPr>
                        <a:t>2. check the level of the fuel, and top it up if necessary</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23751058"/>
                  </a:ext>
                </a:extLst>
              </a:tr>
              <a:tr h="577282">
                <a:tc>
                  <a:txBody>
                    <a:bodyPr/>
                    <a:lstStyle/>
                    <a:p>
                      <a:pPr algn="l" fontAlgn="t">
                        <a:lnSpc>
                          <a:spcPts val="1800"/>
                        </a:lnSpc>
                        <a:buNone/>
                      </a:pPr>
                      <a:r>
                        <a:rPr lang="en-GB">
                          <a:effectLst/>
                        </a:rPr>
                        <a:t>3. check there are no obstructions to the blades</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44755128"/>
                  </a:ext>
                </a:extLst>
              </a:tr>
              <a:tr h="558091">
                <a:tc>
                  <a:txBody>
                    <a:bodyPr/>
                    <a:lstStyle/>
                    <a:p>
                      <a:pPr algn="l" fontAlgn="t">
                        <a:lnSpc>
                          <a:spcPts val="1800"/>
                        </a:lnSpc>
                        <a:buNone/>
                      </a:pPr>
                      <a:r>
                        <a:rPr lang="en-GB">
                          <a:effectLst/>
                        </a:rPr>
                        <a:t>4. make sure the machine is clean and safe.</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dirty="0">
                          <a:effectLst/>
                        </a:rPr>
                        <a:t>Summary sheet</a:t>
                      </a:r>
                    </a:p>
                  </a:txBody>
                  <a:tcPr>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603918825"/>
                  </a:ext>
                </a:extLst>
              </a:tr>
            </a:tbl>
          </a:graphicData>
        </a:graphic>
      </p:graphicFrame>
      <p:sp>
        <p:nvSpPr>
          <p:cNvPr id="5" name="Rectangle 1">
            <a:extLst>
              <a:ext uri="{FF2B5EF4-FFF2-40B4-BE49-F238E27FC236}">
                <a16:creationId xmlns:a16="http://schemas.microsoft.com/office/drawing/2014/main" id="{AC3E006B-F3E0-4AFE-FC7D-F2AB00087DB2}"/>
              </a:ext>
            </a:extLst>
          </p:cNvPr>
          <p:cNvSpPr>
            <a:spLocks noChangeArrowheads="1"/>
          </p:cNvSpPr>
          <p:nvPr/>
        </p:nvSpPr>
        <p:spPr bwMode="auto">
          <a:xfrm>
            <a:off x="444500" y="6048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Daily maintenance on a lawnmower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33570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8389044-FF73-8816-C308-0892DC016E4D}"/>
              </a:ext>
            </a:extLst>
          </p:cNvPr>
          <p:cNvGraphicFramePr>
            <a:graphicFrameLocks noGrp="1"/>
          </p:cNvGraphicFramePr>
          <p:nvPr>
            <p:extLst>
              <p:ext uri="{D42A27DB-BD31-4B8C-83A1-F6EECF244321}">
                <p14:modId xmlns:p14="http://schemas.microsoft.com/office/powerpoint/2010/main" val="3683760266"/>
              </p:ext>
            </p:extLst>
          </p:nvPr>
        </p:nvGraphicFramePr>
        <p:xfrm>
          <a:off x="533400" y="1680335"/>
          <a:ext cx="10464800" cy="4619786"/>
        </p:xfrm>
        <a:graphic>
          <a:graphicData uri="http://schemas.openxmlformats.org/drawingml/2006/table">
            <a:tbl>
              <a:tblPr/>
              <a:tblGrid>
                <a:gridCol w="5232400">
                  <a:extLst>
                    <a:ext uri="{9D8B030D-6E8A-4147-A177-3AD203B41FA5}">
                      <a16:colId xmlns:a16="http://schemas.microsoft.com/office/drawing/2014/main" val="2132981313"/>
                    </a:ext>
                  </a:extLst>
                </a:gridCol>
                <a:gridCol w="5232400">
                  <a:extLst>
                    <a:ext uri="{9D8B030D-6E8A-4147-A177-3AD203B41FA5}">
                      <a16:colId xmlns:a16="http://schemas.microsoft.com/office/drawing/2014/main" val="2512125158"/>
                    </a:ext>
                  </a:extLst>
                </a:gridCol>
              </a:tblGrid>
              <a:tr h="330631">
                <a:tc>
                  <a:txBody>
                    <a:bodyPr/>
                    <a:lstStyle/>
                    <a:p>
                      <a:pPr algn="l" fontAlgn="t">
                        <a:buNone/>
                      </a:pPr>
                      <a:r>
                        <a:rPr lang="en-GB" sz="900" dirty="0">
                          <a:effectLst/>
                        </a:rPr>
                        <a:t>In successfully completing this unit, the learner will have</a:t>
                      </a:r>
                    </a:p>
                  </a:txBody>
                  <a:tcPr marL="47233" marR="47233" marT="23616" marB="23616">
                    <a:lnL w="15240" cap="flat" cmpd="sng" algn="ctr">
                      <a:solidFill>
                        <a:srgbClr val="DCD8E5"/>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Evidence needed</a:t>
                      </a:r>
                    </a:p>
                  </a:txBody>
                  <a:tcPr marL="47233" marR="47233" marT="23616" marB="23616">
                    <a:lnL w="12700" cap="flat" cmpd="sng" algn="ctr">
                      <a:solidFill>
                        <a:srgbClr val="FFFFFF"/>
                      </a:solidFill>
                      <a:prstDash val="solid"/>
                      <a:round/>
                      <a:headEnd type="none" w="med" len="med"/>
                      <a:tailEnd type="none" w="med" len="med"/>
                    </a:lnL>
                    <a:lnR w="15240" cap="flat" cmpd="sng" algn="ctr">
                      <a:solidFill>
                        <a:srgbClr val="DCD8E5"/>
                      </a:solidFill>
                      <a:prstDash val="solid"/>
                      <a:round/>
                      <a:headEnd type="none" w="med" len="med"/>
                      <a:tailEnd type="none" w="med" len="med"/>
                    </a:lnR>
                    <a:lnT w="12700" cap="flat" cmpd="sng" algn="ctr">
                      <a:solidFill>
                        <a:srgbClr val="FFFFFF"/>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745702236"/>
                  </a:ext>
                </a:extLst>
              </a:tr>
              <a:tr h="564828">
                <a:tc>
                  <a:txBody>
                    <a:bodyPr/>
                    <a:lstStyle/>
                    <a:p>
                      <a:pPr algn="l" fontAlgn="t">
                        <a:lnSpc>
                          <a:spcPts val="2400"/>
                        </a:lnSpc>
                        <a:buNone/>
                      </a:pPr>
                      <a:r>
                        <a:rPr lang="en-GB" sz="900" b="1">
                          <a:effectLst/>
                        </a:rPr>
                        <a:t>experienced</a:t>
                      </a:r>
                    </a:p>
                    <a:p>
                      <a:pPr algn="l" fontAlgn="t">
                        <a:lnSpc>
                          <a:spcPts val="1800"/>
                        </a:lnSpc>
                        <a:buNone/>
                      </a:pPr>
                      <a:r>
                        <a:rPr lang="en-GB" sz="900">
                          <a:effectLst/>
                        </a:rPr>
                        <a:t>1. working closely with a partner or as part of a small team to create a new planting bed</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1314174746"/>
                  </a:ext>
                </a:extLst>
              </a:tr>
              <a:tr h="564828">
                <a:tc>
                  <a:txBody>
                    <a:bodyPr/>
                    <a:lstStyle/>
                    <a:p>
                      <a:pPr algn="l" fontAlgn="t">
                        <a:lnSpc>
                          <a:spcPts val="2400"/>
                        </a:lnSpc>
                        <a:buNone/>
                      </a:pPr>
                      <a:r>
                        <a:rPr lang="en-GB" sz="900" b="1">
                          <a:effectLst/>
                        </a:rPr>
                        <a:t>shown knowledge of</a:t>
                      </a:r>
                    </a:p>
                    <a:p>
                      <a:pPr algn="l" fontAlgn="t">
                        <a:lnSpc>
                          <a:spcPts val="1800"/>
                        </a:lnSpc>
                        <a:buNone/>
                      </a:pPr>
                      <a:r>
                        <a:rPr lang="en-GB" sz="900">
                          <a:effectLst/>
                        </a:rPr>
                        <a:t>2. how to create a suitable environment in which to grow a variety of herbaceous plants and woody shrubs</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609392341"/>
                  </a:ext>
                </a:extLst>
              </a:tr>
              <a:tr h="800993">
                <a:tc>
                  <a:txBody>
                    <a:bodyPr/>
                    <a:lstStyle/>
                    <a:p>
                      <a:pPr algn="l" fontAlgn="t">
                        <a:lnSpc>
                          <a:spcPts val="2400"/>
                        </a:lnSpc>
                        <a:buNone/>
                      </a:pPr>
                      <a:r>
                        <a:rPr lang="en-GB" sz="900" b="1">
                          <a:effectLst/>
                        </a:rPr>
                        <a:t>demonstrated the ability to</a:t>
                      </a:r>
                    </a:p>
                    <a:p>
                      <a:pPr algn="l" fontAlgn="t">
                        <a:lnSpc>
                          <a:spcPts val="1800"/>
                        </a:lnSpc>
                        <a:buNone/>
                      </a:pPr>
                      <a:r>
                        <a:rPr lang="en-GB" sz="900">
                          <a:effectLst/>
                        </a:rPr>
                        <a:t>3. using pieces of long straight timber, mark out a suitable sized area of land appropriate for growing a variety of attractive herbaceous plants and woody shrubs</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855012724"/>
                  </a:ext>
                </a:extLst>
              </a:tr>
              <a:tr h="407384">
                <a:tc>
                  <a:txBody>
                    <a:bodyPr/>
                    <a:lstStyle/>
                    <a:p>
                      <a:pPr algn="l" fontAlgn="t">
                        <a:lnSpc>
                          <a:spcPts val="1800"/>
                        </a:lnSpc>
                        <a:buNone/>
                      </a:pPr>
                      <a:r>
                        <a:rPr lang="en-GB" sz="900">
                          <a:effectLst/>
                        </a:rPr>
                        <a:t>4. remove turf from the area using appropriate garden tools and equipment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59820848"/>
                  </a:ext>
                </a:extLst>
              </a:tr>
              <a:tr h="289302">
                <a:tc>
                  <a:txBody>
                    <a:bodyPr/>
                    <a:lstStyle/>
                    <a:p>
                      <a:pPr algn="l" fontAlgn="t">
                        <a:lnSpc>
                          <a:spcPts val="1800"/>
                        </a:lnSpc>
                        <a:buNone/>
                      </a:pPr>
                      <a:r>
                        <a:rPr lang="en-GB" sz="900">
                          <a:effectLst/>
                        </a:rPr>
                        <a:t>5. use the single digging technique to cultivate the soil</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382376938"/>
                  </a:ext>
                </a:extLst>
              </a:tr>
              <a:tr h="289302">
                <a:tc>
                  <a:txBody>
                    <a:bodyPr/>
                    <a:lstStyle/>
                    <a:p>
                      <a:pPr algn="l" fontAlgn="t">
                        <a:lnSpc>
                          <a:spcPts val="1800"/>
                        </a:lnSpc>
                        <a:buNone/>
                      </a:pPr>
                      <a:r>
                        <a:rPr lang="en-GB" sz="900" dirty="0">
                          <a:effectLst/>
                        </a:rPr>
                        <a:t>6. identify and remove weeds and rubble, which appear in the new bed</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4234082727"/>
                  </a:ext>
                </a:extLst>
              </a:tr>
              <a:tr h="525467">
                <a:tc>
                  <a:txBody>
                    <a:bodyPr/>
                    <a:lstStyle/>
                    <a:p>
                      <a:pPr algn="l" fontAlgn="t">
                        <a:lnSpc>
                          <a:spcPts val="1800"/>
                        </a:lnSpc>
                        <a:buNone/>
                      </a:pPr>
                      <a:r>
                        <a:rPr lang="en-GB" sz="900">
                          <a:effectLst/>
                        </a:rPr>
                        <a:t>7. spread farmyard manure over the bed and allow the soil micro and macro-organisms to incorporate it into the soil over time</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571472695"/>
                  </a:ext>
                </a:extLst>
              </a:tr>
              <a:tr h="289302">
                <a:tc>
                  <a:txBody>
                    <a:bodyPr/>
                    <a:lstStyle/>
                    <a:p>
                      <a:pPr algn="l" fontAlgn="t">
                        <a:lnSpc>
                          <a:spcPts val="1800"/>
                        </a:lnSpc>
                        <a:buNone/>
                      </a:pPr>
                      <a:r>
                        <a:rPr lang="en-GB" sz="900">
                          <a:effectLst/>
                        </a:rPr>
                        <a:t>8. work safely whilst creating the new bed</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a:effectLst/>
                        </a:rPr>
                        <a:t>Summary sheet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2129272888"/>
                  </a:ext>
                </a:extLst>
              </a:tr>
              <a:tr h="289302">
                <a:tc>
                  <a:txBody>
                    <a:bodyPr/>
                    <a:lstStyle/>
                    <a:p>
                      <a:pPr algn="l" fontAlgn="t">
                        <a:lnSpc>
                          <a:spcPts val="1800"/>
                        </a:lnSpc>
                        <a:buNone/>
                      </a:pPr>
                      <a:r>
                        <a:rPr lang="en-GB" sz="900">
                          <a:effectLst/>
                        </a:rPr>
                        <a:t>9. tidy the area ready for the growing season.</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tc>
                  <a:txBody>
                    <a:bodyPr/>
                    <a:lstStyle/>
                    <a:p>
                      <a:pPr algn="l" fontAlgn="t">
                        <a:buNone/>
                      </a:pPr>
                      <a:r>
                        <a:rPr lang="en-GB" sz="900" dirty="0">
                          <a:effectLst/>
                        </a:rPr>
                        <a:t>Summary sheet</a:t>
                      </a:r>
                    </a:p>
                  </a:txBody>
                  <a:tcPr marL="47233" marR="47233" marT="23616" marB="23616">
                    <a:lnL w="15240" cap="flat" cmpd="sng" algn="ctr">
                      <a:solidFill>
                        <a:srgbClr val="DCD8E5"/>
                      </a:solidFill>
                      <a:prstDash val="solid"/>
                      <a:round/>
                      <a:headEnd type="none" w="med" len="med"/>
                      <a:tailEnd type="none" w="med" len="med"/>
                    </a:lnL>
                    <a:lnR w="15240" cap="flat" cmpd="sng" algn="ctr">
                      <a:solidFill>
                        <a:srgbClr val="DCD8E5"/>
                      </a:solidFill>
                      <a:prstDash val="solid"/>
                      <a:round/>
                      <a:headEnd type="none" w="med" len="med"/>
                      <a:tailEnd type="none" w="med" len="med"/>
                    </a:lnR>
                    <a:lnT w="15240" cap="flat" cmpd="sng" algn="ctr">
                      <a:solidFill>
                        <a:srgbClr val="DCD8E5"/>
                      </a:solidFill>
                      <a:prstDash val="solid"/>
                      <a:round/>
                      <a:headEnd type="none" w="med" len="med"/>
                      <a:tailEnd type="none" w="med" len="med"/>
                    </a:lnT>
                    <a:lnB w="15240" cap="flat" cmpd="sng" algn="ctr">
                      <a:solidFill>
                        <a:srgbClr val="DCD8E5"/>
                      </a:solidFill>
                      <a:prstDash val="solid"/>
                      <a:round/>
                      <a:headEnd type="none" w="med" len="med"/>
                      <a:tailEnd type="none" w="med" len="med"/>
                    </a:lnB>
                    <a:noFill/>
                  </a:tcPr>
                </a:tc>
                <a:extLst>
                  <a:ext uri="{0D108BD9-81ED-4DB2-BD59-A6C34878D82A}">
                    <a16:rowId xmlns:a16="http://schemas.microsoft.com/office/drawing/2014/main" val="3360613981"/>
                  </a:ext>
                </a:extLst>
              </a:tr>
            </a:tbl>
          </a:graphicData>
        </a:graphic>
      </p:graphicFrame>
      <p:sp>
        <p:nvSpPr>
          <p:cNvPr id="5" name="Rectangle 1">
            <a:extLst>
              <a:ext uri="{FF2B5EF4-FFF2-40B4-BE49-F238E27FC236}">
                <a16:creationId xmlns:a16="http://schemas.microsoft.com/office/drawing/2014/main" id="{8B5D4CF5-8DED-67F7-E067-7B9907B3CF39}"/>
              </a:ext>
            </a:extLst>
          </p:cNvPr>
          <p:cNvSpPr>
            <a:spLocks noChangeArrowheads="1"/>
          </p:cNvSpPr>
          <p:nvPr/>
        </p:nvSpPr>
        <p:spPr bwMode="auto">
          <a:xfrm>
            <a:off x="635000" y="8667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Creating a new planting bed in an area of turf</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371376"/>
                </a:solidFill>
                <a:effectLst/>
                <a:latin typeface="Open Sans" panose="020B0606030504020204" pitchFamily="34" charset="0"/>
                <a:cs typeface="Open Sans" panose="020B0606030504020204" pitchFamily="34" charset="0"/>
              </a:rPr>
              <a:t>Level: Entry Level</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163357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249</TotalTime>
  <Words>19132</Words>
  <Application>Microsoft Office PowerPoint</Application>
  <PresentationFormat>Widescreen</PresentationFormat>
  <Paragraphs>2803</Paragraphs>
  <Slides>142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142</vt:i4>
      </vt:variant>
    </vt:vector>
  </HeadingPairs>
  <TitlesOfParts>
    <vt:vector size="147" baseType="lpstr">
      <vt:lpstr>Aptos</vt:lpstr>
      <vt:lpstr>Aptos Display</vt:lpstr>
      <vt:lpstr>Arial</vt:lpstr>
      <vt:lpstr>Open Sans</vt:lpstr>
      <vt:lpstr>Office Theme</vt:lpstr>
      <vt:lpstr>Pre-entry &amp; Entry Level courses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Pre-entry &amp; Entry Level courses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carroll</dc:creator>
  <cp:lastModifiedBy>laura carroll</cp:lastModifiedBy>
  <cp:revision>5</cp:revision>
  <dcterms:created xsi:type="dcterms:W3CDTF">2026-03-28T11:31:14Z</dcterms:created>
  <dcterms:modified xsi:type="dcterms:W3CDTF">2026-03-28T17:20:39Z</dcterms:modified>
</cp:coreProperties>
</file>