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6" r:id="rId3"/>
    <p:sldId id="257" r:id="rId4"/>
    <p:sldId id="260" r:id="rId5"/>
    <p:sldId id="261" r:id="rId6"/>
    <p:sldId id="263" r:id="rId7"/>
    <p:sldId id="264" r:id="rId8"/>
    <p:sldId id="265" r:id="rId9"/>
    <p:sldId id="327" r:id="rId10"/>
    <p:sldId id="278" r:id="rId11"/>
    <p:sldId id="325" r:id="rId12"/>
    <p:sldId id="329" r:id="rId13"/>
    <p:sldId id="331" r:id="rId14"/>
    <p:sldId id="330" r:id="rId15"/>
    <p:sldId id="326" r:id="rId16"/>
    <p:sldId id="281" r:id="rId17"/>
    <p:sldId id="292" r:id="rId18"/>
    <p:sldId id="282" r:id="rId19"/>
    <p:sldId id="280" r:id="rId20"/>
    <p:sldId id="279" r:id="rId21"/>
    <p:sldId id="284" r:id="rId22"/>
    <p:sldId id="322" r:id="rId23"/>
    <p:sldId id="283" r:id="rId24"/>
    <p:sldId id="285" r:id="rId25"/>
    <p:sldId id="286" r:id="rId26"/>
    <p:sldId id="287" r:id="rId27"/>
    <p:sldId id="288" r:id="rId28"/>
    <p:sldId id="293" r:id="rId29"/>
    <p:sldId id="295" r:id="rId30"/>
    <p:sldId id="291" r:id="rId31"/>
    <p:sldId id="294" r:id="rId32"/>
    <p:sldId id="296" r:id="rId33"/>
    <p:sldId id="321" r:id="rId34"/>
    <p:sldId id="289" r:id="rId35"/>
    <p:sldId id="290" r:id="rId36"/>
    <p:sldId id="297" r:id="rId37"/>
    <p:sldId id="298" r:id="rId38"/>
    <p:sldId id="299" r:id="rId39"/>
    <p:sldId id="300" r:id="rId40"/>
    <p:sldId id="301" r:id="rId41"/>
    <p:sldId id="302" r:id="rId42"/>
    <p:sldId id="309" r:id="rId43"/>
    <p:sldId id="306" r:id="rId44"/>
    <p:sldId id="313" r:id="rId45"/>
    <p:sldId id="312" r:id="rId46"/>
    <p:sldId id="311" r:id="rId47"/>
    <p:sldId id="314" r:id="rId48"/>
    <p:sldId id="307" r:id="rId49"/>
    <p:sldId id="324" r:id="rId50"/>
    <p:sldId id="316" r:id="rId51"/>
    <p:sldId id="317" r:id="rId52"/>
    <p:sldId id="308" r:id="rId53"/>
    <p:sldId id="323" r:id="rId54"/>
    <p:sldId id="305" r:id="rId55"/>
    <p:sldId id="328" r:id="rId56"/>
    <p:sldId id="303" r:id="rId57"/>
    <p:sldId id="310" r:id="rId58"/>
    <p:sldId id="318" r:id="rId59"/>
    <p:sldId id="304" r:id="rId60"/>
    <p:sldId id="319" r:id="rId61"/>
    <p:sldId id="315" r:id="rId62"/>
    <p:sldId id="320"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7D9ED-3467-4D80-9751-F35240D2343C}" v="26" dt="2026-08-22T14:00:42.4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p:scale>
          <a:sx n="70" d="100"/>
          <a:sy n="70" d="100"/>
        </p:scale>
        <p:origin x="370"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carroll" userId="10cc549c3e25ac6c" providerId="LiveId" clId="{C9503156-C2DF-45B0-8016-8AE5851BAF28}"/>
    <pc:docChg chg="custSel addSld modSld">
      <pc:chgData name="laura carroll" userId="10cc549c3e25ac6c" providerId="LiveId" clId="{C9503156-C2DF-45B0-8016-8AE5851BAF28}" dt="2026-08-22T14:00:42.431" v="97"/>
      <pc:docMkLst>
        <pc:docMk/>
      </pc:docMkLst>
      <pc:sldChg chg="setBg">
        <pc:chgData name="laura carroll" userId="10cc549c3e25ac6c" providerId="LiveId" clId="{C9503156-C2DF-45B0-8016-8AE5851BAF28}" dt="2026-08-22T13:29:08.372" v="81"/>
        <pc:sldMkLst>
          <pc:docMk/>
          <pc:sldMk cId="802882012" sldId="261"/>
        </pc:sldMkLst>
      </pc:sldChg>
      <pc:sldChg chg="setBg">
        <pc:chgData name="laura carroll" userId="10cc549c3e25ac6c" providerId="LiveId" clId="{C9503156-C2DF-45B0-8016-8AE5851BAF28}" dt="2026-08-22T11:47:30.944" v="3"/>
        <pc:sldMkLst>
          <pc:docMk/>
          <pc:sldMk cId="3997554425" sldId="278"/>
        </pc:sldMkLst>
      </pc:sldChg>
      <pc:sldChg chg="modSp mod setBg">
        <pc:chgData name="laura carroll" userId="10cc549c3e25ac6c" providerId="LiveId" clId="{C9503156-C2DF-45B0-8016-8AE5851BAF28}" dt="2026-08-22T13:29:46.072" v="89"/>
        <pc:sldMkLst>
          <pc:docMk/>
          <pc:sldMk cId="2019693569" sldId="281"/>
        </pc:sldMkLst>
        <pc:graphicFrameChg chg="mod modGraphic">
          <ac:chgData name="laura carroll" userId="10cc549c3e25ac6c" providerId="LiveId" clId="{C9503156-C2DF-45B0-8016-8AE5851BAF28}" dt="2026-08-22T13:29:37.607" v="88" actId="403"/>
          <ac:graphicFrameMkLst>
            <pc:docMk/>
            <pc:sldMk cId="2019693569" sldId="281"/>
            <ac:graphicFrameMk id="4" creationId="{16445A9E-9D01-F68B-CE2A-793562A02AA0}"/>
          </ac:graphicFrameMkLst>
        </pc:graphicFrameChg>
      </pc:sldChg>
      <pc:sldChg chg="modSp mod">
        <pc:chgData name="laura carroll" userId="10cc549c3e25ac6c" providerId="LiveId" clId="{C9503156-C2DF-45B0-8016-8AE5851BAF28}" dt="2026-08-22T13:26:04.786" v="79" actId="14100"/>
        <pc:sldMkLst>
          <pc:docMk/>
          <pc:sldMk cId="1044178201" sldId="300"/>
        </pc:sldMkLst>
        <pc:graphicFrameChg chg="mod modGraphic">
          <ac:chgData name="laura carroll" userId="10cc549c3e25ac6c" providerId="LiveId" clId="{C9503156-C2DF-45B0-8016-8AE5851BAF28}" dt="2026-08-22T13:26:04.786" v="79" actId="14100"/>
          <ac:graphicFrameMkLst>
            <pc:docMk/>
            <pc:sldMk cId="1044178201" sldId="300"/>
            <ac:graphicFrameMk id="4" creationId="{C3FB0945-69D4-4B53-8E90-F526AF4F1044}"/>
          </ac:graphicFrameMkLst>
        </pc:graphicFrameChg>
      </pc:sldChg>
      <pc:sldChg chg="modSp mod setBg">
        <pc:chgData name="laura carroll" userId="10cc549c3e25ac6c" providerId="LiveId" clId="{C9503156-C2DF-45B0-8016-8AE5851BAF28}" dt="2026-08-22T12:52:11.980" v="45"/>
        <pc:sldMkLst>
          <pc:docMk/>
          <pc:sldMk cId="624834661" sldId="303"/>
        </pc:sldMkLst>
        <pc:graphicFrameChg chg="mod modGraphic">
          <ac:chgData name="laura carroll" userId="10cc549c3e25ac6c" providerId="LiveId" clId="{C9503156-C2DF-45B0-8016-8AE5851BAF28}" dt="2026-08-22T12:02:50.489" v="14" actId="14100"/>
          <ac:graphicFrameMkLst>
            <pc:docMk/>
            <pc:sldMk cId="624834661" sldId="303"/>
            <ac:graphicFrameMk id="4" creationId="{81305DA9-0377-0DDA-A888-19BB2145138D}"/>
          </ac:graphicFrameMkLst>
        </pc:graphicFrameChg>
      </pc:sldChg>
      <pc:sldChg chg="setBg">
        <pc:chgData name="laura carroll" userId="10cc549c3e25ac6c" providerId="LiveId" clId="{C9503156-C2DF-45B0-8016-8AE5851BAF28}" dt="2026-08-22T12:51:59.403" v="44"/>
        <pc:sldMkLst>
          <pc:docMk/>
          <pc:sldMk cId="726459980" sldId="305"/>
        </pc:sldMkLst>
      </pc:sldChg>
      <pc:sldChg chg="modSp mod setBg">
        <pc:chgData name="laura carroll" userId="10cc549c3e25ac6c" providerId="LiveId" clId="{C9503156-C2DF-45B0-8016-8AE5851BAF28}" dt="2026-08-22T12:51:39.596" v="42"/>
        <pc:sldMkLst>
          <pc:docMk/>
          <pc:sldMk cId="1192075582" sldId="308"/>
        </pc:sldMkLst>
        <pc:graphicFrameChg chg="mod modGraphic">
          <ac:chgData name="laura carroll" userId="10cc549c3e25ac6c" providerId="LiveId" clId="{C9503156-C2DF-45B0-8016-8AE5851BAF28}" dt="2026-08-22T12:51:16.724" v="41" actId="14100"/>
          <ac:graphicFrameMkLst>
            <pc:docMk/>
            <pc:sldMk cId="1192075582" sldId="308"/>
            <ac:graphicFrameMk id="4" creationId="{545E0A3B-8961-EF6A-2867-0FAB8B733D0A}"/>
          </ac:graphicFrameMkLst>
        </pc:graphicFrameChg>
      </pc:sldChg>
      <pc:sldChg chg="modSp mod setBg">
        <pc:chgData name="laura carroll" userId="10cc549c3e25ac6c" providerId="LiveId" clId="{C9503156-C2DF-45B0-8016-8AE5851BAF28}" dt="2026-08-22T12:52:11.980" v="45"/>
        <pc:sldMkLst>
          <pc:docMk/>
          <pc:sldMk cId="480380083" sldId="310"/>
        </pc:sldMkLst>
        <pc:graphicFrameChg chg="mod modGraphic">
          <ac:chgData name="laura carroll" userId="10cc549c3e25ac6c" providerId="LiveId" clId="{C9503156-C2DF-45B0-8016-8AE5851BAF28}" dt="2026-08-22T12:04:35.991" v="21" actId="14100"/>
          <ac:graphicFrameMkLst>
            <pc:docMk/>
            <pc:sldMk cId="480380083" sldId="310"/>
            <ac:graphicFrameMk id="4" creationId="{CD3A9F93-8783-A01E-5D6A-9DF252A7AC59}"/>
          </ac:graphicFrameMkLst>
        </pc:graphicFrameChg>
      </pc:sldChg>
      <pc:sldChg chg="modSp mod setBg">
        <pc:chgData name="laura carroll" userId="10cc549c3e25ac6c" providerId="LiveId" clId="{C9503156-C2DF-45B0-8016-8AE5851BAF28}" dt="2026-08-22T12:52:11.980" v="45"/>
        <pc:sldMkLst>
          <pc:docMk/>
          <pc:sldMk cId="2536365720" sldId="318"/>
        </pc:sldMkLst>
        <pc:graphicFrameChg chg="mod modGraphic">
          <ac:chgData name="laura carroll" userId="10cc549c3e25ac6c" providerId="LiveId" clId="{C9503156-C2DF-45B0-8016-8AE5851BAF28}" dt="2026-08-22T12:01:11.729" v="9" actId="14100"/>
          <ac:graphicFrameMkLst>
            <pc:docMk/>
            <pc:sldMk cId="2536365720" sldId="318"/>
            <ac:graphicFrameMk id="4" creationId="{86CAD4DC-7D86-960D-B4C4-D4B5CDA5D7C4}"/>
          </ac:graphicFrameMkLst>
        </pc:graphicFrameChg>
      </pc:sldChg>
      <pc:sldChg chg="modSp mod">
        <pc:chgData name="laura carroll" userId="10cc549c3e25ac6c" providerId="LiveId" clId="{C9503156-C2DF-45B0-8016-8AE5851BAF28}" dt="2026-08-22T12:03:37.953" v="19" actId="1076"/>
        <pc:sldMkLst>
          <pc:docMk/>
          <pc:sldMk cId="2446765140" sldId="319"/>
        </pc:sldMkLst>
        <pc:spChg chg="mod">
          <ac:chgData name="laura carroll" userId="10cc549c3e25ac6c" providerId="LiveId" clId="{C9503156-C2DF-45B0-8016-8AE5851BAF28}" dt="2026-08-22T12:03:37.953" v="19" actId="1076"/>
          <ac:spMkLst>
            <pc:docMk/>
            <pc:sldMk cId="2446765140" sldId="319"/>
            <ac:spMk id="5" creationId="{86E081D4-AF14-0C0D-3AD8-8F9499617609}"/>
          </ac:spMkLst>
        </pc:spChg>
        <pc:graphicFrameChg chg="mod modGraphic">
          <ac:chgData name="laura carroll" userId="10cc549c3e25ac6c" providerId="LiveId" clId="{C9503156-C2DF-45B0-8016-8AE5851BAF28}" dt="2026-08-22T12:03:34.495" v="18" actId="14100"/>
          <ac:graphicFrameMkLst>
            <pc:docMk/>
            <pc:sldMk cId="2446765140" sldId="319"/>
            <ac:graphicFrameMk id="4" creationId="{CD5EE3E1-4C34-6F4E-0457-B0816B3FC6B3}"/>
          </ac:graphicFrameMkLst>
        </pc:graphicFrameChg>
      </pc:sldChg>
      <pc:sldChg chg="setBg">
        <pc:chgData name="laura carroll" userId="10cc549c3e25ac6c" providerId="LiveId" clId="{C9503156-C2DF-45B0-8016-8AE5851BAF28}" dt="2026-08-22T12:00:45.363" v="5"/>
        <pc:sldMkLst>
          <pc:docMk/>
          <pc:sldMk cId="2897618567" sldId="320"/>
        </pc:sldMkLst>
      </pc:sldChg>
      <pc:sldChg chg="setBg">
        <pc:chgData name="laura carroll" userId="10cc549c3e25ac6c" providerId="LiveId" clId="{C9503156-C2DF-45B0-8016-8AE5851BAF28}" dt="2026-08-22T13:27:19.364" v="80"/>
        <pc:sldMkLst>
          <pc:docMk/>
          <pc:sldMk cId="3359598264" sldId="321"/>
        </pc:sldMkLst>
      </pc:sldChg>
      <pc:sldChg chg="modSp mod setBg">
        <pc:chgData name="laura carroll" userId="10cc549c3e25ac6c" providerId="LiveId" clId="{C9503156-C2DF-45B0-8016-8AE5851BAF28}" dt="2026-08-22T13:01:21.306" v="57" actId="14100"/>
        <pc:sldMkLst>
          <pc:docMk/>
          <pc:sldMk cId="2580603271" sldId="325"/>
        </pc:sldMkLst>
        <pc:graphicFrameChg chg="mod modGraphic">
          <ac:chgData name="laura carroll" userId="10cc549c3e25ac6c" providerId="LiveId" clId="{C9503156-C2DF-45B0-8016-8AE5851BAF28}" dt="2026-08-22T13:01:21.306" v="57" actId="14100"/>
          <ac:graphicFrameMkLst>
            <pc:docMk/>
            <pc:sldMk cId="2580603271" sldId="325"/>
            <ac:graphicFrameMk id="4" creationId="{BCF30BAF-8ED5-8E83-6313-C4959FDF1036}"/>
          </ac:graphicFrameMkLst>
        </pc:graphicFrameChg>
      </pc:sldChg>
      <pc:sldChg chg="addSp delSp modSp new mod setBg">
        <pc:chgData name="laura carroll" userId="10cc549c3e25ac6c" providerId="LiveId" clId="{C9503156-C2DF-45B0-8016-8AE5851BAF28}" dt="2026-08-22T12:51:54.064" v="43"/>
        <pc:sldMkLst>
          <pc:docMk/>
          <pc:sldMk cId="3313343494" sldId="328"/>
        </pc:sldMkLst>
        <pc:spChg chg="del">
          <ac:chgData name="laura carroll" userId="10cc549c3e25ac6c" providerId="LiveId" clId="{C9503156-C2DF-45B0-8016-8AE5851BAF28}" dt="2026-08-22T12:50:16.093" v="32" actId="478"/>
          <ac:spMkLst>
            <pc:docMk/>
            <pc:sldMk cId="3313343494" sldId="328"/>
            <ac:spMk id="2" creationId="{81088764-6A4F-903D-B07D-CC1C83996BCC}"/>
          </ac:spMkLst>
        </pc:spChg>
        <pc:spChg chg="del">
          <ac:chgData name="laura carroll" userId="10cc549c3e25ac6c" providerId="LiveId" clId="{C9503156-C2DF-45B0-8016-8AE5851BAF28}" dt="2026-08-22T12:50:11.309" v="31"/>
          <ac:spMkLst>
            <pc:docMk/>
            <pc:sldMk cId="3313343494" sldId="328"/>
            <ac:spMk id="3" creationId="{92C01328-3C16-C49B-E65E-41AEED047B82}"/>
          </ac:spMkLst>
        </pc:spChg>
        <pc:spChg chg="add mod">
          <ac:chgData name="laura carroll" userId="10cc549c3e25ac6c" providerId="LiveId" clId="{C9503156-C2DF-45B0-8016-8AE5851BAF28}" dt="2026-08-22T12:50:23.587" v="34" actId="14100"/>
          <ac:spMkLst>
            <pc:docMk/>
            <pc:sldMk cId="3313343494" sldId="328"/>
            <ac:spMk id="8" creationId="{5476440C-2727-C847-F3F5-4B6CB8ABDAE3}"/>
          </ac:spMkLst>
        </pc:spChg>
        <pc:graphicFrameChg chg="add mod modGraphic">
          <ac:chgData name="laura carroll" userId="10cc549c3e25ac6c" providerId="LiveId" clId="{C9503156-C2DF-45B0-8016-8AE5851BAF28}" dt="2026-08-22T12:50:32.309" v="37" actId="14100"/>
          <ac:graphicFrameMkLst>
            <pc:docMk/>
            <pc:sldMk cId="3313343494" sldId="328"/>
            <ac:graphicFrameMk id="6" creationId="{D14FEAF1-7399-3FA3-6F72-9DF96343AEA2}"/>
          </ac:graphicFrameMkLst>
        </pc:graphicFrameChg>
        <pc:picChg chg="add del mod">
          <ac:chgData name="laura carroll" userId="10cc549c3e25ac6c" providerId="LiveId" clId="{C9503156-C2DF-45B0-8016-8AE5851BAF28}" dt="2026-08-22T12:50:10.348" v="29" actId="478"/>
          <ac:picMkLst>
            <pc:docMk/>
            <pc:sldMk cId="3313343494" sldId="328"/>
            <ac:picMk id="5" creationId="{C1822CB2-C03D-68AB-1582-4A2CD526F303}"/>
          </ac:picMkLst>
        </pc:picChg>
      </pc:sldChg>
      <pc:sldChg chg="addSp delSp modSp new mod setBg">
        <pc:chgData name="laura carroll" userId="10cc549c3e25ac6c" providerId="LiveId" clId="{C9503156-C2DF-45B0-8016-8AE5851BAF28}" dt="2026-08-22T13:02:13.816" v="65" actId="14100"/>
        <pc:sldMkLst>
          <pc:docMk/>
          <pc:sldMk cId="3170242368" sldId="329"/>
        </pc:sldMkLst>
        <pc:spChg chg="del">
          <ac:chgData name="laura carroll" userId="10cc549c3e25ac6c" providerId="LiveId" clId="{C9503156-C2DF-45B0-8016-8AE5851BAF28}" dt="2026-08-22T13:00:43.676" v="49" actId="478"/>
          <ac:spMkLst>
            <pc:docMk/>
            <pc:sldMk cId="3170242368" sldId="329"/>
            <ac:spMk id="2" creationId="{9AA87638-36AD-FE0D-F0FE-92133F6AD879}"/>
          </ac:spMkLst>
        </pc:spChg>
        <pc:spChg chg="del">
          <ac:chgData name="laura carroll" userId="10cc549c3e25ac6c" providerId="LiveId" clId="{C9503156-C2DF-45B0-8016-8AE5851BAF28}" dt="2026-08-22T13:00:39.925" v="48"/>
          <ac:spMkLst>
            <pc:docMk/>
            <pc:sldMk cId="3170242368" sldId="329"/>
            <ac:spMk id="3" creationId="{9E395536-DA50-737C-202D-06F67F109B34}"/>
          </ac:spMkLst>
        </pc:spChg>
        <pc:spChg chg="add mod">
          <ac:chgData name="laura carroll" userId="10cc549c3e25ac6c" providerId="LiveId" clId="{C9503156-C2DF-45B0-8016-8AE5851BAF28}" dt="2026-08-22T13:00:51.978" v="51" actId="1076"/>
          <ac:spMkLst>
            <pc:docMk/>
            <pc:sldMk cId="3170242368" sldId="329"/>
            <ac:spMk id="6" creationId="{9B0BA746-1A25-C810-78B8-F3149065CB58}"/>
          </ac:spMkLst>
        </pc:spChg>
        <pc:graphicFrameChg chg="add mod modGraphic">
          <ac:chgData name="laura carroll" userId="10cc549c3e25ac6c" providerId="LiveId" clId="{C9503156-C2DF-45B0-8016-8AE5851BAF28}" dt="2026-08-22T13:02:13.816" v="65" actId="14100"/>
          <ac:graphicFrameMkLst>
            <pc:docMk/>
            <pc:sldMk cId="3170242368" sldId="329"/>
            <ac:graphicFrameMk id="4" creationId="{6EF6DC01-648D-2C80-3342-C68DC413689B}"/>
          </ac:graphicFrameMkLst>
        </pc:graphicFrameChg>
      </pc:sldChg>
      <pc:sldChg chg="addSp delSp modSp new mod setBg">
        <pc:chgData name="laura carroll" userId="10cc549c3e25ac6c" providerId="LiveId" clId="{C9503156-C2DF-45B0-8016-8AE5851BAF28}" dt="2026-08-22T13:04:22.889" v="77"/>
        <pc:sldMkLst>
          <pc:docMk/>
          <pc:sldMk cId="602943442" sldId="330"/>
        </pc:sldMkLst>
        <pc:spChg chg="del">
          <ac:chgData name="laura carroll" userId="10cc549c3e25ac6c" providerId="LiveId" clId="{C9503156-C2DF-45B0-8016-8AE5851BAF28}" dt="2026-08-22T13:04:02.478" v="70" actId="478"/>
          <ac:spMkLst>
            <pc:docMk/>
            <pc:sldMk cId="602943442" sldId="330"/>
            <ac:spMk id="2" creationId="{6FBCE928-96FA-ABA4-13BE-25A247800EF1}"/>
          </ac:spMkLst>
        </pc:spChg>
        <pc:spChg chg="del">
          <ac:chgData name="laura carroll" userId="10cc549c3e25ac6c" providerId="LiveId" clId="{C9503156-C2DF-45B0-8016-8AE5851BAF28}" dt="2026-08-22T13:03:56.093" v="68"/>
          <ac:spMkLst>
            <pc:docMk/>
            <pc:sldMk cId="602943442" sldId="330"/>
            <ac:spMk id="3" creationId="{A4109A39-63A7-B943-3CB9-B3482320A993}"/>
          </ac:spMkLst>
        </pc:spChg>
        <pc:spChg chg="add mod">
          <ac:chgData name="laura carroll" userId="10cc549c3e25ac6c" providerId="LiveId" clId="{C9503156-C2DF-45B0-8016-8AE5851BAF28}" dt="2026-08-22T13:04:00.736" v="69" actId="1076"/>
          <ac:spMkLst>
            <pc:docMk/>
            <pc:sldMk cId="602943442" sldId="330"/>
            <ac:spMk id="6" creationId="{EEF87B20-80A5-925A-BD56-1CB51B11C0FA}"/>
          </ac:spMkLst>
        </pc:spChg>
        <pc:graphicFrameChg chg="add mod modGraphic">
          <ac:chgData name="laura carroll" userId="10cc549c3e25ac6c" providerId="LiveId" clId="{C9503156-C2DF-45B0-8016-8AE5851BAF28}" dt="2026-08-22T13:04:13.019" v="76" actId="403"/>
          <ac:graphicFrameMkLst>
            <pc:docMk/>
            <pc:sldMk cId="602943442" sldId="330"/>
            <ac:graphicFrameMk id="4" creationId="{BF46464C-C2BF-91FB-FF15-B15B49D57271}"/>
          </ac:graphicFrameMkLst>
        </pc:graphicFrameChg>
      </pc:sldChg>
      <pc:sldChg chg="addSp delSp modSp new mod setBg">
        <pc:chgData name="laura carroll" userId="10cc549c3e25ac6c" providerId="LiveId" clId="{C9503156-C2DF-45B0-8016-8AE5851BAF28}" dt="2026-08-22T14:00:42.431" v="97"/>
        <pc:sldMkLst>
          <pc:docMk/>
          <pc:sldMk cId="2264464379" sldId="331"/>
        </pc:sldMkLst>
        <pc:spChg chg="del">
          <ac:chgData name="laura carroll" userId="10cc549c3e25ac6c" providerId="LiveId" clId="{C9503156-C2DF-45B0-8016-8AE5851BAF28}" dt="2026-08-22T14:00:31.029" v="93" actId="478"/>
          <ac:spMkLst>
            <pc:docMk/>
            <pc:sldMk cId="2264464379" sldId="331"/>
            <ac:spMk id="2" creationId="{BC517E8F-6367-B254-9CB7-AB092769CF6C}"/>
          </ac:spMkLst>
        </pc:spChg>
        <pc:spChg chg="del">
          <ac:chgData name="laura carroll" userId="10cc549c3e25ac6c" providerId="LiveId" clId="{C9503156-C2DF-45B0-8016-8AE5851BAF28}" dt="2026-08-22T14:00:28.646" v="92"/>
          <ac:spMkLst>
            <pc:docMk/>
            <pc:sldMk cId="2264464379" sldId="331"/>
            <ac:spMk id="3" creationId="{339BAA2E-8BEA-5105-01D2-BE3EEA0AB4D6}"/>
          </ac:spMkLst>
        </pc:spChg>
        <pc:spChg chg="add mod">
          <ac:chgData name="laura carroll" userId="10cc549c3e25ac6c" providerId="LiveId" clId="{C9503156-C2DF-45B0-8016-8AE5851BAF28}" dt="2026-08-22T14:00:34.249" v="94" actId="1076"/>
          <ac:spMkLst>
            <pc:docMk/>
            <pc:sldMk cId="2264464379" sldId="331"/>
            <ac:spMk id="6" creationId="{0E6128DC-6BB7-B954-30C1-815FB218EEF3}"/>
          </ac:spMkLst>
        </pc:spChg>
        <pc:graphicFrameChg chg="add mod modGraphic">
          <ac:chgData name="laura carroll" userId="10cc549c3e25ac6c" providerId="LiveId" clId="{C9503156-C2DF-45B0-8016-8AE5851BAF28}" dt="2026-08-22T14:00:38.718" v="96" actId="14100"/>
          <ac:graphicFrameMkLst>
            <pc:docMk/>
            <pc:sldMk cId="2264464379" sldId="331"/>
            <ac:graphicFrameMk id="4" creationId="{A43AABB8-9636-2890-2D2B-3DA7C0C98CCB}"/>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EEAA-D8B7-D7E8-DE52-BC75FE010B5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471C7FA-16FF-E944-BDBF-EED86FE738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0E003F1-440F-6AD7-9B9C-574FA1E315ED}"/>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5" name="Footer Placeholder 4">
            <a:extLst>
              <a:ext uri="{FF2B5EF4-FFF2-40B4-BE49-F238E27FC236}">
                <a16:creationId xmlns:a16="http://schemas.microsoft.com/office/drawing/2014/main" id="{223DE6DB-89A0-0F1F-4AB2-42D7873856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1F8196-0C25-A454-2CA6-3CAD008A2D77}"/>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138024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46E62-B627-B2A9-A139-105D5DBB35C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A742E05-E106-DC84-260E-6F85CD80E4E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ABE0A7-0F53-C52A-3F00-5481550DF2DC}"/>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5" name="Footer Placeholder 4">
            <a:extLst>
              <a:ext uri="{FF2B5EF4-FFF2-40B4-BE49-F238E27FC236}">
                <a16:creationId xmlns:a16="http://schemas.microsoft.com/office/drawing/2014/main" id="{72EF7241-8D6B-3CFA-5DAB-3C873291C8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166A53-2FB5-E01D-A65A-CFF8246009FB}"/>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826561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E3C55F-AEE6-8657-02D1-2642F7CFFEC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1743EF3-A22E-645E-3D21-C86A8536667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90486C6-5054-3947-8C72-6CE8EDA4DF0B}"/>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5" name="Footer Placeholder 4">
            <a:extLst>
              <a:ext uri="{FF2B5EF4-FFF2-40B4-BE49-F238E27FC236}">
                <a16:creationId xmlns:a16="http://schemas.microsoft.com/office/drawing/2014/main" id="{0E95E906-9BB2-DEE5-DA56-EF13ADAD9D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91AEA3-991E-5C08-4DED-EE83CB11B38A}"/>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1639042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FD7D1-2B9F-2D73-CC90-FE386E89F2D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ADEAC06-C4D5-8AEA-2C4A-9AAD60DA28D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D800159-FCE5-69E3-A303-A9E86CAA1FF2}"/>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5" name="Footer Placeholder 4">
            <a:extLst>
              <a:ext uri="{FF2B5EF4-FFF2-40B4-BE49-F238E27FC236}">
                <a16:creationId xmlns:a16="http://schemas.microsoft.com/office/drawing/2014/main" id="{7499DCF6-50A2-F37E-73F5-F3F0E0E07D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DD6C1A-2296-0C35-4530-56316181BCF1}"/>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4105394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4DE6-8E9F-F3CD-95A8-BD0F6CF2A7F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D37B0A9-46AB-32F1-0C7D-60802F0461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ECC714F-D7A1-34B2-A45A-ACC49BFAB42B}"/>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5" name="Footer Placeholder 4">
            <a:extLst>
              <a:ext uri="{FF2B5EF4-FFF2-40B4-BE49-F238E27FC236}">
                <a16:creationId xmlns:a16="http://schemas.microsoft.com/office/drawing/2014/main" id="{B9622798-EEB2-D707-07AC-04D2BAACFB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77341A-B78C-D78C-79B4-C10458AD68D1}"/>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357751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B7CCB-BC5F-6C78-1E1D-5FD7598B7E3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DE9EB4E-1E8F-CC91-FDE2-862B8AD35AC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E937577-D255-A7A9-DD1A-840263602D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881BF0F-3163-D8DC-987C-619E4DE960A6}"/>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6" name="Footer Placeholder 5">
            <a:extLst>
              <a:ext uri="{FF2B5EF4-FFF2-40B4-BE49-F238E27FC236}">
                <a16:creationId xmlns:a16="http://schemas.microsoft.com/office/drawing/2014/main" id="{EAF98702-B4AA-185D-0F08-7F948D2303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13D4E1-A3A6-17CA-23A4-64ACD3397202}"/>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860112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1BFF2-8CC3-1564-748B-FDAFFF80B6F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73A4E5C-686B-B76B-0ECB-5F7ECAC40D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9D5071E-0126-739C-703C-EA16A7D0D3B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AD21F8F-6BE8-E9AE-F355-68E73B08B9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78337C2-705E-73C5-42DD-F74B98CBA19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1427FC3-69D8-EF50-247E-5DC3E3B66015}"/>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8" name="Footer Placeholder 7">
            <a:extLst>
              <a:ext uri="{FF2B5EF4-FFF2-40B4-BE49-F238E27FC236}">
                <a16:creationId xmlns:a16="http://schemas.microsoft.com/office/drawing/2014/main" id="{BDA90544-708E-9B3B-19E3-8A8D7783794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4E5AEE0-4959-1010-25F0-D0E85A1177D5}"/>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1608539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30378-45FA-8D7D-B311-D5FF1F6F84E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AF53B6F-9EF4-AAA7-FE86-332BE7DC42D9}"/>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4" name="Footer Placeholder 3">
            <a:extLst>
              <a:ext uri="{FF2B5EF4-FFF2-40B4-BE49-F238E27FC236}">
                <a16:creationId xmlns:a16="http://schemas.microsoft.com/office/drawing/2014/main" id="{8A2D6E63-8436-8883-B4A8-1F7DB524272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2811F57-BBA1-7ECE-842E-77DCC5CD921F}"/>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3768629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3BA97B-4327-CF7D-40DB-9780C89BE84C}"/>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3" name="Footer Placeholder 2">
            <a:extLst>
              <a:ext uri="{FF2B5EF4-FFF2-40B4-BE49-F238E27FC236}">
                <a16:creationId xmlns:a16="http://schemas.microsoft.com/office/drawing/2014/main" id="{6C2B822E-E262-F838-E179-020CEE96EA8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A731786-9F3D-C44C-33A2-37E865B0C489}"/>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3414734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8A57-513F-E46E-33F3-38675601A7C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8B9E5D7A-273C-ECC4-3CE5-0D897EFF25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CD898A3-E9F7-E380-47EB-62383BDDCD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8BCEE64-3469-EF54-E5D9-81385F645C7F}"/>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6" name="Footer Placeholder 5">
            <a:extLst>
              <a:ext uri="{FF2B5EF4-FFF2-40B4-BE49-F238E27FC236}">
                <a16:creationId xmlns:a16="http://schemas.microsoft.com/office/drawing/2014/main" id="{AC8BB291-28DD-95D8-58A2-AD0E84303D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AD031F-4B77-D12B-A65E-805D22E8AE80}"/>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2987588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7E867-17DA-CB6D-9912-AB83797CAB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BDF4A99-9E9E-6E8A-6B63-1D1281C47F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206E7DA-85F8-C4D4-DB60-ADC0D4198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B310E10-E1E6-911D-898D-1BB83B8957DD}"/>
              </a:ext>
            </a:extLst>
          </p:cNvPr>
          <p:cNvSpPr>
            <a:spLocks noGrp="1"/>
          </p:cNvSpPr>
          <p:nvPr>
            <p:ph type="dt" sz="half" idx="10"/>
          </p:nvPr>
        </p:nvSpPr>
        <p:spPr/>
        <p:txBody>
          <a:bodyPr/>
          <a:lstStyle/>
          <a:p>
            <a:fld id="{91887FED-5EDA-4FEF-8D1F-D2CE5B52CAFE}" type="datetimeFigureOut">
              <a:rPr lang="en-GB" smtClean="0"/>
              <a:t>22/08/2026</a:t>
            </a:fld>
            <a:endParaRPr lang="en-GB"/>
          </a:p>
        </p:txBody>
      </p:sp>
      <p:sp>
        <p:nvSpPr>
          <p:cNvPr id="6" name="Footer Placeholder 5">
            <a:extLst>
              <a:ext uri="{FF2B5EF4-FFF2-40B4-BE49-F238E27FC236}">
                <a16:creationId xmlns:a16="http://schemas.microsoft.com/office/drawing/2014/main" id="{7FE4B43A-B703-FB69-2343-5087972B45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E1B858-3448-12C2-C829-10198E71FD8B}"/>
              </a:ext>
            </a:extLst>
          </p:cNvPr>
          <p:cNvSpPr>
            <a:spLocks noGrp="1"/>
          </p:cNvSpPr>
          <p:nvPr>
            <p:ph type="sldNum" sz="quarter" idx="12"/>
          </p:nvPr>
        </p:nvSpPr>
        <p:spPr/>
        <p:txBody>
          <a:bodyPr/>
          <a:lstStyle/>
          <a:p>
            <a:fld id="{7FDE4CAA-ABBC-4E37-8FED-D18BAACCCB98}" type="slidenum">
              <a:rPr lang="en-GB" smtClean="0"/>
              <a:t>‹#›</a:t>
            </a:fld>
            <a:endParaRPr lang="en-GB"/>
          </a:p>
        </p:txBody>
      </p:sp>
    </p:spTree>
    <p:extLst>
      <p:ext uri="{BB962C8B-B14F-4D97-AF65-F5344CB8AC3E}">
        <p14:creationId xmlns:p14="http://schemas.microsoft.com/office/powerpoint/2010/main" val="3894691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BDCD4C-9EAB-BD46-E2DB-3C6614B13A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30096FF-D91A-23D0-9086-30BCE97B6B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85DB65-BBAF-398D-DBB9-71FDACB53A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887FED-5EDA-4FEF-8D1F-D2CE5B52CAFE}" type="datetimeFigureOut">
              <a:rPr lang="en-GB" smtClean="0"/>
              <a:t>22/08/2026</a:t>
            </a:fld>
            <a:endParaRPr lang="en-GB"/>
          </a:p>
        </p:txBody>
      </p:sp>
      <p:sp>
        <p:nvSpPr>
          <p:cNvPr id="5" name="Footer Placeholder 4">
            <a:extLst>
              <a:ext uri="{FF2B5EF4-FFF2-40B4-BE49-F238E27FC236}">
                <a16:creationId xmlns:a16="http://schemas.microsoft.com/office/drawing/2014/main" id="{C7605925-1D11-1C43-425E-874550F853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5BD6DF5-73BA-E499-3AC7-1E36DE3EF8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DE4CAA-ABBC-4E37-8FED-D18BAACCCB98}" type="slidenum">
              <a:rPr lang="en-GB" smtClean="0"/>
              <a:t>‹#›</a:t>
            </a:fld>
            <a:endParaRPr lang="en-GB"/>
          </a:p>
        </p:txBody>
      </p:sp>
    </p:spTree>
    <p:extLst>
      <p:ext uri="{BB962C8B-B14F-4D97-AF65-F5344CB8AC3E}">
        <p14:creationId xmlns:p14="http://schemas.microsoft.com/office/powerpoint/2010/main" val="1186714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340A9-BBAF-804B-EFE9-7F93CD4FEC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EA60F9-91F0-0AF9-437F-E1B0A33459CB}"/>
              </a:ext>
            </a:extLst>
          </p:cNvPr>
          <p:cNvSpPr>
            <a:spLocks noGrp="1"/>
          </p:cNvSpPr>
          <p:nvPr>
            <p:ph type="title"/>
          </p:nvPr>
        </p:nvSpPr>
        <p:spPr>
          <a:xfrm>
            <a:off x="838200" y="365126"/>
            <a:ext cx="10515600" cy="1325563"/>
          </a:xfrm>
        </p:spPr>
        <p:txBody>
          <a:bodyPr/>
          <a:lstStyle/>
          <a:p>
            <a:pPr algn="ctr"/>
            <a:r>
              <a:rPr lang="en-GB" dirty="0">
                <a:solidFill>
                  <a:schemeClr val="accent6">
                    <a:lumMod val="75000"/>
                  </a:schemeClr>
                </a:solidFill>
              </a:rPr>
              <a:t>Level 1 courses</a:t>
            </a:r>
          </a:p>
        </p:txBody>
      </p:sp>
      <p:sp>
        <p:nvSpPr>
          <p:cNvPr id="3" name="Content Placeholder 2">
            <a:extLst>
              <a:ext uri="{FF2B5EF4-FFF2-40B4-BE49-F238E27FC236}">
                <a16:creationId xmlns:a16="http://schemas.microsoft.com/office/drawing/2014/main" id="{8AF8F93D-7223-63F2-6BD8-AB58D32388C0}"/>
              </a:ext>
            </a:extLst>
          </p:cNvPr>
          <p:cNvSpPr>
            <a:spLocks noGrp="1"/>
          </p:cNvSpPr>
          <p:nvPr>
            <p:ph idx="1"/>
          </p:nvPr>
        </p:nvSpPr>
        <p:spPr/>
        <p:txBody>
          <a:bodyPr>
            <a:normAutofit/>
          </a:bodyPr>
          <a:lstStyle/>
          <a:p>
            <a:pPr marL="0" indent="0" algn="ctr">
              <a:buNone/>
            </a:pPr>
            <a:r>
              <a:rPr lang="en-GB" sz="8800" dirty="0">
                <a:solidFill>
                  <a:schemeClr val="accent6">
                    <a:lumMod val="75000"/>
                  </a:schemeClr>
                </a:solidFill>
              </a:rPr>
              <a:t>Animals</a:t>
            </a:r>
          </a:p>
        </p:txBody>
      </p:sp>
      <p:sp>
        <p:nvSpPr>
          <p:cNvPr id="7" name="Rectangle 6">
            <a:extLst>
              <a:ext uri="{FF2B5EF4-FFF2-40B4-BE49-F238E27FC236}">
                <a16:creationId xmlns:a16="http://schemas.microsoft.com/office/drawing/2014/main" id="{6F71163E-DC67-2D58-DEC3-B51900506DA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a:extLst>
              <a:ext uri="{FF2B5EF4-FFF2-40B4-BE49-F238E27FC236}">
                <a16:creationId xmlns:a16="http://schemas.microsoft.com/office/drawing/2014/main" id="{FEDE3935-BC24-4CED-2CFB-B2C09BD744E4}"/>
              </a:ext>
            </a:extLst>
          </p:cNvPr>
          <p:cNvPicPr>
            <a:picLocks noChangeAspect="1"/>
          </p:cNvPicPr>
          <p:nvPr/>
        </p:nvPicPr>
        <p:blipFill>
          <a:blip r:embed="rId2"/>
          <a:srcRect b="5957"/>
          <a:stretch>
            <a:fillRect/>
          </a:stretch>
        </p:blipFill>
        <p:spPr>
          <a:xfrm>
            <a:off x="5179543" y="3511165"/>
            <a:ext cx="1832914" cy="2062322"/>
          </a:xfrm>
          <a:prstGeom prst="rect">
            <a:avLst/>
          </a:prstGeom>
        </p:spPr>
      </p:pic>
    </p:spTree>
    <p:extLst>
      <p:ext uri="{BB962C8B-B14F-4D97-AF65-F5344CB8AC3E}">
        <p14:creationId xmlns:p14="http://schemas.microsoft.com/office/powerpoint/2010/main" val="2977279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a:extLst>
            <a:ext uri="{FF2B5EF4-FFF2-40B4-BE49-F238E27FC236}">
              <a16:creationId xmlns:a16="http://schemas.microsoft.com/office/drawing/2014/main" id="{CDBD3D4F-A593-B2FB-F842-8E6C8CAFDE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AC984-7177-A458-E779-783EA4245972}"/>
              </a:ext>
            </a:extLst>
          </p:cNvPr>
          <p:cNvSpPr>
            <a:spLocks noGrp="1"/>
          </p:cNvSpPr>
          <p:nvPr>
            <p:ph type="title"/>
          </p:nvPr>
        </p:nvSpPr>
        <p:spPr>
          <a:xfrm>
            <a:off x="838200" y="365126"/>
            <a:ext cx="10515600" cy="1325563"/>
          </a:xfrm>
        </p:spPr>
        <p:txBody>
          <a:bodyPr/>
          <a:lstStyle/>
          <a:p>
            <a:pPr algn="ctr"/>
            <a:r>
              <a:rPr lang="en-GB" dirty="0">
                <a:solidFill>
                  <a:schemeClr val="accent6">
                    <a:lumMod val="75000"/>
                  </a:schemeClr>
                </a:solidFill>
              </a:rPr>
              <a:t>Level 2 courses</a:t>
            </a:r>
          </a:p>
        </p:txBody>
      </p:sp>
      <p:sp>
        <p:nvSpPr>
          <p:cNvPr id="3" name="Content Placeholder 2">
            <a:extLst>
              <a:ext uri="{FF2B5EF4-FFF2-40B4-BE49-F238E27FC236}">
                <a16:creationId xmlns:a16="http://schemas.microsoft.com/office/drawing/2014/main" id="{ACF8D5BF-E558-B21C-2658-2342CEFE8C5E}"/>
              </a:ext>
            </a:extLst>
          </p:cNvPr>
          <p:cNvSpPr>
            <a:spLocks noGrp="1"/>
          </p:cNvSpPr>
          <p:nvPr>
            <p:ph idx="1"/>
          </p:nvPr>
        </p:nvSpPr>
        <p:spPr/>
        <p:txBody>
          <a:bodyPr>
            <a:normAutofit/>
          </a:bodyPr>
          <a:lstStyle/>
          <a:p>
            <a:pPr marL="0" indent="0" algn="ctr">
              <a:buNone/>
            </a:pPr>
            <a:r>
              <a:rPr lang="en-GB" sz="8800" dirty="0">
                <a:solidFill>
                  <a:schemeClr val="accent6">
                    <a:lumMod val="75000"/>
                  </a:schemeClr>
                </a:solidFill>
              </a:rPr>
              <a:t>Animals</a:t>
            </a:r>
          </a:p>
        </p:txBody>
      </p:sp>
      <p:sp>
        <p:nvSpPr>
          <p:cNvPr id="7" name="Rectangle 6">
            <a:extLst>
              <a:ext uri="{FF2B5EF4-FFF2-40B4-BE49-F238E27FC236}">
                <a16:creationId xmlns:a16="http://schemas.microsoft.com/office/drawing/2014/main" id="{CA954452-E2CF-79AE-C4CD-DF0DE4F8E8B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a:extLst>
              <a:ext uri="{FF2B5EF4-FFF2-40B4-BE49-F238E27FC236}">
                <a16:creationId xmlns:a16="http://schemas.microsoft.com/office/drawing/2014/main" id="{D01FB2CA-56F6-190F-AD84-222ED7A68825}"/>
              </a:ext>
            </a:extLst>
          </p:cNvPr>
          <p:cNvPicPr>
            <a:picLocks noChangeAspect="1"/>
          </p:cNvPicPr>
          <p:nvPr/>
        </p:nvPicPr>
        <p:blipFill>
          <a:blip r:embed="rId2"/>
          <a:srcRect b="5957"/>
          <a:stretch>
            <a:fillRect/>
          </a:stretch>
        </p:blipFill>
        <p:spPr>
          <a:xfrm>
            <a:off x="5179543" y="3511165"/>
            <a:ext cx="1832914" cy="2062322"/>
          </a:xfrm>
          <a:prstGeom prst="rect">
            <a:avLst/>
          </a:prstGeom>
        </p:spPr>
      </p:pic>
    </p:spTree>
    <p:extLst>
      <p:ext uri="{BB962C8B-B14F-4D97-AF65-F5344CB8AC3E}">
        <p14:creationId xmlns:p14="http://schemas.microsoft.com/office/powerpoint/2010/main" val="3997554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CF30BAF-8ED5-8E83-6313-C4959FDF1036}"/>
              </a:ext>
            </a:extLst>
          </p:cNvPr>
          <p:cNvGraphicFramePr>
            <a:graphicFrameLocks noGrp="1"/>
          </p:cNvGraphicFramePr>
          <p:nvPr>
            <p:extLst>
              <p:ext uri="{D42A27DB-BD31-4B8C-83A1-F6EECF244321}">
                <p14:modId xmlns:p14="http://schemas.microsoft.com/office/powerpoint/2010/main" val="2030621664"/>
              </p:ext>
            </p:extLst>
          </p:nvPr>
        </p:nvGraphicFramePr>
        <p:xfrm>
          <a:off x="293914" y="1360714"/>
          <a:ext cx="11734800" cy="5257801"/>
        </p:xfrm>
        <a:graphic>
          <a:graphicData uri="http://schemas.openxmlformats.org/drawingml/2006/table">
            <a:tbl>
              <a:tblPr/>
              <a:tblGrid>
                <a:gridCol w="5867400">
                  <a:extLst>
                    <a:ext uri="{9D8B030D-6E8A-4147-A177-3AD203B41FA5}">
                      <a16:colId xmlns:a16="http://schemas.microsoft.com/office/drawing/2014/main" val="3141868571"/>
                    </a:ext>
                  </a:extLst>
                </a:gridCol>
                <a:gridCol w="5867400">
                  <a:extLst>
                    <a:ext uri="{9D8B030D-6E8A-4147-A177-3AD203B41FA5}">
                      <a16:colId xmlns:a16="http://schemas.microsoft.com/office/drawing/2014/main" val="2729737577"/>
                    </a:ext>
                  </a:extLst>
                </a:gridCol>
              </a:tblGrid>
              <a:tr h="797212">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0936651"/>
                  </a:ext>
                </a:extLst>
              </a:tr>
              <a:tr h="1361904">
                <a:tc>
                  <a:txBody>
                    <a:bodyPr/>
                    <a:lstStyle/>
                    <a:p>
                      <a:pPr algn="l" fontAlgn="t">
                        <a:lnSpc>
                          <a:spcPts val="2400"/>
                        </a:lnSpc>
                        <a:buNone/>
                      </a:pPr>
                      <a:r>
                        <a:rPr lang="en-GB" b="1" dirty="0">
                          <a:effectLst/>
                        </a:rPr>
                        <a:t>shown knowledge of</a:t>
                      </a:r>
                    </a:p>
                    <a:p>
                      <a:pPr algn="l" fontAlgn="t">
                        <a:lnSpc>
                          <a:spcPts val="1800"/>
                        </a:lnSpc>
                        <a:buNone/>
                      </a:pPr>
                      <a:r>
                        <a:rPr lang="en-GB" dirty="0">
                          <a:effectLst/>
                        </a:rPr>
                        <a:t>1. the main different equine species and their impact on societal development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31091284"/>
                  </a:ext>
                </a:extLst>
              </a:tr>
              <a:tr h="455549">
                <a:tc>
                  <a:txBody>
                    <a:bodyPr/>
                    <a:lstStyle/>
                    <a:p>
                      <a:pPr algn="l" fontAlgn="t">
                        <a:lnSpc>
                          <a:spcPts val="1800"/>
                        </a:lnSpc>
                        <a:buNone/>
                      </a:pPr>
                      <a:r>
                        <a:rPr lang="en-GB">
                          <a:effectLst/>
                        </a:rPr>
                        <a:t>2. basic equine physiology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31749119"/>
                  </a:ext>
                </a:extLst>
              </a:tr>
              <a:tr h="697560">
                <a:tc>
                  <a:txBody>
                    <a:bodyPr/>
                    <a:lstStyle/>
                    <a:p>
                      <a:pPr algn="l" fontAlgn="t">
                        <a:lnSpc>
                          <a:spcPts val="1800"/>
                        </a:lnSpc>
                        <a:buNone/>
                      </a:pPr>
                      <a:r>
                        <a:rPr lang="en-GB">
                          <a:effectLst/>
                        </a:rPr>
                        <a:t>3. the key features of equine behaviour and equine training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95775288"/>
                  </a:ext>
                </a:extLst>
              </a:tr>
              <a:tr h="697560">
                <a:tc>
                  <a:txBody>
                    <a:bodyPr/>
                    <a:lstStyle/>
                    <a:p>
                      <a:pPr algn="l" fontAlgn="t">
                        <a:lnSpc>
                          <a:spcPts val="1800"/>
                        </a:lnSpc>
                        <a:buNone/>
                      </a:pPr>
                      <a:r>
                        <a:rPr lang="en-GB">
                          <a:effectLst/>
                        </a:rPr>
                        <a:t>4. the main principles of feeding management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79825992"/>
                  </a:ext>
                </a:extLst>
              </a:tr>
              <a:tr h="792467">
                <a:tc>
                  <a:txBody>
                    <a:bodyPr/>
                    <a:lstStyle/>
                    <a:p>
                      <a:pPr algn="l" fontAlgn="t">
                        <a:lnSpc>
                          <a:spcPts val="2400"/>
                        </a:lnSpc>
                        <a:buNone/>
                      </a:pPr>
                      <a:r>
                        <a:rPr lang="en-GB" b="1">
                          <a:effectLst/>
                        </a:rPr>
                        <a:t>acquired an understanding of</a:t>
                      </a:r>
                    </a:p>
                    <a:p>
                      <a:pPr algn="l" fontAlgn="t">
                        <a:lnSpc>
                          <a:spcPts val="1800"/>
                        </a:lnSpc>
                        <a:buNone/>
                      </a:pPr>
                      <a:r>
                        <a:rPr lang="en-GB">
                          <a:effectLst/>
                        </a:rPr>
                        <a:t>5. how to maintain equine health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0991686"/>
                  </a:ext>
                </a:extLst>
              </a:tr>
              <a:tr h="455549">
                <a:tc>
                  <a:txBody>
                    <a:bodyPr/>
                    <a:lstStyle/>
                    <a:p>
                      <a:pPr algn="l" fontAlgn="t">
                        <a:lnSpc>
                          <a:spcPts val="1800"/>
                        </a:lnSpc>
                        <a:buNone/>
                      </a:pPr>
                      <a:r>
                        <a:rPr lang="en-GB">
                          <a:effectLst/>
                        </a:rPr>
                        <a:t>6. equine breeding management.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84707147"/>
                  </a:ext>
                </a:extLst>
              </a:tr>
            </a:tbl>
          </a:graphicData>
        </a:graphic>
      </p:graphicFrame>
      <p:sp>
        <p:nvSpPr>
          <p:cNvPr id="5" name="Rectangle 1">
            <a:extLst>
              <a:ext uri="{FF2B5EF4-FFF2-40B4-BE49-F238E27FC236}">
                <a16:creationId xmlns:a16="http://schemas.microsoft.com/office/drawing/2014/main" id="{881ED31E-1AC6-E693-BC5E-30EB7934CF1E}"/>
              </a:ext>
            </a:extLst>
          </p:cNvPr>
          <p:cNvSpPr>
            <a:spLocks noChangeArrowheads="1"/>
          </p:cNvSpPr>
          <p:nvPr/>
        </p:nvSpPr>
        <p:spPr bwMode="auto">
          <a:xfrm>
            <a:off x="481445" y="7459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equine care and management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Two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80603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F6DC01-648D-2C80-3342-C68DC413689B}"/>
              </a:ext>
            </a:extLst>
          </p:cNvPr>
          <p:cNvGraphicFramePr>
            <a:graphicFrameLocks noGrp="1"/>
          </p:cNvGraphicFramePr>
          <p:nvPr>
            <p:ph idx="1"/>
            <p:extLst>
              <p:ext uri="{D42A27DB-BD31-4B8C-83A1-F6EECF244321}">
                <p14:modId xmlns:p14="http://schemas.microsoft.com/office/powerpoint/2010/main" val="1650147867"/>
              </p:ext>
            </p:extLst>
          </p:nvPr>
        </p:nvGraphicFramePr>
        <p:xfrm>
          <a:off x="0" y="824865"/>
          <a:ext cx="11952514" cy="6254673"/>
        </p:xfrm>
        <a:graphic>
          <a:graphicData uri="http://schemas.openxmlformats.org/drawingml/2006/table">
            <a:tbl>
              <a:tblPr/>
              <a:tblGrid>
                <a:gridCol w="5976257">
                  <a:extLst>
                    <a:ext uri="{9D8B030D-6E8A-4147-A177-3AD203B41FA5}">
                      <a16:colId xmlns:a16="http://schemas.microsoft.com/office/drawing/2014/main" val="751856964"/>
                    </a:ext>
                  </a:extLst>
                </a:gridCol>
                <a:gridCol w="5976257">
                  <a:extLst>
                    <a:ext uri="{9D8B030D-6E8A-4147-A177-3AD203B41FA5}">
                      <a16:colId xmlns:a16="http://schemas.microsoft.com/office/drawing/2014/main" val="376050943"/>
                    </a:ext>
                  </a:extLst>
                </a:gridCol>
              </a:tblGrid>
              <a:tr h="443634">
                <a:tc>
                  <a:txBody>
                    <a:bodyPr/>
                    <a:lstStyle/>
                    <a:p>
                      <a:pPr marL="0" marR="0" indent="0" algn="l" fontAlgn="t">
                        <a:buNone/>
                      </a:pPr>
                      <a:r>
                        <a:rPr lang="en-GB" sz="2000">
                          <a:effectLst/>
                        </a:rPr>
                        <a:t>In successfully completing this unit, the learner will have</a:t>
                      </a:r>
                    </a:p>
                  </a:txBody>
                  <a:tcPr marL="50597" marR="50597" marT="25298" marB="2529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dirty="0">
                          <a:effectLst/>
                        </a:rPr>
                        <a:t>Evidence needed</a:t>
                      </a:r>
                    </a:p>
                  </a:txBody>
                  <a:tcPr marL="50597" marR="50597" marT="25298" marB="2529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51941392"/>
                  </a:ext>
                </a:extLst>
              </a:tr>
              <a:tr h="837125">
                <a:tc>
                  <a:txBody>
                    <a:bodyPr/>
                    <a:lstStyle/>
                    <a:p>
                      <a:pPr marL="0" marR="0" indent="0" algn="l" fontAlgn="t">
                        <a:lnSpc>
                          <a:spcPts val="2400"/>
                        </a:lnSpc>
                        <a:buNone/>
                      </a:pPr>
                      <a:r>
                        <a:rPr lang="en-GB" sz="1800" b="1">
                          <a:effectLst/>
                        </a:rPr>
                        <a:t>demonstrated the ability to</a:t>
                      </a:r>
                    </a:p>
                    <a:p>
                      <a:pPr marL="0" marR="0" indent="0" algn="l" fontAlgn="t">
                        <a:lnSpc>
                          <a:spcPts val="1800"/>
                        </a:lnSpc>
                        <a:buNone/>
                      </a:pPr>
                      <a:r>
                        <a:rPr lang="en-GB" sz="1400">
                          <a:effectLst/>
                        </a:rPr>
                        <a:t>1. identify five welfare considerations for alpacas and camelids</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Summary sheet and/or student completed work</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02619528"/>
                  </a:ext>
                </a:extLst>
              </a:tr>
              <a:tr h="549261">
                <a:tc>
                  <a:txBody>
                    <a:bodyPr/>
                    <a:lstStyle/>
                    <a:p>
                      <a:pPr marL="0" marR="0" indent="0" algn="l" fontAlgn="t">
                        <a:lnSpc>
                          <a:spcPts val="1800"/>
                        </a:lnSpc>
                        <a:buNone/>
                      </a:pPr>
                      <a:r>
                        <a:rPr lang="en-GB" sz="1400">
                          <a:effectLst/>
                        </a:rPr>
                        <a:t>2. identify five reasons alpacas are kept in the United Kingdom</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Summary sheet and/or student completed work</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25212271"/>
                  </a:ext>
                </a:extLst>
              </a:tr>
              <a:tr h="549261">
                <a:tc>
                  <a:txBody>
                    <a:bodyPr/>
                    <a:lstStyle/>
                    <a:p>
                      <a:pPr marL="0" marR="0" indent="0" algn="l" fontAlgn="t">
                        <a:lnSpc>
                          <a:spcPts val="1800"/>
                        </a:lnSpc>
                        <a:buNone/>
                      </a:pPr>
                      <a:r>
                        <a:rPr lang="en-GB" sz="1400">
                          <a:effectLst/>
                        </a:rPr>
                        <a:t>3. describe the main nutrients an alpaca needs for a healthy diet and their function</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Summary sheet and/or student completed work</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48689122"/>
                  </a:ext>
                </a:extLst>
              </a:tr>
              <a:tr h="549261">
                <a:tc>
                  <a:txBody>
                    <a:bodyPr/>
                    <a:lstStyle/>
                    <a:p>
                      <a:pPr marL="0" marR="0" indent="0" algn="l" fontAlgn="t">
                        <a:lnSpc>
                          <a:spcPts val="1800"/>
                        </a:lnSpc>
                        <a:buNone/>
                      </a:pPr>
                      <a:r>
                        <a:rPr lang="en-GB" sz="1400" dirty="0">
                          <a:effectLst/>
                        </a:rPr>
                        <a:t>4. describe the key signs of good and poor health in alpacas</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dirty="0">
                          <a:effectLst/>
                        </a:rPr>
                        <a:t>Summary sheet and/or student completed work</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60591790"/>
                  </a:ext>
                </a:extLst>
              </a:tr>
              <a:tr h="485884">
                <a:tc>
                  <a:txBody>
                    <a:bodyPr/>
                    <a:lstStyle/>
                    <a:p>
                      <a:pPr marL="0" marR="0" indent="0" algn="l" fontAlgn="t">
                        <a:lnSpc>
                          <a:spcPts val="1800"/>
                        </a:lnSpc>
                        <a:buNone/>
                      </a:pPr>
                      <a:r>
                        <a:rPr lang="en-GB" sz="1400">
                          <a:effectLst/>
                        </a:rPr>
                        <a:t>5. provide appropriate feed for alpacas with minimal supervision</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Summary sheet</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63631891"/>
                  </a:ext>
                </a:extLst>
              </a:tr>
              <a:tr h="455342">
                <a:tc>
                  <a:txBody>
                    <a:bodyPr/>
                    <a:lstStyle/>
                    <a:p>
                      <a:pPr marL="0" marR="0" indent="0" algn="l" fontAlgn="t">
                        <a:lnSpc>
                          <a:spcPts val="1800"/>
                        </a:lnSpc>
                        <a:buNone/>
                      </a:pPr>
                      <a:r>
                        <a:rPr lang="en-GB" sz="1400">
                          <a:effectLst/>
                        </a:rPr>
                        <a:t>6. assist in administering vitamin supplements to alpacas</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Summary sheet</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74903908"/>
                  </a:ext>
                </a:extLst>
              </a:tr>
              <a:tr h="485884">
                <a:tc>
                  <a:txBody>
                    <a:bodyPr/>
                    <a:lstStyle/>
                    <a:p>
                      <a:pPr marL="0" marR="0" indent="0" algn="l" fontAlgn="t">
                        <a:lnSpc>
                          <a:spcPts val="1800"/>
                        </a:lnSpc>
                        <a:buNone/>
                      </a:pPr>
                      <a:r>
                        <a:rPr lang="en-GB" sz="1400" dirty="0">
                          <a:effectLst/>
                        </a:rPr>
                        <a:t>7. complete a health check on an alpaca including a body condition score</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Summary sheet</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22352748"/>
                  </a:ext>
                </a:extLst>
              </a:tr>
              <a:tr h="455342">
                <a:tc>
                  <a:txBody>
                    <a:bodyPr/>
                    <a:lstStyle/>
                    <a:p>
                      <a:pPr marL="0" marR="0" indent="0" algn="l" fontAlgn="t">
                        <a:lnSpc>
                          <a:spcPts val="1800"/>
                        </a:lnSpc>
                        <a:buNone/>
                      </a:pPr>
                      <a:r>
                        <a:rPr lang="en-GB" sz="1400">
                          <a:effectLst/>
                        </a:rPr>
                        <a:t>8. produce an animal husbandry plan for an alpaca</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Student completed work</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6479526"/>
                  </a:ext>
                </a:extLst>
              </a:tr>
              <a:tr h="485884">
                <a:tc>
                  <a:txBody>
                    <a:bodyPr/>
                    <a:lstStyle/>
                    <a:p>
                      <a:pPr marL="0" marR="0" indent="0" algn="l" fontAlgn="t">
                        <a:lnSpc>
                          <a:spcPts val="1800"/>
                        </a:lnSpc>
                        <a:buNone/>
                      </a:pPr>
                      <a:r>
                        <a:rPr lang="en-GB" sz="1400">
                          <a:effectLst/>
                        </a:rPr>
                        <a:t>9. participate in a discussion about how to correctly provide vitamins for alpacas</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a:effectLst/>
                        </a:rPr>
                        <a:t>Summary sheet</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54044611"/>
                  </a:ext>
                </a:extLst>
              </a:tr>
              <a:tr h="485884">
                <a:tc>
                  <a:txBody>
                    <a:bodyPr/>
                    <a:lstStyle/>
                    <a:p>
                      <a:pPr marL="0" marR="0" indent="0" algn="l" fontAlgn="t">
                        <a:lnSpc>
                          <a:spcPts val="1800"/>
                        </a:lnSpc>
                        <a:buNone/>
                      </a:pPr>
                      <a:r>
                        <a:rPr lang="en-GB" sz="1400">
                          <a:effectLst/>
                        </a:rPr>
                        <a:t>10. participate in a discussion about why we provide vitamin supplements for alpacas.</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2000" dirty="0">
                          <a:effectLst/>
                        </a:rPr>
                        <a:t>Summary sheet</a:t>
                      </a:r>
                    </a:p>
                  </a:txBody>
                  <a:tcPr marL="67463" marR="67463" marT="67463" marB="674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84244189"/>
                  </a:ext>
                </a:extLst>
              </a:tr>
            </a:tbl>
          </a:graphicData>
        </a:graphic>
      </p:graphicFrame>
      <p:sp>
        <p:nvSpPr>
          <p:cNvPr id="6" name="TextBox 5">
            <a:extLst>
              <a:ext uri="{FF2B5EF4-FFF2-40B4-BE49-F238E27FC236}">
                <a16:creationId xmlns:a16="http://schemas.microsoft.com/office/drawing/2014/main" id="{9B0BA746-1A25-C810-78B8-F3149065CB58}"/>
              </a:ext>
            </a:extLst>
          </p:cNvPr>
          <p:cNvSpPr txBox="1"/>
          <p:nvPr/>
        </p:nvSpPr>
        <p:spPr>
          <a:xfrm>
            <a:off x="119742" y="0"/>
            <a:ext cx="6096000" cy="892424"/>
          </a:xfrm>
          <a:prstGeom prst="rect">
            <a:avLst/>
          </a:prstGeom>
          <a:noFill/>
        </p:spPr>
        <p:txBody>
          <a:bodyPr wrap="square">
            <a:spAutoFit/>
          </a:bodyPr>
          <a:lstStyle/>
          <a:p>
            <a:pPr marL="0" marR="0" indent="0" algn="l">
              <a:buNone/>
            </a:pPr>
            <a:r>
              <a:rPr lang="en-GB" sz="900" b="1" i="0" cap="all" spc="38" dirty="0">
                <a:solidFill>
                  <a:srgbClr val="FFFFFF"/>
                </a:solidFill>
                <a:effectLst/>
                <a:latin typeface="Open Sans" panose="020B0606030504020204" pitchFamily="34" charset="0"/>
              </a:rPr>
              <a:t>114756</a:t>
            </a:r>
            <a:endParaRPr lang="en-GB" b="0" i="0" dirty="0">
              <a:solidFill>
                <a:srgbClr val="2B2438"/>
              </a:solidFill>
              <a:effectLst/>
              <a:latin typeface="Open Sans" panose="020B0606030504020204" pitchFamily="34" charset="0"/>
            </a:endParaRPr>
          </a:p>
          <a:p>
            <a:pPr marL="0" marR="0" indent="0" algn="l">
              <a:lnSpc>
                <a:spcPts val="3300"/>
              </a:lnSpc>
              <a:buNone/>
            </a:pPr>
            <a:r>
              <a:rPr lang="en-GB" sz="1800" b="1" i="0" dirty="0">
                <a:solidFill>
                  <a:srgbClr val="371376"/>
                </a:solidFill>
                <a:effectLst/>
                <a:latin typeface="Open Sans" panose="020B0606030504020204" pitchFamily="34" charset="0"/>
              </a:rPr>
              <a:t>Alpaca health and welfare</a:t>
            </a:r>
          </a:p>
          <a:p>
            <a:pPr marL="0" marR="0" indent="0" algn="l">
              <a:lnSpc>
                <a:spcPts val="2100"/>
              </a:lnSpc>
              <a:buNone/>
            </a:pPr>
            <a:r>
              <a:rPr lang="en-GB" sz="1100" b="1" i="0" dirty="0">
                <a:solidFill>
                  <a:srgbClr val="371376"/>
                </a:solidFill>
                <a:effectLst/>
                <a:latin typeface="Open Sans" panose="020B0606030504020204" pitchFamily="34" charset="0"/>
              </a:rPr>
              <a:t>Level: Level Two</a:t>
            </a:r>
          </a:p>
        </p:txBody>
      </p:sp>
    </p:spTree>
    <p:extLst>
      <p:ext uri="{BB962C8B-B14F-4D97-AF65-F5344CB8AC3E}">
        <p14:creationId xmlns:p14="http://schemas.microsoft.com/office/powerpoint/2010/main" val="3170242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43AABB8-9636-2890-2D2B-3DA7C0C98CCB}"/>
              </a:ext>
            </a:extLst>
          </p:cNvPr>
          <p:cNvGraphicFramePr>
            <a:graphicFrameLocks noGrp="1"/>
          </p:cNvGraphicFramePr>
          <p:nvPr>
            <p:ph idx="1"/>
            <p:extLst>
              <p:ext uri="{D42A27DB-BD31-4B8C-83A1-F6EECF244321}">
                <p14:modId xmlns:p14="http://schemas.microsoft.com/office/powerpoint/2010/main" val="834285238"/>
              </p:ext>
            </p:extLst>
          </p:nvPr>
        </p:nvGraphicFramePr>
        <p:xfrm>
          <a:off x="293913" y="1415142"/>
          <a:ext cx="11386458" cy="5137956"/>
        </p:xfrm>
        <a:graphic>
          <a:graphicData uri="http://schemas.openxmlformats.org/drawingml/2006/table">
            <a:tbl>
              <a:tblPr/>
              <a:tblGrid>
                <a:gridCol w="5693229">
                  <a:extLst>
                    <a:ext uri="{9D8B030D-6E8A-4147-A177-3AD203B41FA5}">
                      <a16:colId xmlns:a16="http://schemas.microsoft.com/office/drawing/2014/main" val="2442149216"/>
                    </a:ext>
                  </a:extLst>
                </a:gridCol>
                <a:gridCol w="5693229">
                  <a:extLst>
                    <a:ext uri="{9D8B030D-6E8A-4147-A177-3AD203B41FA5}">
                      <a16:colId xmlns:a16="http://schemas.microsoft.com/office/drawing/2014/main" val="2837856928"/>
                    </a:ext>
                  </a:extLst>
                </a:gridCol>
              </a:tblGrid>
              <a:tr h="1106636">
                <a:tc>
                  <a:txBody>
                    <a:bodyPr/>
                    <a:lstStyle/>
                    <a:p>
                      <a:pPr marL="0" marR="0" indent="0"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5736362"/>
                  </a:ext>
                </a:extLst>
              </a:tr>
              <a:tr h="1343773">
                <a:tc>
                  <a:txBody>
                    <a:bodyPr/>
                    <a:lstStyle/>
                    <a:p>
                      <a:pPr marL="0" marR="0" indent="0" algn="l" fontAlgn="t">
                        <a:lnSpc>
                          <a:spcPts val="2400"/>
                        </a:lnSpc>
                        <a:buNone/>
                      </a:pPr>
                      <a:r>
                        <a:rPr lang="en-GB" sz="1650" b="1">
                          <a:effectLst/>
                        </a:rPr>
                        <a:t>demonstrated the ability to</a:t>
                      </a:r>
                    </a:p>
                    <a:p>
                      <a:pPr marL="0" marR="0" indent="0" algn="l" fontAlgn="t">
                        <a:lnSpc>
                          <a:spcPts val="1800"/>
                        </a:lnSpc>
                        <a:buNone/>
                      </a:pPr>
                      <a:r>
                        <a:rPr lang="en-GB" sz="1200">
                          <a:effectLst/>
                        </a:rPr>
                        <a:t>1. check the chicken’s eyes</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a:effectLst/>
                        </a:rPr>
                        <a:t>Summary sheet</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87738031"/>
                  </a:ext>
                </a:extLst>
              </a:tr>
              <a:tr h="895849">
                <a:tc>
                  <a:txBody>
                    <a:bodyPr/>
                    <a:lstStyle/>
                    <a:p>
                      <a:pPr marL="0" marR="0" indent="0" algn="l" fontAlgn="t">
                        <a:lnSpc>
                          <a:spcPts val="1800"/>
                        </a:lnSpc>
                        <a:buNone/>
                      </a:pPr>
                      <a:r>
                        <a:rPr lang="en-GB" sz="1200">
                          <a:effectLst/>
                        </a:rPr>
                        <a:t>2. check the chicken’s beak</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a:effectLst/>
                        </a:rPr>
                        <a:t>Summary sheet</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12856015"/>
                  </a:ext>
                </a:extLst>
              </a:tr>
              <a:tr h="895849">
                <a:tc>
                  <a:txBody>
                    <a:bodyPr/>
                    <a:lstStyle/>
                    <a:p>
                      <a:pPr marL="0" marR="0" indent="0" algn="l" fontAlgn="t">
                        <a:lnSpc>
                          <a:spcPts val="1800"/>
                        </a:lnSpc>
                        <a:buNone/>
                      </a:pPr>
                      <a:r>
                        <a:rPr lang="en-GB" sz="1200">
                          <a:effectLst/>
                        </a:rPr>
                        <a:t>3. check the chicken's comb and wattles</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a:effectLst/>
                        </a:rPr>
                        <a:t>Summary sheet</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08420329"/>
                  </a:ext>
                </a:extLst>
              </a:tr>
              <a:tr h="895849">
                <a:tc>
                  <a:txBody>
                    <a:bodyPr/>
                    <a:lstStyle/>
                    <a:p>
                      <a:pPr marL="0" marR="0" indent="0" algn="l" fontAlgn="t">
                        <a:lnSpc>
                          <a:spcPts val="1800"/>
                        </a:lnSpc>
                        <a:buNone/>
                      </a:pPr>
                      <a:r>
                        <a:rPr lang="en-GB" sz="1200">
                          <a:effectLst/>
                        </a:rPr>
                        <a:t>4. check the chicken’s feet.</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dirty="0">
                          <a:effectLst/>
                        </a:rPr>
                        <a:t>Summary sheet</a:t>
                      </a:r>
                    </a:p>
                  </a:txBody>
                  <a:tcPr marL="121920" marR="121920" marT="121920" marB="1219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57393608"/>
                  </a:ext>
                </a:extLst>
              </a:tr>
            </a:tbl>
          </a:graphicData>
        </a:graphic>
      </p:graphicFrame>
      <p:sp>
        <p:nvSpPr>
          <p:cNvPr id="6" name="TextBox 5">
            <a:extLst>
              <a:ext uri="{FF2B5EF4-FFF2-40B4-BE49-F238E27FC236}">
                <a16:creationId xmlns:a16="http://schemas.microsoft.com/office/drawing/2014/main" id="{0E6128DC-6BB7-B954-30C1-815FB218EEF3}"/>
              </a:ext>
            </a:extLst>
          </p:cNvPr>
          <p:cNvSpPr txBox="1"/>
          <p:nvPr/>
        </p:nvSpPr>
        <p:spPr>
          <a:xfrm>
            <a:off x="206829" y="304902"/>
            <a:ext cx="6096000" cy="892424"/>
          </a:xfrm>
          <a:prstGeom prst="rect">
            <a:avLst/>
          </a:prstGeom>
          <a:noFill/>
        </p:spPr>
        <p:txBody>
          <a:bodyPr wrap="square">
            <a:spAutoFit/>
          </a:bodyPr>
          <a:lstStyle/>
          <a:p>
            <a:pPr marL="0" marR="0" indent="0" algn="l">
              <a:buNone/>
            </a:pPr>
            <a:r>
              <a:rPr lang="en-GB" sz="900" b="1" i="0" cap="all" spc="38" dirty="0">
                <a:solidFill>
                  <a:srgbClr val="FFFFFF"/>
                </a:solidFill>
                <a:effectLst/>
                <a:latin typeface="Open Sans" panose="020B0606030504020204" pitchFamily="34" charset="0"/>
              </a:rPr>
              <a:t>126381</a:t>
            </a:r>
            <a:endParaRPr lang="en-GB" b="0" i="0" dirty="0">
              <a:solidFill>
                <a:srgbClr val="2B2438"/>
              </a:solidFill>
              <a:effectLst/>
              <a:latin typeface="Open Sans" panose="020B0606030504020204" pitchFamily="34" charset="0"/>
            </a:endParaRPr>
          </a:p>
          <a:p>
            <a:pPr marL="0" marR="0" indent="0" algn="l">
              <a:lnSpc>
                <a:spcPts val="3300"/>
              </a:lnSpc>
              <a:buNone/>
            </a:pPr>
            <a:r>
              <a:rPr lang="en-GB" sz="1800" b="1" i="0" dirty="0">
                <a:solidFill>
                  <a:srgbClr val="371376"/>
                </a:solidFill>
                <a:effectLst/>
                <a:latin typeface="Open Sans" panose="020B0606030504020204" pitchFamily="34" charset="0"/>
              </a:rPr>
              <a:t>Carrying out a health check on a chicken</a:t>
            </a:r>
          </a:p>
          <a:p>
            <a:pPr marL="0" marR="0" indent="0" algn="l">
              <a:lnSpc>
                <a:spcPts val="2100"/>
              </a:lnSpc>
              <a:buNone/>
            </a:pPr>
            <a:r>
              <a:rPr lang="en-GB" sz="1100" b="1" i="0" dirty="0">
                <a:solidFill>
                  <a:srgbClr val="371376"/>
                </a:solidFill>
                <a:effectLst/>
                <a:latin typeface="Open Sans" panose="020B0606030504020204" pitchFamily="34" charset="0"/>
              </a:rPr>
              <a:t>Level: Level Two</a:t>
            </a:r>
          </a:p>
        </p:txBody>
      </p:sp>
    </p:spTree>
    <p:extLst>
      <p:ext uri="{BB962C8B-B14F-4D97-AF65-F5344CB8AC3E}">
        <p14:creationId xmlns:p14="http://schemas.microsoft.com/office/powerpoint/2010/main" val="2264464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F46464C-C2BF-91FB-FF15-B15B49D57271}"/>
              </a:ext>
            </a:extLst>
          </p:cNvPr>
          <p:cNvGraphicFramePr>
            <a:graphicFrameLocks noGrp="1"/>
          </p:cNvGraphicFramePr>
          <p:nvPr>
            <p:ph idx="1"/>
            <p:extLst>
              <p:ext uri="{D42A27DB-BD31-4B8C-83A1-F6EECF244321}">
                <p14:modId xmlns:p14="http://schemas.microsoft.com/office/powerpoint/2010/main" val="71924892"/>
              </p:ext>
            </p:extLst>
          </p:nvPr>
        </p:nvGraphicFramePr>
        <p:xfrm>
          <a:off x="228600" y="959974"/>
          <a:ext cx="11734800" cy="5898024"/>
        </p:xfrm>
        <a:graphic>
          <a:graphicData uri="http://schemas.openxmlformats.org/drawingml/2006/table">
            <a:tbl>
              <a:tblPr/>
              <a:tblGrid>
                <a:gridCol w="5867400">
                  <a:extLst>
                    <a:ext uri="{9D8B030D-6E8A-4147-A177-3AD203B41FA5}">
                      <a16:colId xmlns:a16="http://schemas.microsoft.com/office/drawing/2014/main" val="4253791218"/>
                    </a:ext>
                  </a:extLst>
                </a:gridCol>
                <a:gridCol w="5867400">
                  <a:extLst>
                    <a:ext uri="{9D8B030D-6E8A-4147-A177-3AD203B41FA5}">
                      <a16:colId xmlns:a16="http://schemas.microsoft.com/office/drawing/2014/main" val="3269719125"/>
                    </a:ext>
                  </a:extLst>
                </a:gridCol>
              </a:tblGrid>
              <a:tr h="448020">
                <a:tc>
                  <a:txBody>
                    <a:bodyPr/>
                    <a:lstStyle/>
                    <a:p>
                      <a:pPr marL="0" marR="0" indent="0" algn="l" fontAlgn="t">
                        <a:buNone/>
                      </a:pPr>
                      <a:r>
                        <a:rPr lang="en-GB" sz="1600">
                          <a:effectLst/>
                        </a:rPr>
                        <a:t>In successfully completing this unit, the learner will have</a:t>
                      </a:r>
                    </a:p>
                  </a:txBody>
                  <a:tcPr marL="53500" marR="53500" marT="26750" marB="2675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Evidence needed</a:t>
                      </a:r>
                    </a:p>
                  </a:txBody>
                  <a:tcPr marL="53500" marR="53500" marT="26750" marB="2675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85074225"/>
                  </a:ext>
                </a:extLst>
              </a:tr>
              <a:tr h="808787">
                <a:tc>
                  <a:txBody>
                    <a:bodyPr/>
                    <a:lstStyle/>
                    <a:p>
                      <a:pPr marL="0" marR="0" indent="0" algn="l" fontAlgn="t">
                        <a:lnSpc>
                          <a:spcPts val="2400"/>
                        </a:lnSpc>
                        <a:buNone/>
                      </a:pPr>
                      <a:r>
                        <a:rPr lang="en-GB" sz="1200" b="1">
                          <a:effectLst/>
                        </a:rPr>
                        <a:t>demonstrated the ability to</a:t>
                      </a:r>
                    </a:p>
                    <a:p>
                      <a:pPr marL="0" marR="0" indent="0" algn="l" fontAlgn="t">
                        <a:lnSpc>
                          <a:spcPts val="1800"/>
                        </a:lnSpc>
                        <a:buNone/>
                      </a:pPr>
                      <a:r>
                        <a:rPr lang="en-GB" sz="1000">
                          <a:effectLst/>
                        </a:rPr>
                        <a:t>1. identify at least five UK fish species</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89112108"/>
                  </a:ext>
                </a:extLst>
              </a:tr>
              <a:tr h="490688">
                <a:tc>
                  <a:txBody>
                    <a:bodyPr/>
                    <a:lstStyle/>
                    <a:p>
                      <a:pPr marL="0" marR="0" indent="0" algn="l" fontAlgn="t">
                        <a:lnSpc>
                          <a:spcPts val="1800"/>
                        </a:lnSpc>
                        <a:buNone/>
                      </a:pPr>
                      <a:r>
                        <a:rPr lang="en-GB" sz="1000" dirty="0">
                          <a:effectLst/>
                        </a:rPr>
                        <a:t>2. identify at least three invasive species affecting UK fisheries</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6265460"/>
                  </a:ext>
                </a:extLst>
              </a:tr>
              <a:tr h="808787">
                <a:tc>
                  <a:txBody>
                    <a:bodyPr/>
                    <a:lstStyle/>
                    <a:p>
                      <a:pPr marL="0" marR="0" indent="0" algn="l" fontAlgn="t">
                        <a:lnSpc>
                          <a:spcPts val="2400"/>
                        </a:lnSpc>
                        <a:buNone/>
                      </a:pPr>
                      <a:r>
                        <a:rPr lang="en-GB" sz="1200" b="1">
                          <a:effectLst/>
                        </a:rPr>
                        <a:t>shown knowledge of</a:t>
                      </a:r>
                    </a:p>
                    <a:p>
                      <a:pPr marL="0" marR="0" indent="0" algn="l" fontAlgn="t">
                        <a:lnSpc>
                          <a:spcPts val="1800"/>
                        </a:lnSpc>
                        <a:buNone/>
                      </a:pPr>
                      <a:r>
                        <a:rPr lang="en-GB" sz="1000">
                          <a:effectLst/>
                        </a:rPr>
                        <a:t>3. the main aspects of fish ecology</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5458242"/>
                  </a:ext>
                </a:extLst>
              </a:tr>
              <a:tr h="490688">
                <a:tc>
                  <a:txBody>
                    <a:bodyPr/>
                    <a:lstStyle/>
                    <a:p>
                      <a:pPr marL="0" marR="0" indent="0" algn="l" fontAlgn="t">
                        <a:lnSpc>
                          <a:spcPts val="1800"/>
                        </a:lnSpc>
                        <a:buNone/>
                      </a:pPr>
                      <a:r>
                        <a:rPr lang="en-GB" sz="1000">
                          <a:effectLst/>
                        </a:rPr>
                        <a:t>4. the names of at least two aquatic plants and can outline one way they can be managed</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3393035"/>
                  </a:ext>
                </a:extLst>
              </a:tr>
              <a:tr h="490688">
                <a:tc>
                  <a:txBody>
                    <a:bodyPr/>
                    <a:lstStyle/>
                    <a:p>
                      <a:pPr marL="0" marR="0" indent="0" algn="l" fontAlgn="t">
                        <a:lnSpc>
                          <a:spcPts val="1800"/>
                        </a:lnSpc>
                        <a:buNone/>
                      </a:pPr>
                      <a:r>
                        <a:rPr lang="en-GB" sz="1000">
                          <a:effectLst/>
                        </a:rPr>
                        <a:t>5. a minimum of two water quality issues in still and flowing waters</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60843302"/>
                  </a:ext>
                </a:extLst>
              </a:tr>
              <a:tr h="444151">
                <a:tc>
                  <a:txBody>
                    <a:bodyPr/>
                    <a:lstStyle/>
                    <a:p>
                      <a:pPr marL="0" marR="0" indent="0" algn="l" fontAlgn="t">
                        <a:lnSpc>
                          <a:spcPts val="1800"/>
                        </a:lnSpc>
                        <a:buNone/>
                      </a:pPr>
                      <a:r>
                        <a:rPr lang="en-GB" sz="1000">
                          <a:effectLst/>
                        </a:rPr>
                        <a:t>6. one reason why fisheries are important to wildlife</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77963559"/>
                  </a:ext>
                </a:extLst>
              </a:tr>
              <a:tr h="490688">
                <a:tc>
                  <a:txBody>
                    <a:bodyPr/>
                    <a:lstStyle/>
                    <a:p>
                      <a:pPr marL="0" marR="0" indent="0" algn="l" fontAlgn="t">
                        <a:lnSpc>
                          <a:spcPts val="1800"/>
                        </a:lnSpc>
                        <a:buNone/>
                      </a:pPr>
                      <a:r>
                        <a:rPr lang="en-GB" sz="1000">
                          <a:effectLst/>
                        </a:rPr>
                        <a:t>7. the names of at least two fish predators and one way they can be managed</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06266804"/>
                  </a:ext>
                </a:extLst>
              </a:tr>
              <a:tr h="490688">
                <a:tc>
                  <a:txBody>
                    <a:bodyPr/>
                    <a:lstStyle/>
                    <a:p>
                      <a:pPr marL="0" marR="0" indent="0" algn="l" fontAlgn="t">
                        <a:lnSpc>
                          <a:spcPts val="1800"/>
                        </a:lnSpc>
                        <a:buNone/>
                      </a:pPr>
                      <a:r>
                        <a:rPr lang="en-GB" sz="1000">
                          <a:effectLst/>
                        </a:rPr>
                        <a:t>8. a minimum of two ways to manage and mitigate the main fish diseases</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63975910"/>
                  </a:ext>
                </a:extLst>
              </a:tr>
              <a:tr h="490688">
                <a:tc>
                  <a:txBody>
                    <a:bodyPr/>
                    <a:lstStyle/>
                    <a:p>
                      <a:pPr marL="0" marR="0" indent="0" algn="l" fontAlgn="t">
                        <a:lnSpc>
                          <a:spcPts val="1800"/>
                        </a:lnSpc>
                        <a:buNone/>
                      </a:pPr>
                      <a:r>
                        <a:rPr lang="en-GB" sz="1000">
                          <a:effectLst/>
                        </a:rPr>
                        <a:t>9. the main aspects of fishery habitat maintenance and enhancement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36096020"/>
                  </a:ext>
                </a:extLst>
              </a:tr>
              <a:tr h="444151">
                <a:tc>
                  <a:txBody>
                    <a:bodyPr/>
                    <a:lstStyle/>
                    <a:p>
                      <a:pPr marL="0" marR="0" indent="0" algn="l" fontAlgn="t">
                        <a:lnSpc>
                          <a:spcPts val="1800"/>
                        </a:lnSpc>
                        <a:buNone/>
                      </a:pPr>
                      <a:r>
                        <a:rPr lang="en-GB" sz="1000">
                          <a:effectLst/>
                        </a:rPr>
                        <a:t>10. the key features of the law in relation to fisheries.</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600" dirty="0">
                          <a:effectLst/>
                        </a:rPr>
                        <a:t>Summary sheet</a:t>
                      </a:r>
                    </a:p>
                  </a:txBody>
                  <a:tcPr marL="71333" marR="71333" marT="71333" marB="7133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36036707"/>
                  </a:ext>
                </a:extLst>
              </a:tr>
            </a:tbl>
          </a:graphicData>
        </a:graphic>
      </p:graphicFrame>
      <p:sp>
        <p:nvSpPr>
          <p:cNvPr id="6" name="TextBox 5">
            <a:extLst>
              <a:ext uri="{FF2B5EF4-FFF2-40B4-BE49-F238E27FC236}">
                <a16:creationId xmlns:a16="http://schemas.microsoft.com/office/drawing/2014/main" id="{EEF87B20-80A5-925A-BD56-1CB51B11C0FA}"/>
              </a:ext>
            </a:extLst>
          </p:cNvPr>
          <p:cNvSpPr txBox="1"/>
          <p:nvPr/>
        </p:nvSpPr>
        <p:spPr>
          <a:xfrm>
            <a:off x="326571" y="-81087"/>
            <a:ext cx="6096000" cy="892424"/>
          </a:xfrm>
          <a:prstGeom prst="rect">
            <a:avLst/>
          </a:prstGeom>
          <a:noFill/>
        </p:spPr>
        <p:txBody>
          <a:bodyPr wrap="square">
            <a:spAutoFit/>
          </a:bodyPr>
          <a:lstStyle/>
          <a:p>
            <a:pPr marL="0" marR="0" indent="0" algn="l">
              <a:buNone/>
            </a:pPr>
            <a:r>
              <a:rPr lang="en-GB" sz="900" b="1" i="0" cap="all" spc="38" dirty="0">
                <a:solidFill>
                  <a:srgbClr val="FFFFFF"/>
                </a:solidFill>
                <a:effectLst/>
                <a:latin typeface="Open Sans" panose="020B0606030504020204" pitchFamily="34" charset="0"/>
              </a:rPr>
              <a:t>112484</a:t>
            </a:r>
            <a:endParaRPr lang="en-GB" b="0" i="0" dirty="0">
              <a:solidFill>
                <a:srgbClr val="2B2438"/>
              </a:solidFill>
              <a:effectLst/>
              <a:latin typeface="Open Sans" panose="020B0606030504020204" pitchFamily="34" charset="0"/>
            </a:endParaRPr>
          </a:p>
          <a:p>
            <a:pPr marL="0" marR="0" indent="0" algn="l">
              <a:lnSpc>
                <a:spcPts val="3300"/>
              </a:lnSpc>
              <a:buNone/>
            </a:pPr>
            <a:r>
              <a:rPr lang="en-GB" sz="1800" b="1" i="0" dirty="0">
                <a:solidFill>
                  <a:srgbClr val="371376"/>
                </a:solidFill>
                <a:effectLst/>
                <a:latin typeface="Open Sans" panose="020B0606030504020204" pitchFamily="34" charset="0"/>
              </a:rPr>
              <a:t>Fisheries management</a:t>
            </a:r>
          </a:p>
          <a:p>
            <a:pPr marL="0" marR="0" indent="0" algn="l">
              <a:lnSpc>
                <a:spcPts val="2100"/>
              </a:lnSpc>
              <a:buNone/>
            </a:pPr>
            <a:r>
              <a:rPr lang="en-GB" sz="1100" b="1" i="0" dirty="0">
                <a:solidFill>
                  <a:srgbClr val="371376"/>
                </a:solidFill>
                <a:effectLst/>
                <a:latin typeface="Open Sans" panose="020B0606030504020204" pitchFamily="34" charset="0"/>
              </a:rPr>
              <a:t>Level: Level Two</a:t>
            </a:r>
          </a:p>
        </p:txBody>
      </p:sp>
    </p:spTree>
    <p:extLst>
      <p:ext uri="{BB962C8B-B14F-4D97-AF65-F5344CB8AC3E}">
        <p14:creationId xmlns:p14="http://schemas.microsoft.com/office/powerpoint/2010/main" val="60294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A9F2-0E84-36E8-F653-E705E5A54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5EB07-D095-2BA0-0710-9874CC18871E}"/>
              </a:ext>
            </a:extLst>
          </p:cNvPr>
          <p:cNvSpPr>
            <a:spLocks noGrp="1"/>
          </p:cNvSpPr>
          <p:nvPr>
            <p:ph type="title"/>
          </p:nvPr>
        </p:nvSpPr>
        <p:spPr>
          <a:xfrm>
            <a:off x="838200" y="365126"/>
            <a:ext cx="10515600" cy="1325563"/>
          </a:xfrm>
        </p:spPr>
        <p:txBody>
          <a:bodyPr/>
          <a:lstStyle/>
          <a:p>
            <a:pPr algn="ctr"/>
            <a:r>
              <a:rPr lang="en-GB" dirty="0">
                <a:solidFill>
                  <a:schemeClr val="accent6">
                    <a:lumMod val="75000"/>
                  </a:schemeClr>
                </a:solidFill>
              </a:rPr>
              <a:t>Level 1 courses</a:t>
            </a:r>
          </a:p>
        </p:txBody>
      </p:sp>
      <p:sp>
        <p:nvSpPr>
          <p:cNvPr id="3" name="Content Placeholder 2">
            <a:extLst>
              <a:ext uri="{FF2B5EF4-FFF2-40B4-BE49-F238E27FC236}">
                <a16:creationId xmlns:a16="http://schemas.microsoft.com/office/drawing/2014/main" id="{84C4A9E3-8776-6849-B5A3-6B3BBE53918F}"/>
              </a:ext>
            </a:extLst>
          </p:cNvPr>
          <p:cNvSpPr>
            <a:spLocks noGrp="1"/>
          </p:cNvSpPr>
          <p:nvPr>
            <p:ph idx="1"/>
          </p:nvPr>
        </p:nvSpPr>
        <p:spPr/>
        <p:txBody>
          <a:bodyPr>
            <a:normAutofit/>
          </a:bodyPr>
          <a:lstStyle/>
          <a:p>
            <a:pPr marL="0" indent="0" algn="ctr">
              <a:buNone/>
            </a:pPr>
            <a:r>
              <a:rPr lang="en-GB" sz="8800" dirty="0">
                <a:solidFill>
                  <a:schemeClr val="accent6">
                    <a:lumMod val="75000"/>
                  </a:schemeClr>
                </a:solidFill>
              </a:rPr>
              <a:t>Horticulture </a:t>
            </a:r>
          </a:p>
        </p:txBody>
      </p:sp>
      <p:sp>
        <p:nvSpPr>
          <p:cNvPr id="7" name="Rectangle 6">
            <a:extLst>
              <a:ext uri="{FF2B5EF4-FFF2-40B4-BE49-F238E27FC236}">
                <a16:creationId xmlns:a16="http://schemas.microsoft.com/office/drawing/2014/main" id="{CA274252-090D-BF07-95CD-C12C6C8A3F6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a:extLst>
              <a:ext uri="{FF2B5EF4-FFF2-40B4-BE49-F238E27FC236}">
                <a16:creationId xmlns:a16="http://schemas.microsoft.com/office/drawing/2014/main" id="{522D172C-1E18-4AC6-815D-AFFAA13F498C}"/>
              </a:ext>
            </a:extLst>
          </p:cNvPr>
          <p:cNvPicPr>
            <a:picLocks noChangeAspect="1"/>
          </p:cNvPicPr>
          <p:nvPr/>
        </p:nvPicPr>
        <p:blipFill>
          <a:blip r:embed="rId2"/>
          <a:srcRect b="5957"/>
          <a:stretch>
            <a:fillRect/>
          </a:stretch>
        </p:blipFill>
        <p:spPr>
          <a:xfrm>
            <a:off x="5179543" y="3511165"/>
            <a:ext cx="1832914" cy="2062322"/>
          </a:xfrm>
          <a:prstGeom prst="rect">
            <a:avLst/>
          </a:prstGeom>
        </p:spPr>
      </p:pic>
    </p:spTree>
    <p:extLst>
      <p:ext uri="{BB962C8B-B14F-4D97-AF65-F5344CB8AC3E}">
        <p14:creationId xmlns:p14="http://schemas.microsoft.com/office/powerpoint/2010/main" val="1342379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6445A9E-9D01-F68B-CE2A-793562A02AA0}"/>
              </a:ext>
            </a:extLst>
          </p:cNvPr>
          <p:cNvGraphicFramePr>
            <a:graphicFrameLocks noGrp="1"/>
          </p:cNvGraphicFramePr>
          <p:nvPr>
            <p:extLst>
              <p:ext uri="{D42A27DB-BD31-4B8C-83A1-F6EECF244321}">
                <p14:modId xmlns:p14="http://schemas.microsoft.com/office/powerpoint/2010/main" val="3820603056"/>
              </p:ext>
            </p:extLst>
          </p:nvPr>
        </p:nvGraphicFramePr>
        <p:xfrm>
          <a:off x="225198" y="674914"/>
          <a:ext cx="11825288" cy="6068940"/>
        </p:xfrm>
        <a:graphic>
          <a:graphicData uri="http://schemas.openxmlformats.org/drawingml/2006/table">
            <a:tbl>
              <a:tblPr/>
              <a:tblGrid>
                <a:gridCol w="5912644">
                  <a:extLst>
                    <a:ext uri="{9D8B030D-6E8A-4147-A177-3AD203B41FA5}">
                      <a16:colId xmlns:a16="http://schemas.microsoft.com/office/drawing/2014/main" val="3552448231"/>
                    </a:ext>
                  </a:extLst>
                </a:gridCol>
                <a:gridCol w="5912644">
                  <a:extLst>
                    <a:ext uri="{9D8B030D-6E8A-4147-A177-3AD203B41FA5}">
                      <a16:colId xmlns:a16="http://schemas.microsoft.com/office/drawing/2014/main" val="3306738149"/>
                    </a:ext>
                  </a:extLst>
                </a:gridCol>
              </a:tblGrid>
              <a:tr h="406313">
                <a:tc>
                  <a:txBody>
                    <a:bodyPr/>
                    <a:lstStyle/>
                    <a:p>
                      <a:pPr algn="l" fontAlgn="t">
                        <a:buNone/>
                      </a:pPr>
                      <a:r>
                        <a:rPr lang="en-GB" sz="1400">
                          <a:effectLst/>
                        </a:rPr>
                        <a:t>In successfully completing this unit, the learner will have</a:t>
                      </a:r>
                    </a:p>
                  </a:txBody>
                  <a:tcPr marL="48192" marR="48192" marT="24096" marB="2409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48192" marR="48192" marT="24096" marB="2409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2320553"/>
                  </a:ext>
                </a:extLst>
              </a:tr>
              <a:tr h="700495">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1. safely use at least three horticultural tools</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37448699"/>
                  </a:ext>
                </a:extLst>
              </a:tr>
              <a:tr h="700495">
                <a:tc>
                  <a:txBody>
                    <a:bodyPr/>
                    <a:lstStyle/>
                    <a:p>
                      <a:pPr algn="l" fontAlgn="t">
                        <a:lnSpc>
                          <a:spcPts val="2400"/>
                        </a:lnSpc>
                        <a:buNone/>
                      </a:pPr>
                      <a:r>
                        <a:rPr lang="en-GB" sz="1400" b="1">
                          <a:effectLst/>
                        </a:rPr>
                        <a:t>shown knowledge of</a:t>
                      </a:r>
                    </a:p>
                    <a:p>
                      <a:pPr algn="l" fontAlgn="t">
                        <a:lnSpc>
                          <a:spcPts val="1800"/>
                        </a:lnSpc>
                        <a:buNone/>
                      </a:pPr>
                      <a:r>
                        <a:rPr lang="en-GB" sz="1400">
                          <a:effectLst/>
                        </a:rPr>
                        <a:t>2. at least two different growing media needed for seed sowing</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25033542"/>
                  </a:ext>
                </a:extLst>
              </a:tr>
              <a:tr h="500635">
                <a:tc>
                  <a:txBody>
                    <a:bodyPr/>
                    <a:lstStyle/>
                    <a:p>
                      <a:pPr algn="l" fontAlgn="t">
                        <a:lnSpc>
                          <a:spcPts val="1800"/>
                        </a:lnSpc>
                        <a:buNone/>
                      </a:pPr>
                      <a:r>
                        <a:rPr lang="en-GB" sz="1400">
                          <a:effectLst/>
                        </a:rPr>
                        <a:t>3. the optimal conditions of germinating at least three types of seeds</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70583426"/>
                  </a:ext>
                </a:extLst>
              </a:tr>
              <a:tr h="500635">
                <a:tc>
                  <a:txBody>
                    <a:bodyPr/>
                    <a:lstStyle/>
                    <a:p>
                      <a:pPr algn="l" fontAlgn="t">
                        <a:lnSpc>
                          <a:spcPts val="1800"/>
                        </a:lnSpc>
                        <a:buNone/>
                      </a:pPr>
                      <a:r>
                        <a:rPr lang="en-GB" sz="1400">
                          <a:effectLst/>
                        </a:rPr>
                        <a:t>4. at least one pest and at least one disease that could affect seedling health</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59528356"/>
                  </a:ext>
                </a:extLst>
              </a:tr>
              <a:tr h="700495">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5. propogate given seedlings, including pricking out, potting on, hardening off and planting out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78358501"/>
                  </a:ext>
                </a:extLst>
              </a:tr>
              <a:tr h="700495">
                <a:tc>
                  <a:txBody>
                    <a:bodyPr/>
                    <a:lstStyle/>
                    <a:p>
                      <a:pPr algn="l" fontAlgn="t">
                        <a:lnSpc>
                          <a:spcPts val="2400"/>
                        </a:lnSpc>
                        <a:buNone/>
                      </a:pPr>
                      <a:r>
                        <a:rPr lang="en-GB" sz="1400" b="1">
                          <a:effectLst/>
                        </a:rPr>
                        <a:t>shown knowledge of</a:t>
                      </a:r>
                    </a:p>
                    <a:p>
                      <a:pPr algn="l" fontAlgn="t">
                        <a:lnSpc>
                          <a:spcPts val="1800"/>
                        </a:lnSpc>
                        <a:buNone/>
                      </a:pPr>
                      <a:r>
                        <a:rPr lang="en-GB" sz="1400">
                          <a:effectLst/>
                        </a:rPr>
                        <a:t>6. at least two optimal conditions for growing healthy plants</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02414663"/>
                  </a:ext>
                </a:extLst>
              </a:tr>
              <a:tr h="355524">
                <a:tc>
                  <a:txBody>
                    <a:bodyPr/>
                    <a:lstStyle/>
                    <a:p>
                      <a:pPr algn="l" fontAlgn="t">
                        <a:lnSpc>
                          <a:spcPts val="1800"/>
                        </a:lnSpc>
                        <a:buNone/>
                      </a:pPr>
                      <a:r>
                        <a:rPr lang="en-GB" sz="1400">
                          <a:effectLst/>
                        </a:rPr>
                        <a:t>7. at least two methods of protecting seedlings from pests</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08593911"/>
                  </a:ext>
                </a:extLst>
              </a:tr>
              <a:tr h="700495">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8. correctly water seedlings and plants in the polytunnel</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22652006"/>
                  </a:ext>
                </a:extLst>
              </a:tr>
              <a:tr h="355524">
                <a:tc>
                  <a:txBody>
                    <a:bodyPr/>
                    <a:lstStyle/>
                    <a:p>
                      <a:pPr algn="l" fontAlgn="t">
                        <a:lnSpc>
                          <a:spcPts val="1800"/>
                        </a:lnSpc>
                        <a:buNone/>
                      </a:pPr>
                      <a:r>
                        <a:rPr lang="en-GB" sz="1400">
                          <a:effectLst/>
                        </a:rPr>
                        <a:t>9. correctly water seedlings and plants outside in a prepared bed</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18452193"/>
                  </a:ext>
                </a:extLst>
              </a:tr>
              <a:tr h="333380">
                <a:tc>
                  <a:txBody>
                    <a:bodyPr/>
                    <a:lstStyle/>
                    <a:p>
                      <a:pPr algn="l" fontAlgn="t">
                        <a:lnSpc>
                          <a:spcPts val="1800"/>
                        </a:lnSpc>
                        <a:buNone/>
                      </a:pPr>
                      <a:r>
                        <a:rPr lang="en-GB" sz="1400">
                          <a:effectLst/>
                        </a:rPr>
                        <a:t>10. safely store tools when not in use.</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48192" marR="48192" marT="24096" marB="240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34039683"/>
                  </a:ext>
                </a:extLst>
              </a:tr>
            </a:tbl>
          </a:graphicData>
        </a:graphic>
      </p:graphicFrame>
      <p:sp>
        <p:nvSpPr>
          <p:cNvPr id="5" name="Rectangle 1">
            <a:extLst>
              <a:ext uri="{FF2B5EF4-FFF2-40B4-BE49-F238E27FC236}">
                <a16:creationId xmlns:a16="http://schemas.microsoft.com/office/drawing/2014/main" id="{C49051A8-C902-5395-2D45-042373F7F337}"/>
              </a:ext>
            </a:extLst>
          </p:cNvPr>
          <p:cNvSpPr>
            <a:spLocks noChangeArrowheads="1"/>
          </p:cNvSpPr>
          <p:nvPr/>
        </p:nvSpPr>
        <p:spPr bwMode="auto">
          <a:xfrm>
            <a:off x="225199" y="31506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horticulture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19693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9B6C809-1C46-C622-67DB-C49C9B5F0E45}"/>
              </a:ext>
            </a:extLst>
          </p:cNvPr>
          <p:cNvGraphicFramePr>
            <a:graphicFrameLocks noGrp="1"/>
          </p:cNvGraphicFramePr>
          <p:nvPr>
            <p:extLst>
              <p:ext uri="{D42A27DB-BD31-4B8C-83A1-F6EECF244321}">
                <p14:modId xmlns:p14="http://schemas.microsoft.com/office/powerpoint/2010/main" val="1744811238"/>
              </p:ext>
            </p:extLst>
          </p:nvPr>
        </p:nvGraphicFramePr>
        <p:xfrm>
          <a:off x="284956" y="1662768"/>
          <a:ext cx="11622088" cy="4477935"/>
        </p:xfrm>
        <a:graphic>
          <a:graphicData uri="http://schemas.openxmlformats.org/drawingml/2006/table">
            <a:tbl>
              <a:tblPr/>
              <a:tblGrid>
                <a:gridCol w="5811044">
                  <a:extLst>
                    <a:ext uri="{9D8B030D-6E8A-4147-A177-3AD203B41FA5}">
                      <a16:colId xmlns:a16="http://schemas.microsoft.com/office/drawing/2014/main" val="1579042789"/>
                    </a:ext>
                  </a:extLst>
                </a:gridCol>
                <a:gridCol w="5811044">
                  <a:extLst>
                    <a:ext uri="{9D8B030D-6E8A-4147-A177-3AD203B41FA5}">
                      <a16:colId xmlns:a16="http://schemas.microsoft.com/office/drawing/2014/main" val="3418329068"/>
                    </a:ext>
                  </a:extLst>
                </a:gridCol>
              </a:tblGrid>
              <a:tr h="389050">
                <a:tc>
                  <a:txBody>
                    <a:bodyPr/>
                    <a:lstStyle/>
                    <a:p>
                      <a:pPr algn="l" fontAlgn="t">
                        <a:buNone/>
                      </a:pPr>
                      <a:r>
                        <a:rPr lang="en-GB" sz="1100">
                          <a:effectLst/>
                        </a:rPr>
                        <a:t>In successfully completing this unit, the learner will have</a:t>
                      </a:r>
                    </a:p>
                  </a:txBody>
                  <a:tcPr marL="55579" marR="55579" marT="27789" marB="2778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5579" marR="55579" marT="27789" marB="2778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6299930"/>
                  </a:ext>
                </a:extLst>
              </a:tr>
              <a:tr h="525680">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work in a safe manner in a horticultural environment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30675402"/>
                  </a:ext>
                </a:extLst>
              </a:tr>
              <a:tr h="340419">
                <a:tc>
                  <a:txBody>
                    <a:bodyPr/>
                    <a:lstStyle/>
                    <a:p>
                      <a:pPr algn="l" fontAlgn="t">
                        <a:lnSpc>
                          <a:spcPts val="1800"/>
                        </a:lnSpc>
                        <a:buNone/>
                      </a:pPr>
                      <a:r>
                        <a:rPr lang="en-GB" sz="1100">
                          <a:effectLst/>
                        </a:rPr>
                        <a:t>2. select the appropriate equipment to prepare a bed for planting</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79657961"/>
                  </a:ext>
                </a:extLst>
              </a:tr>
              <a:tr h="340419">
                <a:tc>
                  <a:txBody>
                    <a:bodyPr/>
                    <a:lstStyle/>
                    <a:p>
                      <a:pPr algn="l" fontAlgn="t">
                        <a:lnSpc>
                          <a:spcPts val="1800"/>
                        </a:lnSpc>
                        <a:buNone/>
                      </a:pPr>
                      <a:r>
                        <a:rPr lang="en-GB" sz="1100">
                          <a:effectLst/>
                        </a:rPr>
                        <a:t>3. use a spade to remove the trench of soil at the start of the bed</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1419763"/>
                  </a:ext>
                </a:extLst>
              </a:tr>
              <a:tr h="479365">
                <a:tc>
                  <a:txBody>
                    <a:bodyPr/>
                    <a:lstStyle/>
                    <a:p>
                      <a:pPr algn="l" fontAlgn="t">
                        <a:lnSpc>
                          <a:spcPts val="1800"/>
                        </a:lnSpc>
                        <a:buNone/>
                      </a:pPr>
                      <a:r>
                        <a:rPr lang="en-GB" sz="1100">
                          <a:effectLst/>
                        </a:rPr>
                        <a:t>4. turn over the second row of soil into the first trench, breaking up clods of soil as they go</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3332375"/>
                  </a:ext>
                </a:extLst>
              </a:tr>
              <a:tr h="340419">
                <a:tc>
                  <a:txBody>
                    <a:bodyPr/>
                    <a:lstStyle/>
                    <a:p>
                      <a:pPr algn="l" fontAlgn="t">
                        <a:lnSpc>
                          <a:spcPts val="1800"/>
                        </a:lnSpc>
                        <a:buNone/>
                      </a:pPr>
                      <a:r>
                        <a:rPr lang="en-GB" sz="1100">
                          <a:effectLst/>
                        </a:rPr>
                        <a:t>5. continue this process until the bed is complete</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49271185"/>
                  </a:ext>
                </a:extLst>
              </a:tr>
              <a:tr h="340419">
                <a:tc>
                  <a:txBody>
                    <a:bodyPr/>
                    <a:lstStyle/>
                    <a:p>
                      <a:pPr algn="l" fontAlgn="t">
                        <a:lnSpc>
                          <a:spcPts val="1800"/>
                        </a:lnSpc>
                        <a:buNone/>
                      </a:pPr>
                      <a:r>
                        <a:rPr lang="en-GB" sz="1100">
                          <a:effectLst/>
                        </a:rPr>
                        <a:t>6. back fill the last trench with the soil taken out of the first trench</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9801764"/>
                  </a:ext>
                </a:extLst>
              </a:tr>
              <a:tr h="340419">
                <a:tc>
                  <a:txBody>
                    <a:bodyPr/>
                    <a:lstStyle/>
                    <a:p>
                      <a:pPr algn="l" fontAlgn="t">
                        <a:lnSpc>
                          <a:spcPts val="1800"/>
                        </a:lnSpc>
                        <a:buNone/>
                      </a:pPr>
                      <a:r>
                        <a:rPr lang="en-GB" sz="1100">
                          <a:effectLst/>
                        </a:rPr>
                        <a:t>7. use a garden rake to level the soil to a fine tilth</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65408697"/>
                  </a:ext>
                </a:extLst>
              </a:tr>
              <a:tr h="340419">
                <a:tc>
                  <a:txBody>
                    <a:bodyPr/>
                    <a:lstStyle/>
                    <a:p>
                      <a:pPr algn="l" fontAlgn="t">
                        <a:lnSpc>
                          <a:spcPts val="1800"/>
                        </a:lnSpc>
                        <a:buNone/>
                      </a:pPr>
                      <a:r>
                        <a:rPr lang="en-GB" sz="1100">
                          <a:effectLst/>
                        </a:rPr>
                        <a:t>8. clean and return the tools to the shed</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9323223"/>
                  </a:ext>
                </a:extLst>
              </a:tr>
              <a:tr h="525680">
                <a:tc>
                  <a:txBody>
                    <a:bodyPr/>
                    <a:lstStyle/>
                    <a:p>
                      <a:pPr algn="l" fontAlgn="t">
                        <a:lnSpc>
                          <a:spcPts val="2400"/>
                        </a:lnSpc>
                        <a:buNone/>
                      </a:pPr>
                      <a:r>
                        <a:rPr lang="en-GB" sz="1100" b="1">
                          <a:effectLst/>
                        </a:rPr>
                        <a:t>shown knowledge of</a:t>
                      </a:r>
                    </a:p>
                    <a:p>
                      <a:pPr algn="l" fontAlgn="t">
                        <a:lnSpc>
                          <a:spcPts val="1800"/>
                        </a:lnSpc>
                        <a:buNone/>
                      </a:pPr>
                      <a:r>
                        <a:rPr lang="en-GB" sz="1100">
                          <a:effectLst/>
                        </a:rPr>
                        <a:t>9. two problems that can occur if soil is not dug correctly</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 and/or student completed work</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75618782"/>
                  </a:ext>
                </a:extLst>
              </a:tr>
              <a:tr h="389050">
                <a:tc>
                  <a:txBody>
                    <a:bodyPr/>
                    <a:lstStyle/>
                    <a:p>
                      <a:pPr algn="l" fontAlgn="t">
                        <a:lnSpc>
                          <a:spcPts val="1800"/>
                        </a:lnSpc>
                        <a:buNone/>
                      </a:pPr>
                      <a:r>
                        <a:rPr lang="en-GB" sz="1100">
                          <a:effectLst/>
                        </a:rPr>
                        <a:t>10. how to double dig an area of soil.</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 and/or student completed work</a:t>
                      </a:r>
                    </a:p>
                  </a:txBody>
                  <a:tcPr marL="55579" marR="55579" marT="27789" marB="2778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5832608"/>
                  </a:ext>
                </a:extLst>
              </a:tr>
            </a:tbl>
          </a:graphicData>
        </a:graphic>
      </p:graphicFrame>
      <p:sp>
        <p:nvSpPr>
          <p:cNvPr id="5" name="Rectangle 1">
            <a:extLst>
              <a:ext uri="{FF2B5EF4-FFF2-40B4-BE49-F238E27FC236}">
                <a16:creationId xmlns:a16="http://schemas.microsoft.com/office/drawing/2014/main" id="{81AB27F0-3899-E657-FD7D-5869BA3882EE}"/>
              </a:ext>
            </a:extLst>
          </p:cNvPr>
          <p:cNvSpPr>
            <a:spLocks noChangeArrowheads="1"/>
          </p:cNvSpPr>
          <p:nvPr/>
        </p:nvSpPr>
        <p:spPr bwMode="auto">
          <a:xfrm>
            <a:off x="569913" y="4266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Preparing a bed for planting (single digging)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4831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3FB1646-C4B0-E392-D257-77EDD402F79D}"/>
              </a:ext>
            </a:extLst>
          </p:cNvPr>
          <p:cNvGraphicFramePr>
            <a:graphicFrameLocks noGrp="1"/>
          </p:cNvGraphicFramePr>
          <p:nvPr>
            <p:extLst>
              <p:ext uri="{D42A27DB-BD31-4B8C-83A1-F6EECF244321}">
                <p14:modId xmlns:p14="http://schemas.microsoft.com/office/powerpoint/2010/main" val="2398154313"/>
              </p:ext>
            </p:extLst>
          </p:nvPr>
        </p:nvGraphicFramePr>
        <p:xfrm>
          <a:off x="332873" y="1713586"/>
          <a:ext cx="11526254" cy="4557998"/>
        </p:xfrm>
        <a:graphic>
          <a:graphicData uri="http://schemas.openxmlformats.org/drawingml/2006/table">
            <a:tbl>
              <a:tblPr/>
              <a:tblGrid>
                <a:gridCol w="5763127">
                  <a:extLst>
                    <a:ext uri="{9D8B030D-6E8A-4147-A177-3AD203B41FA5}">
                      <a16:colId xmlns:a16="http://schemas.microsoft.com/office/drawing/2014/main" val="3462815248"/>
                    </a:ext>
                  </a:extLst>
                </a:gridCol>
                <a:gridCol w="5763127">
                  <a:extLst>
                    <a:ext uri="{9D8B030D-6E8A-4147-A177-3AD203B41FA5}">
                      <a16:colId xmlns:a16="http://schemas.microsoft.com/office/drawing/2014/main" val="1598807329"/>
                    </a:ext>
                  </a:extLst>
                </a:gridCol>
              </a:tblGrid>
              <a:tr h="307412">
                <a:tc>
                  <a:txBody>
                    <a:bodyPr/>
                    <a:lstStyle/>
                    <a:p>
                      <a:pPr algn="l" fontAlgn="t">
                        <a:buNone/>
                      </a:pPr>
                      <a:r>
                        <a:rPr lang="en-GB" sz="900">
                          <a:effectLst/>
                        </a:rPr>
                        <a:t>In successfully completing this unit, the learner will have</a:t>
                      </a:r>
                    </a:p>
                  </a:txBody>
                  <a:tcPr marL="43916" marR="43916" marT="21958" marB="2195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3916" marR="43916" marT="21958" marB="2195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26923072"/>
                  </a:ext>
                </a:extLst>
              </a:tr>
              <a:tr h="634951">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 select the correct tools or pieces of equipment required for a specific task, eg pruning, training, mulching or watering</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1384129"/>
                  </a:ext>
                </a:extLst>
              </a:tr>
              <a:tr h="488565">
                <a:tc>
                  <a:txBody>
                    <a:bodyPr/>
                    <a:lstStyle/>
                    <a:p>
                      <a:pPr algn="l" fontAlgn="t">
                        <a:lnSpc>
                          <a:spcPts val="1800"/>
                        </a:lnSpc>
                        <a:buNone/>
                      </a:pPr>
                      <a:r>
                        <a:rPr lang="en-GB" sz="900">
                          <a:effectLst/>
                        </a:rPr>
                        <a:t>2. maintain given plants correctly by pruning, training, mulching and watering them according to instructions</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75535930"/>
                  </a:ext>
                </a:extLst>
              </a:tr>
              <a:tr h="268985">
                <a:tc>
                  <a:txBody>
                    <a:bodyPr/>
                    <a:lstStyle/>
                    <a:p>
                      <a:pPr algn="l" fontAlgn="t">
                        <a:lnSpc>
                          <a:spcPts val="1800"/>
                        </a:lnSpc>
                        <a:buNone/>
                      </a:pPr>
                      <a:r>
                        <a:rPr lang="en-GB" sz="900">
                          <a:effectLst/>
                        </a:rPr>
                        <a:t>3. check the condition of the plants and report any problems encountered</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3541217"/>
                  </a:ext>
                </a:extLst>
              </a:tr>
              <a:tr h="268985">
                <a:tc>
                  <a:txBody>
                    <a:bodyPr/>
                    <a:lstStyle/>
                    <a:p>
                      <a:pPr algn="l" fontAlgn="t">
                        <a:lnSpc>
                          <a:spcPts val="1800"/>
                        </a:lnSpc>
                        <a:buNone/>
                      </a:pPr>
                      <a:r>
                        <a:rPr lang="en-GB" sz="900">
                          <a:effectLst/>
                        </a:rPr>
                        <a:t>4. clean the tools or pieces of equipment that they have used</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51508245"/>
                  </a:ext>
                </a:extLst>
              </a:tr>
              <a:tr h="378775">
                <a:tc>
                  <a:txBody>
                    <a:bodyPr/>
                    <a:lstStyle/>
                    <a:p>
                      <a:pPr algn="l" fontAlgn="t">
                        <a:lnSpc>
                          <a:spcPts val="1800"/>
                        </a:lnSpc>
                        <a:buNone/>
                      </a:pPr>
                      <a:r>
                        <a:rPr lang="en-GB" sz="900">
                          <a:effectLst/>
                        </a:rPr>
                        <a:t>5. correctly store one tool, one material and one piece of personal protective equipment (PPE) that they have used</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40393644"/>
                  </a:ext>
                </a:extLst>
              </a:tr>
              <a:tr h="378775">
                <a:tc>
                  <a:txBody>
                    <a:bodyPr/>
                    <a:lstStyle/>
                    <a:p>
                      <a:pPr algn="l" fontAlgn="t">
                        <a:lnSpc>
                          <a:spcPts val="1800"/>
                        </a:lnSpc>
                        <a:buNone/>
                      </a:pPr>
                      <a:r>
                        <a:rPr lang="en-GB" sz="900">
                          <a:effectLst/>
                        </a:rPr>
                        <a:t>6. select and use the correct tools, equipment and PPE for controlling unwanted plants</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42286758"/>
                  </a:ext>
                </a:extLst>
              </a:tr>
              <a:tr h="488565">
                <a:tc>
                  <a:txBody>
                    <a:bodyPr/>
                    <a:lstStyle/>
                    <a:p>
                      <a:pPr algn="l" fontAlgn="t">
                        <a:lnSpc>
                          <a:spcPts val="1800"/>
                        </a:lnSpc>
                        <a:buNone/>
                      </a:pPr>
                      <a:r>
                        <a:rPr lang="en-GB" sz="900">
                          <a:effectLst/>
                        </a:rPr>
                        <a:t>7. carry out at least two methods of weed control, explaining why certain pieces of equipment are used for different types of weed</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2200411"/>
                  </a:ext>
                </a:extLst>
              </a:tr>
              <a:tr h="268985">
                <a:tc>
                  <a:txBody>
                    <a:bodyPr/>
                    <a:lstStyle/>
                    <a:p>
                      <a:pPr algn="l" fontAlgn="t">
                        <a:lnSpc>
                          <a:spcPts val="1800"/>
                        </a:lnSpc>
                        <a:buNone/>
                      </a:pPr>
                      <a:r>
                        <a:rPr lang="en-GB" sz="900">
                          <a:effectLst/>
                        </a:rPr>
                        <a:t>8. use tools, materials and PPE correctly according to instructions</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54765398"/>
                  </a:ext>
                </a:extLst>
              </a:tr>
              <a:tr h="488565">
                <a:tc>
                  <a:txBody>
                    <a:bodyPr/>
                    <a:lstStyle/>
                    <a:p>
                      <a:pPr algn="l" fontAlgn="t">
                        <a:lnSpc>
                          <a:spcPts val="1800"/>
                        </a:lnSpc>
                        <a:buNone/>
                      </a:pPr>
                      <a:r>
                        <a:rPr lang="en-GB" sz="900">
                          <a:effectLst/>
                        </a:rPr>
                        <a:t>9. complete an individual risk assessment for one task and show an awareness of health and safety when working on at least two set tasks</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87051416"/>
                  </a:ext>
                </a:extLst>
              </a:tr>
              <a:tr h="378775">
                <a:tc>
                  <a:txBody>
                    <a:bodyPr/>
                    <a:lstStyle/>
                    <a:p>
                      <a:pPr algn="l" fontAlgn="t">
                        <a:lnSpc>
                          <a:spcPts val="1800"/>
                        </a:lnSpc>
                        <a:buNone/>
                      </a:pPr>
                      <a:r>
                        <a:rPr lang="en-GB" sz="900">
                          <a:effectLst/>
                        </a:rPr>
                        <a:t>10. maintain a safe and tidy working environment and dispose of two types of waste safely in the correct areas.</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90141726"/>
                  </a:ext>
                </a:extLst>
              </a:tr>
            </a:tbl>
          </a:graphicData>
        </a:graphic>
      </p:graphicFrame>
      <p:sp>
        <p:nvSpPr>
          <p:cNvPr id="5" name="Rectangle 1">
            <a:extLst>
              <a:ext uri="{FF2B5EF4-FFF2-40B4-BE49-F238E27FC236}">
                <a16:creationId xmlns:a16="http://schemas.microsoft.com/office/drawing/2014/main" id="{B3C9AABB-7194-F417-CF72-FC55897B0B17}"/>
              </a:ext>
            </a:extLst>
          </p:cNvPr>
          <p:cNvSpPr>
            <a:spLocks noChangeArrowheads="1"/>
          </p:cNvSpPr>
          <p:nvPr/>
        </p:nvSpPr>
        <p:spPr bwMode="auto">
          <a:xfrm>
            <a:off x="332873" y="58641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horticulture: Garden maintenance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36413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2F54C9B-51A1-2070-6F4D-8220CFF689FB}"/>
              </a:ext>
            </a:extLst>
          </p:cNvPr>
          <p:cNvGraphicFramePr>
            <a:graphicFrameLocks noGrp="1"/>
          </p:cNvGraphicFramePr>
          <p:nvPr>
            <p:extLst>
              <p:ext uri="{D42A27DB-BD31-4B8C-83A1-F6EECF244321}">
                <p14:modId xmlns:p14="http://schemas.microsoft.com/office/powerpoint/2010/main" val="4005420590"/>
              </p:ext>
            </p:extLst>
          </p:nvPr>
        </p:nvGraphicFramePr>
        <p:xfrm>
          <a:off x="461962" y="1135115"/>
          <a:ext cx="11033352" cy="5115300"/>
        </p:xfrm>
        <a:graphic>
          <a:graphicData uri="http://schemas.openxmlformats.org/drawingml/2006/table">
            <a:tbl>
              <a:tblPr/>
              <a:tblGrid>
                <a:gridCol w="5516676">
                  <a:extLst>
                    <a:ext uri="{9D8B030D-6E8A-4147-A177-3AD203B41FA5}">
                      <a16:colId xmlns:a16="http://schemas.microsoft.com/office/drawing/2014/main" val="660670818"/>
                    </a:ext>
                  </a:extLst>
                </a:gridCol>
                <a:gridCol w="5516676">
                  <a:extLst>
                    <a:ext uri="{9D8B030D-6E8A-4147-A177-3AD203B41FA5}">
                      <a16:colId xmlns:a16="http://schemas.microsoft.com/office/drawing/2014/main" val="220495357"/>
                    </a:ext>
                  </a:extLst>
                </a:gridCol>
              </a:tblGrid>
              <a:tr h="406125">
                <a:tc>
                  <a:txBody>
                    <a:bodyPr/>
                    <a:lstStyle/>
                    <a:p>
                      <a:pPr algn="l" fontAlgn="t">
                        <a:buNone/>
                      </a:pPr>
                      <a:r>
                        <a:rPr lang="en-GB" sz="1100">
                          <a:effectLst/>
                        </a:rPr>
                        <a:t>In successfully completing this unit, the learner will have</a:t>
                      </a:r>
                    </a:p>
                  </a:txBody>
                  <a:tcPr marL="58018" marR="58018" marT="29009" marB="2900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8018" marR="58018" marT="29009" marB="2900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57926888"/>
                  </a:ext>
                </a:extLst>
              </a:tr>
              <a:tr h="548752">
                <a:tc>
                  <a:txBody>
                    <a:bodyPr/>
                    <a:lstStyle/>
                    <a:p>
                      <a:pPr algn="l" fontAlgn="t">
                        <a:lnSpc>
                          <a:spcPts val="2400"/>
                        </a:lnSpc>
                        <a:buNone/>
                      </a:pPr>
                      <a:r>
                        <a:rPr lang="en-GB" sz="1100" b="1">
                          <a:effectLst/>
                        </a:rPr>
                        <a:t>shown knowledge of</a:t>
                      </a:r>
                    </a:p>
                    <a:p>
                      <a:pPr algn="l" fontAlgn="t">
                        <a:lnSpc>
                          <a:spcPts val="1800"/>
                        </a:lnSpc>
                        <a:buNone/>
                      </a:pPr>
                      <a:r>
                        <a:rPr lang="en-GB" sz="1100">
                          <a:effectLst/>
                        </a:rPr>
                        <a:t>1. how to select tools for at least three different gardening jobs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16621380"/>
                  </a:ext>
                </a:extLst>
              </a:tr>
              <a:tr h="232071">
                <a:tc>
                  <a:txBody>
                    <a:bodyPr/>
                    <a:lstStyle/>
                    <a:p>
                      <a:pPr algn="l" fontAlgn="t">
                        <a:lnSpc>
                          <a:spcPts val="1800"/>
                        </a:lnSpc>
                        <a:buNone/>
                      </a:pPr>
                      <a:r>
                        <a:rPr lang="en-GB" sz="1100">
                          <a:effectLst/>
                        </a:rPr>
                        <a:t>2. how to identify garden weeds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7398540"/>
                  </a:ext>
                </a:extLst>
              </a:tr>
              <a:tr h="355359">
                <a:tc>
                  <a:txBody>
                    <a:bodyPr/>
                    <a:lstStyle/>
                    <a:p>
                      <a:pPr algn="l" fontAlgn="t">
                        <a:lnSpc>
                          <a:spcPts val="1800"/>
                        </a:lnSpc>
                        <a:buNone/>
                      </a:pPr>
                      <a:r>
                        <a:rPr lang="en-GB" sz="1100">
                          <a:effectLst/>
                        </a:rPr>
                        <a:t>3. the correct way to orientate a bulb for planting</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29767926"/>
                  </a:ext>
                </a:extLst>
              </a:tr>
              <a:tr h="548752">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4. design a multi-bed garden to fit a measured space</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44522931"/>
                  </a:ext>
                </a:extLst>
              </a:tr>
              <a:tr h="403707">
                <a:tc>
                  <a:txBody>
                    <a:bodyPr/>
                    <a:lstStyle/>
                    <a:p>
                      <a:pPr algn="l" fontAlgn="t">
                        <a:lnSpc>
                          <a:spcPts val="2400"/>
                        </a:lnSpc>
                        <a:buNone/>
                      </a:pPr>
                      <a:r>
                        <a:rPr lang="en-GB" sz="1100" b="1">
                          <a:effectLst/>
                        </a:rPr>
                        <a:t>experienced</a:t>
                      </a:r>
                    </a:p>
                    <a:p>
                      <a:pPr algn="l" fontAlgn="t">
                        <a:lnSpc>
                          <a:spcPts val="1800"/>
                        </a:lnSpc>
                        <a:buNone/>
                      </a:pPr>
                      <a:r>
                        <a:rPr lang="en-GB" sz="1100">
                          <a:effectLst/>
                        </a:rPr>
                        <a:t>5. laying out the desired beds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09883079"/>
                  </a:ext>
                </a:extLst>
              </a:tr>
              <a:tr h="232071">
                <a:tc>
                  <a:txBody>
                    <a:bodyPr/>
                    <a:lstStyle/>
                    <a:p>
                      <a:pPr algn="l" fontAlgn="t">
                        <a:lnSpc>
                          <a:spcPts val="1800"/>
                        </a:lnSpc>
                        <a:buNone/>
                      </a:pPr>
                      <a:r>
                        <a:rPr lang="en-GB" sz="1100">
                          <a:effectLst/>
                        </a:rPr>
                        <a:t>6. deep digging the desired beds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53264977"/>
                  </a:ext>
                </a:extLst>
              </a:tr>
              <a:tr h="232071">
                <a:tc>
                  <a:txBody>
                    <a:bodyPr/>
                    <a:lstStyle/>
                    <a:p>
                      <a:pPr algn="l" fontAlgn="t">
                        <a:lnSpc>
                          <a:spcPts val="1800"/>
                        </a:lnSpc>
                        <a:buNone/>
                      </a:pPr>
                      <a:r>
                        <a:rPr lang="en-GB" sz="1100">
                          <a:effectLst/>
                        </a:rPr>
                        <a:t>7. keeping beds weed free</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64715883"/>
                  </a:ext>
                </a:extLst>
              </a:tr>
              <a:tr h="232071">
                <a:tc>
                  <a:txBody>
                    <a:bodyPr/>
                    <a:lstStyle/>
                    <a:p>
                      <a:pPr algn="l" fontAlgn="t">
                        <a:lnSpc>
                          <a:spcPts val="1800"/>
                        </a:lnSpc>
                        <a:buNone/>
                      </a:pPr>
                      <a:r>
                        <a:rPr lang="en-GB" sz="1100">
                          <a:effectLst/>
                        </a:rPr>
                        <a:t>8. laying paths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75570572"/>
                  </a:ext>
                </a:extLst>
              </a:tr>
              <a:tr h="232071">
                <a:tc>
                  <a:txBody>
                    <a:bodyPr/>
                    <a:lstStyle/>
                    <a:p>
                      <a:pPr algn="l" fontAlgn="t">
                        <a:lnSpc>
                          <a:spcPts val="1800"/>
                        </a:lnSpc>
                        <a:buNone/>
                      </a:pPr>
                      <a:r>
                        <a:rPr lang="en-GB" sz="1100">
                          <a:effectLst/>
                        </a:rPr>
                        <a:t>9. planting bulbs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36587746"/>
                  </a:ext>
                </a:extLst>
              </a:tr>
              <a:tr h="232071">
                <a:tc>
                  <a:txBody>
                    <a:bodyPr/>
                    <a:lstStyle/>
                    <a:p>
                      <a:pPr algn="l" fontAlgn="t">
                        <a:lnSpc>
                          <a:spcPts val="1800"/>
                        </a:lnSpc>
                        <a:buNone/>
                      </a:pPr>
                      <a:r>
                        <a:rPr lang="en-GB" sz="1100">
                          <a:effectLst/>
                        </a:rPr>
                        <a:t>10. planting out from pots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99710640"/>
                  </a:ext>
                </a:extLst>
              </a:tr>
              <a:tr h="232071">
                <a:tc>
                  <a:txBody>
                    <a:bodyPr/>
                    <a:lstStyle/>
                    <a:p>
                      <a:pPr algn="l" fontAlgn="t">
                        <a:lnSpc>
                          <a:spcPts val="1800"/>
                        </a:lnSpc>
                        <a:buNone/>
                      </a:pPr>
                      <a:r>
                        <a:rPr lang="en-GB" sz="1100">
                          <a:effectLst/>
                        </a:rPr>
                        <a:t>11. taking cuttings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78826697"/>
                  </a:ext>
                </a:extLst>
              </a:tr>
              <a:tr h="232071">
                <a:tc>
                  <a:txBody>
                    <a:bodyPr/>
                    <a:lstStyle/>
                    <a:p>
                      <a:pPr algn="l" fontAlgn="t">
                        <a:lnSpc>
                          <a:spcPts val="1800"/>
                        </a:lnSpc>
                        <a:buNone/>
                      </a:pPr>
                      <a:r>
                        <a:rPr lang="en-GB" sz="1100">
                          <a:effectLst/>
                        </a:rPr>
                        <a:t>12. potting on cuttings</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91391243"/>
                  </a:ext>
                </a:extLst>
              </a:tr>
              <a:tr h="232071">
                <a:tc>
                  <a:txBody>
                    <a:bodyPr/>
                    <a:lstStyle/>
                    <a:p>
                      <a:pPr algn="l" fontAlgn="t">
                        <a:lnSpc>
                          <a:spcPts val="1800"/>
                        </a:lnSpc>
                        <a:buNone/>
                      </a:pPr>
                      <a:r>
                        <a:rPr lang="en-GB" sz="1100">
                          <a:effectLst/>
                        </a:rPr>
                        <a:t>13. using a cold frame.</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8018" marR="58018" marT="29009" marB="290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43129945"/>
                  </a:ext>
                </a:extLst>
              </a:tr>
            </a:tbl>
          </a:graphicData>
        </a:graphic>
      </p:graphicFrame>
      <p:sp>
        <p:nvSpPr>
          <p:cNvPr id="5" name="Rectangle 1">
            <a:extLst>
              <a:ext uri="{FF2B5EF4-FFF2-40B4-BE49-F238E27FC236}">
                <a16:creationId xmlns:a16="http://schemas.microsoft.com/office/drawing/2014/main" id="{573D81AF-4D0B-D1EB-D7A8-0E01A3B64486}"/>
              </a:ext>
            </a:extLst>
          </p:cNvPr>
          <p:cNvSpPr>
            <a:spLocks noChangeArrowheads="1"/>
          </p:cNvSpPr>
          <p:nvPr/>
        </p:nvSpPr>
        <p:spPr bwMode="auto">
          <a:xfrm>
            <a:off x="461963" y="4166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garden design and horticulture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5619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9D7563E-898D-F827-1FA7-547E3ECA3833}"/>
              </a:ext>
            </a:extLst>
          </p:cNvPr>
          <p:cNvGraphicFramePr>
            <a:graphicFrameLocks noGrp="1"/>
          </p:cNvGraphicFramePr>
          <p:nvPr>
            <p:extLst>
              <p:ext uri="{D42A27DB-BD31-4B8C-83A1-F6EECF244321}">
                <p14:modId xmlns:p14="http://schemas.microsoft.com/office/powerpoint/2010/main" val="1345148596"/>
              </p:ext>
            </p:extLst>
          </p:nvPr>
        </p:nvGraphicFramePr>
        <p:xfrm>
          <a:off x="380999" y="920360"/>
          <a:ext cx="11092544" cy="4514003"/>
        </p:xfrm>
        <a:graphic>
          <a:graphicData uri="http://schemas.openxmlformats.org/drawingml/2006/table">
            <a:tbl>
              <a:tblPr/>
              <a:tblGrid>
                <a:gridCol w="5546272">
                  <a:extLst>
                    <a:ext uri="{9D8B030D-6E8A-4147-A177-3AD203B41FA5}">
                      <a16:colId xmlns:a16="http://schemas.microsoft.com/office/drawing/2014/main" val="3592027215"/>
                    </a:ext>
                  </a:extLst>
                </a:gridCol>
                <a:gridCol w="5546272">
                  <a:extLst>
                    <a:ext uri="{9D8B030D-6E8A-4147-A177-3AD203B41FA5}">
                      <a16:colId xmlns:a16="http://schemas.microsoft.com/office/drawing/2014/main" val="3114265043"/>
                    </a:ext>
                  </a:extLst>
                </a:gridCol>
              </a:tblGrid>
              <a:tr h="418685">
                <a:tc>
                  <a:txBody>
                    <a:bodyPr/>
                    <a:lstStyle/>
                    <a:p>
                      <a:pPr algn="l" fontAlgn="t">
                        <a:buNone/>
                      </a:pPr>
                      <a:r>
                        <a:rPr lang="en-GB" sz="1200" dirty="0">
                          <a:effectLst/>
                        </a:rPr>
                        <a:t>In successfully completing this unit, the learner will have</a:t>
                      </a:r>
                    </a:p>
                  </a:txBody>
                  <a:tcPr marL="59812" marR="59812" marT="29906" marB="2990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9812" marR="59812" marT="29906" marB="2990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01932217"/>
                  </a:ext>
                </a:extLst>
              </a:tr>
              <a:tr h="56572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1. identify the key horse grooming equipment and describe its use</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 and/or student completed work</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07278684"/>
                  </a:ext>
                </a:extLst>
              </a:tr>
              <a:tr h="366350">
                <a:tc>
                  <a:txBody>
                    <a:bodyPr/>
                    <a:lstStyle/>
                    <a:p>
                      <a:pPr algn="l" fontAlgn="t">
                        <a:lnSpc>
                          <a:spcPts val="1800"/>
                        </a:lnSpc>
                        <a:buNone/>
                      </a:pPr>
                      <a:r>
                        <a:rPr lang="en-GB" sz="1200">
                          <a:effectLst/>
                        </a:rPr>
                        <a:t>2. approach and handle a horse safely under supervision</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1380224"/>
                  </a:ext>
                </a:extLst>
              </a:tr>
              <a:tr h="418685">
                <a:tc>
                  <a:txBody>
                    <a:bodyPr/>
                    <a:lstStyle/>
                    <a:p>
                      <a:pPr algn="l" fontAlgn="t">
                        <a:lnSpc>
                          <a:spcPts val="1800"/>
                        </a:lnSpc>
                        <a:buNone/>
                      </a:pPr>
                      <a:r>
                        <a:rPr lang="en-GB" sz="1200">
                          <a:effectLst/>
                        </a:rPr>
                        <a:t>3. identify the main common horse feeds and describe their purposes</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81197367"/>
                  </a:ext>
                </a:extLst>
              </a:tr>
              <a:tr h="418685">
                <a:tc>
                  <a:txBody>
                    <a:bodyPr/>
                    <a:lstStyle/>
                    <a:p>
                      <a:pPr algn="l" fontAlgn="t">
                        <a:lnSpc>
                          <a:spcPts val="1800"/>
                        </a:lnSpc>
                        <a:buNone/>
                      </a:pPr>
                      <a:r>
                        <a:rPr lang="en-GB" sz="1200">
                          <a:effectLst/>
                        </a:rPr>
                        <a:t>4. describe the key signs of good health and the main health issues in horses</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0426291"/>
                  </a:ext>
                </a:extLst>
              </a:tr>
              <a:tr h="366350">
                <a:tc>
                  <a:txBody>
                    <a:bodyPr/>
                    <a:lstStyle/>
                    <a:p>
                      <a:pPr algn="l" fontAlgn="t">
                        <a:lnSpc>
                          <a:spcPts val="1800"/>
                        </a:lnSpc>
                        <a:buNone/>
                      </a:pPr>
                      <a:r>
                        <a:rPr lang="en-GB" sz="1200">
                          <a:effectLst/>
                        </a:rPr>
                        <a:t>5. clean and maintain a stable or horse shelter under supervision</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1420112"/>
                  </a:ext>
                </a:extLst>
              </a:tr>
              <a:tr h="565724">
                <a:tc>
                  <a:txBody>
                    <a:bodyPr/>
                    <a:lstStyle/>
                    <a:p>
                      <a:pPr algn="l" fontAlgn="t">
                        <a:lnSpc>
                          <a:spcPts val="2400"/>
                        </a:lnSpc>
                        <a:buNone/>
                      </a:pPr>
                      <a:r>
                        <a:rPr lang="en-GB" sz="1200" b="1">
                          <a:effectLst/>
                        </a:rPr>
                        <a:t>shown knowledge of</a:t>
                      </a:r>
                    </a:p>
                    <a:p>
                      <a:pPr algn="l" fontAlgn="t">
                        <a:lnSpc>
                          <a:spcPts val="1800"/>
                        </a:lnSpc>
                        <a:buNone/>
                      </a:pPr>
                      <a:r>
                        <a:rPr lang="en-GB" sz="1200">
                          <a:effectLst/>
                        </a:rPr>
                        <a:t>6. the key safety procedures around horses</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1716518"/>
                  </a:ext>
                </a:extLst>
              </a:tr>
              <a:tr h="715254">
                <a:tc>
                  <a:txBody>
                    <a:bodyPr/>
                    <a:lstStyle/>
                    <a:p>
                      <a:pPr algn="l" fontAlgn="t">
                        <a:lnSpc>
                          <a:spcPts val="2400"/>
                        </a:lnSpc>
                        <a:buNone/>
                      </a:pPr>
                      <a:r>
                        <a:rPr lang="en-GB" sz="1200" b="1">
                          <a:effectLst/>
                        </a:rPr>
                        <a:t>experienced</a:t>
                      </a:r>
                    </a:p>
                    <a:p>
                      <a:pPr algn="l" fontAlgn="t">
                        <a:lnSpc>
                          <a:spcPts val="1800"/>
                        </a:lnSpc>
                        <a:buNone/>
                      </a:pPr>
                      <a:r>
                        <a:rPr lang="en-GB" sz="1200">
                          <a:effectLst/>
                        </a:rPr>
                        <a:t>7. assisting with grooming a horse, including brushing and hoof picking on at least one occasion</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24406392"/>
                  </a:ext>
                </a:extLst>
              </a:tr>
              <a:tr h="515880">
                <a:tc>
                  <a:txBody>
                    <a:bodyPr/>
                    <a:lstStyle/>
                    <a:p>
                      <a:pPr algn="l" fontAlgn="t">
                        <a:lnSpc>
                          <a:spcPts val="1800"/>
                        </a:lnSpc>
                        <a:buNone/>
                      </a:pPr>
                      <a:r>
                        <a:rPr lang="en-GB" sz="1200">
                          <a:effectLst/>
                        </a:rPr>
                        <a:t>8. assisting with preparing and offering feed and water to a horse on at least one occasion.</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9812" marR="59812" marT="29906" marB="299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6097059"/>
                  </a:ext>
                </a:extLst>
              </a:tr>
            </a:tbl>
          </a:graphicData>
        </a:graphic>
      </p:graphicFrame>
      <p:sp>
        <p:nvSpPr>
          <p:cNvPr id="5" name="Rectangle 1">
            <a:extLst>
              <a:ext uri="{FF2B5EF4-FFF2-40B4-BE49-F238E27FC236}">
                <a16:creationId xmlns:a16="http://schemas.microsoft.com/office/drawing/2014/main" id="{9287A6B6-8179-C1D1-D956-B5F4C9545E67}"/>
              </a:ext>
            </a:extLst>
          </p:cNvPr>
          <p:cNvSpPr>
            <a:spLocks noChangeArrowheads="1"/>
          </p:cNvSpPr>
          <p:nvPr/>
        </p:nvSpPr>
        <p:spPr bwMode="auto">
          <a:xfrm>
            <a:off x="381000" y="26760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Basic animal care: Equine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71964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5071E5F-7822-43F5-6DED-2F4498A64004}"/>
              </a:ext>
            </a:extLst>
          </p:cNvPr>
          <p:cNvGraphicFramePr>
            <a:graphicFrameLocks noGrp="1"/>
          </p:cNvGraphicFramePr>
          <p:nvPr>
            <p:extLst>
              <p:ext uri="{D42A27DB-BD31-4B8C-83A1-F6EECF244321}">
                <p14:modId xmlns:p14="http://schemas.microsoft.com/office/powerpoint/2010/main" val="1751003801"/>
              </p:ext>
            </p:extLst>
          </p:nvPr>
        </p:nvGraphicFramePr>
        <p:xfrm>
          <a:off x="849086" y="1338925"/>
          <a:ext cx="10885714" cy="4579093"/>
        </p:xfrm>
        <a:graphic>
          <a:graphicData uri="http://schemas.openxmlformats.org/drawingml/2006/table">
            <a:tbl>
              <a:tblPr/>
              <a:tblGrid>
                <a:gridCol w="5442857">
                  <a:extLst>
                    <a:ext uri="{9D8B030D-6E8A-4147-A177-3AD203B41FA5}">
                      <a16:colId xmlns:a16="http://schemas.microsoft.com/office/drawing/2014/main" val="530903687"/>
                    </a:ext>
                  </a:extLst>
                </a:gridCol>
                <a:gridCol w="5442857">
                  <a:extLst>
                    <a:ext uri="{9D8B030D-6E8A-4147-A177-3AD203B41FA5}">
                      <a16:colId xmlns:a16="http://schemas.microsoft.com/office/drawing/2014/main" val="2516521285"/>
                    </a:ext>
                  </a:extLst>
                </a:gridCol>
              </a:tblGrid>
              <a:tr h="462674">
                <a:tc>
                  <a:txBody>
                    <a:bodyPr/>
                    <a:lstStyle/>
                    <a:p>
                      <a:pPr algn="l" fontAlgn="t">
                        <a:buNone/>
                      </a:pPr>
                      <a:r>
                        <a:rPr lang="en-GB" sz="1300" dirty="0">
                          <a:effectLst/>
                        </a:rPr>
                        <a:t>In successfully completing this unit, the learner will have</a:t>
                      </a:r>
                    </a:p>
                  </a:txBody>
                  <a:tcPr marL="66096" marR="66096" marT="33048" marB="3304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6096" marR="66096" marT="33048" marB="3304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27491671"/>
                  </a:ext>
                </a:extLst>
              </a:tr>
              <a:tr h="625161">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1. check that the pots or trays are clean and undamaged</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35274155"/>
                  </a:ext>
                </a:extLst>
              </a:tr>
              <a:tr h="570080">
                <a:tc>
                  <a:txBody>
                    <a:bodyPr/>
                    <a:lstStyle/>
                    <a:p>
                      <a:pPr algn="l" fontAlgn="t">
                        <a:lnSpc>
                          <a:spcPts val="1800"/>
                        </a:lnSpc>
                        <a:buNone/>
                      </a:pPr>
                      <a:r>
                        <a:rPr lang="en-GB" sz="1300">
                          <a:effectLst/>
                        </a:rPr>
                        <a:t>2. fill the containers with compost and tap down the tray to settle, consolidate and level</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17013299"/>
                  </a:ext>
                </a:extLst>
              </a:tr>
              <a:tr h="570080">
                <a:tc>
                  <a:txBody>
                    <a:bodyPr/>
                    <a:lstStyle/>
                    <a:p>
                      <a:pPr algn="l" fontAlgn="t">
                        <a:lnSpc>
                          <a:spcPts val="1800"/>
                        </a:lnSpc>
                        <a:buNone/>
                      </a:pPr>
                      <a:r>
                        <a:rPr lang="en-GB" sz="1300">
                          <a:effectLst/>
                        </a:rPr>
                        <a:t>3. evenly sow the small seeds in containers as instructed, burying them under a thin layer of sprinkled compost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83862990"/>
                  </a:ext>
                </a:extLst>
              </a:tr>
              <a:tr h="404840">
                <a:tc>
                  <a:txBody>
                    <a:bodyPr/>
                    <a:lstStyle/>
                    <a:p>
                      <a:pPr algn="l" fontAlgn="t">
                        <a:lnSpc>
                          <a:spcPts val="1800"/>
                        </a:lnSpc>
                        <a:buNone/>
                      </a:pPr>
                      <a:r>
                        <a:rPr lang="en-GB" sz="1300">
                          <a:effectLst/>
                        </a:rPr>
                        <a:t>4. make spaced holes for the larger seeds, then plant and cover them</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86911347"/>
                  </a:ext>
                </a:extLst>
              </a:tr>
              <a:tr h="264385">
                <a:tc>
                  <a:txBody>
                    <a:bodyPr/>
                    <a:lstStyle/>
                    <a:p>
                      <a:pPr algn="l" fontAlgn="t">
                        <a:lnSpc>
                          <a:spcPts val="1800"/>
                        </a:lnSpc>
                        <a:buNone/>
                      </a:pPr>
                      <a:r>
                        <a:rPr lang="en-GB" sz="1300">
                          <a:effectLst/>
                        </a:rPr>
                        <a:t>5. position the labels</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19568657"/>
                  </a:ext>
                </a:extLst>
              </a:tr>
              <a:tr h="264385">
                <a:tc>
                  <a:txBody>
                    <a:bodyPr/>
                    <a:lstStyle/>
                    <a:p>
                      <a:pPr algn="l" fontAlgn="t">
                        <a:lnSpc>
                          <a:spcPts val="1800"/>
                        </a:lnSpc>
                        <a:buNone/>
                      </a:pPr>
                      <a:r>
                        <a:rPr lang="en-GB" sz="1300">
                          <a:effectLst/>
                        </a:rPr>
                        <a:t>6. water the compost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54034154"/>
                  </a:ext>
                </a:extLst>
              </a:tr>
              <a:tr h="264385">
                <a:tc>
                  <a:txBody>
                    <a:bodyPr/>
                    <a:lstStyle/>
                    <a:p>
                      <a:pPr algn="l" fontAlgn="t">
                        <a:lnSpc>
                          <a:spcPts val="1800"/>
                        </a:lnSpc>
                        <a:buNone/>
                      </a:pPr>
                      <a:r>
                        <a:rPr lang="en-GB" sz="1300">
                          <a:effectLst/>
                        </a:rPr>
                        <a:t>7. place the pots in the glasshouse</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85824573"/>
                  </a:ext>
                </a:extLst>
              </a:tr>
              <a:tr h="462674">
                <a:tc>
                  <a:txBody>
                    <a:bodyPr/>
                    <a:lstStyle/>
                    <a:p>
                      <a:pPr algn="l" fontAlgn="t">
                        <a:lnSpc>
                          <a:spcPts val="2400"/>
                        </a:lnSpc>
                        <a:buNone/>
                      </a:pPr>
                      <a:r>
                        <a:rPr lang="en-GB" sz="1300" b="1">
                          <a:effectLst/>
                        </a:rPr>
                        <a:t>shown knowledge of</a:t>
                      </a:r>
                    </a:p>
                    <a:p>
                      <a:pPr algn="l" fontAlgn="t">
                        <a:lnSpc>
                          <a:spcPts val="1800"/>
                        </a:lnSpc>
                        <a:buNone/>
                      </a:pPr>
                      <a:r>
                        <a:rPr lang="en-GB" sz="1300">
                          <a:effectLst/>
                        </a:rPr>
                        <a:t>8. the requirements for germination</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 and/or 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88969077"/>
                  </a:ext>
                </a:extLst>
              </a:tr>
              <a:tr h="462674">
                <a:tc>
                  <a:txBody>
                    <a:bodyPr/>
                    <a:lstStyle/>
                    <a:p>
                      <a:pPr algn="l" fontAlgn="t">
                        <a:lnSpc>
                          <a:spcPts val="1800"/>
                        </a:lnSpc>
                        <a:buNone/>
                      </a:pPr>
                      <a:r>
                        <a:rPr lang="en-GB" sz="1300">
                          <a:effectLst/>
                        </a:rPr>
                        <a:t>9. what will occur to the seed as it germinates.</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Student completed work and/or summary sheet</a:t>
                      </a:r>
                    </a:p>
                  </a:txBody>
                  <a:tcPr marL="66096" marR="66096" marT="33048" marB="3304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71654354"/>
                  </a:ext>
                </a:extLst>
              </a:tr>
            </a:tbl>
          </a:graphicData>
        </a:graphic>
      </p:graphicFrame>
      <p:sp>
        <p:nvSpPr>
          <p:cNvPr id="5" name="Rectangle 1">
            <a:extLst>
              <a:ext uri="{FF2B5EF4-FFF2-40B4-BE49-F238E27FC236}">
                <a16:creationId xmlns:a16="http://schemas.microsoft.com/office/drawing/2014/main" id="{EE9F0B71-FB89-2CC7-7EB1-8ABCC9239CE0}"/>
              </a:ext>
            </a:extLst>
          </p:cNvPr>
          <p:cNvSpPr>
            <a:spLocks noChangeArrowheads="1"/>
          </p:cNvSpPr>
          <p:nvPr/>
        </p:nvSpPr>
        <p:spPr bwMode="auto">
          <a:xfrm>
            <a:off x="428172" y="5544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Horticulture: Sowing seeds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1951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39F795C-9C07-7154-0CD6-C5A2527DDAA6}"/>
              </a:ext>
            </a:extLst>
          </p:cNvPr>
          <p:cNvGraphicFramePr>
            <a:graphicFrameLocks noGrp="1"/>
          </p:cNvGraphicFramePr>
          <p:nvPr>
            <p:extLst>
              <p:ext uri="{D42A27DB-BD31-4B8C-83A1-F6EECF244321}">
                <p14:modId xmlns:p14="http://schemas.microsoft.com/office/powerpoint/2010/main" val="1183814022"/>
              </p:ext>
            </p:extLst>
          </p:nvPr>
        </p:nvGraphicFramePr>
        <p:xfrm>
          <a:off x="313796" y="1562769"/>
          <a:ext cx="10701868" cy="4752124"/>
        </p:xfrm>
        <a:graphic>
          <a:graphicData uri="http://schemas.openxmlformats.org/drawingml/2006/table">
            <a:tbl>
              <a:tblPr/>
              <a:tblGrid>
                <a:gridCol w="5350934">
                  <a:extLst>
                    <a:ext uri="{9D8B030D-6E8A-4147-A177-3AD203B41FA5}">
                      <a16:colId xmlns:a16="http://schemas.microsoft.com/office/drawing/2014/main" val="735023385"/>
                    </a:ext>
                  </a:extLst>
                </a:gridCol>
                <a:gridCol w="5350934">
                  <a:extLst>
                    <a:ext uri="{9D8B030D-6E8A-4147-A177-3AD203B41FA5}">
                      <a16:colId xmlns:a16="http://schemas.microsoft.com/office/drawing/2014/main" val="198010412"/>
                    </a:ext>
                  </a:extLst>
                </a:gridCol>
              </a:tblGrid>
              <a:tr h="407938">
                <a:tc>
                  <a:txBody>
                    <a:bodyPr/>
                    <a:lstStyle/>
                    <a:p>
                      <a:pPr algn="l" fontAlgn="t">
                        <a:buNone/>
                      </a:pPr>
                      <a:r>
                        <a:rPr lang="en-GB" sz="1100">
                          <a:effectLst/>
                        </a:rPr>
                        <a:t>In successfully completing this unit, the learner will have</a:t>
                      </a:r>
                    </a:p>
                  </a:txBody>
                  <a:tcPr marL="58277" marR="58277" marT="29138" marB="2913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8277" marR="58277" marT="29138" marB="2913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06226361"/>
                  </a:ext>
                </a:extLst>
              </a:tr>
              <a:tr h="405510">
                <a:tc>
                  <a:txBody>
                    <a:bodyPr/>
                    <a:lstStyle/>
                    <a:p>
                      <a:pPr algn="l" fontAlgn="t">
                        <a:lnSpc>
                          <a:spcPts val="2400"/>
                        </a:lnSpc>
                        <a:buNone/>
                      </a:pPr>
                      <a:r>
                        <a:rPr lang="en-GB" sz="1100" b="1">
                          <a:effectLst/>
                        </a:rPr>
                        <a:t>shown knowledge of</a:t>
                      </a:r>
                    </a:p>
                    <a:p>
                      <a:pPr algn="l" fontAlgn="t">
                        <a:lnSpc>
                          <a:spcPts val="1800"/>
                        </a:lnSpc>
                        <a:buNone/>
                      </a:pPr>
                      <a:r>
                        <a:rPr lang="en-GB" sz="1100">
                          <a:effectLst/>
                        </a:rPr>
                        <a:t>1. at least two different type of seeds</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5367501"/>
                  </a:ext>
                </a:extLst>
              </a:tr>
              <a:tr h="356946">
                <a:tc>
                  <a:txBody>
                    <a:bodyPr/>
                    <a:lstStyle/>
                    <a:p>
                      <a:pPr algn="l" fontAlgn="t">
                        <a:lnSpc>
                          <a:spcPts val="1800"/>
                        </a:lnSpc>
                        <a:buNone/>
                      </a:pPr>
                      <a:r>
                        <a:rPr lang="en-GB" sz="1100" dirty="0">
                          <a:effectLst/>
                        </a:rPr>
                        <a:t>2. the requirements of a seed to germinate</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4215297"/>
                  </a:ext>
                </a:extLst>
              </a:tr>
              <a:tr h="551202">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3. collect the appropriate equipment and set up the work space safely</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0093365"/>
                  </a:ext>
                </a:extLst>
              </a:tr>
              <a:tr h="233107">
                <a:tc>
                  <a:txBody>
                    <a:bodyPr/>
                    <a:lstStyle/>
                    <a:p>
                      <a:pPr algn="l" fontAlgn="t">
                        <a:lnSpc>
                          <a:spcPts val="1800"/>
                        </a:lnSpc>
                        <a:buNone/>
                      </a:pPr>
                      <a:r>
                        <a:rPr lang="en-GB" sz="1100">
                          <a:effectLst/>
                        </a:rPr>
                        <a:t>4. fill the seed tray or pot correctly</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93335458"/>
                  </a:ext>
                </a:extLst>
              </a:tr>
              <a:tr h="356946">
                <a:tc>
                  <a:txBody>
                    <a:bodyPr/>
                    <a:lstStyle/>
                    <a:p>
                      <a:pPr algn="l" fontAlgn="t">
                        <a:lnSpc>
                          <a:spcPts val="1800"/>
                        </a:lnSpc>
                        <a:buNone/>
                      </a:pPr>
                      <a:r>
                        <a:rPr lang="en-GB" sz="1100">
                          <a:effectLst/>
                        </a:rPr>
                        <a:t>5. remove the excess compost and consolidate the surface correctly</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89875917"/>
                  </a:ext>
                </a:extLst>
              </a:tr>
              <a:tr h="233107">
                <a:tc>
                  <a:txBody>
                    <a:bodyPr/>
                    <a:lstStyle/>
                    <a:p>
                      <a:pPr algn="l" fontAlgn="t">
                        <a:lnSpc>
                          <a:spcPts val="1800"/>
                        </a:lnSpc>
                        <a:buNone/>
                      </a:pPr>
                      <a:r>
                        <a:rPr lang="en-GB" sz="1100">
                          <a:effectLst/>
                        </a:rPr>
                        <a:t>6. broadcast the seeds</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91047149"/>
                  </a:ext>
                </a:extLst>
              </a:tr>
              <a:tr h="356946">
                <a:tc>
                  <a:txBody>
                    <a:bodyPr/>
                    <a:lstStyle/>
                    <a:p>
                      <a:pPr algn="l" fontAlgn="t">
                        <a:lnSpc>
                          <a:spcPts val="1800"/>
                        </a:lnSpc>
                        <a:buNone/>
                      </a:pPr>
                      <a:r>
                        <a:rPr lang="en-GB" sz="1100">
                          <a:effectLst/>
                        </a:rPr>
                        <a:t>7. write a label, including the date and full plant name</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96212481"/>
                  </a:ext>
                </a:extLst>
              </a:tr>
              <a:tr h="356946">
                <a:tc>
                  <a:txBody>
                    <a:bodyPr/>
                    <a:lstStyle/>
                    <a:p>
                      <a:pPr algn="l" fontAlgn="t">
                        <a:lnSpc>
                          <a:spcPts val="1800"/>
                        </a:lnSpc>
                        <a:buNone/>
                      </a:pPr>
                      <a:r>
                        <a:rPr lang="en-GB" sz="1100">
                          <a:effectLst/>
                        </a:rPr>
                        <a:t>8. water the seeds, by using either a watering tray or fine rose watering can</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1261212"/>
                  </a:ext>
                </a:extLst>
              </a:tr>
              <a:tr h="356946">
                <a:tc>
                  <a:txBody>
                    <a:bodyPr/>
                    <a:lstStyle/>
                    <a:p>
                      <a:pPr algn="l" fontAlgn="t">
                        <a:lnSpc>
                          <a:spcPts val="1800"/>
                        </a:lnSpc>
                        <a:buNone/>
                      </a:pPr>
                      <a:r>
                        <a:rPr lang="en-GB" sz="1100">
                          <a:effectLst/>
                        </a:rPr>
                        <a:t>9. place the seeds in the correct area for germination</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50531877"/>
                  </a:ext>
                </a:extLst>
              </a:tr>
              <a:tr h="233107">
                <a:tc>
                  <a:txBody>
                    <a:bodyPr/>
                    <a:lstStyle/>
                    <a:p>
                      <a:pPr algn="l" fontAlgn="t">
                        <a:lnSpc>
                          <a:spcPts val="1800"/>
                        </a:lnSpc>
                        <a:buNone/>
                      </a:pPr>
                      <a:r>
                        <a:rPr lang="en-GB" sz="1100">
                          <a:effectLst/>
                        </a:rPr>
                        <a:t>10. work in a safe manner</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87887961"/>
                  </a:ext>
                </a:extLst>
              </a:tr>
              <a:tr h="502638">
                <a:tc>
                  <a:txBody>
                    <a:bodyPr/>
                    <a:lstStyle/>
                    <a:p>
                      <a:pPr algn="l" fontAlgn="t">
                        <a:lnSpc>
                          <a:spcPts val="1800"/>
                        </a:lnSpc>
                        <a:buNone/>
                      </a:pPr>
                      <a:r>
                        <a:rPr lang="en-GB" sz="1100">
                          <a:effectLst/>
                        </a:rPr>
                        <a:t>11. tidy and clean the area, returning all the tools to shed and placing any rubbish in the bin.</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8277" marR="58277" marT="29138" marB="291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43735722"/>
                  </a:ext>
                </a:extLst>
              </a:tr>
            </a:tbl>
          </a:graphicData>
        </a:graphic>
      </p:graphicFrame>
      <p:sp>
        <p:nvSpPr>
          <p:cNvPr id="5" name="Rectangle 1">
            <a:extLst>
              <a:ext uri="{FF2B5EF4-FFF2-40B4-BE49-F238E27FC236}">
                <a16:creationId xmlns:a16="http://schemas.microsoft.com/office/drawing/2014/main" id="{79988B43-7740-DE4A-D8DD-39E6CC71F155}"/>
              </a:ext>
            </a:extLst>
          </p:cNvPr>
          <p:cNvSpPr>
            <a:spLocks noChangeArrowheads="1"/>
          </p:cNvSpPr>
          <p:nvPr/>
        </p:nvSpPr>
        <p:spPr bwMode="auto">
          <a:xfrm>
            <a:off x="313796" y="54310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Horticulture: Seed sowing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4413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2CE465C-F8DA-EF2B-E278-6BDDB5919331}"/>
              </a:ext>
            </a:extLst>
          </p:cNvPr>
          <p:cNvGraphicFramePr>
            <a:graphicFrameLocks noGrp="1"/>
          </p:cNvGraphicFramePr>
          <p:nvPr>
            <p:extLst>
              <p:ext uri="{D42A27DB-BD31-4B8C-83A1-F6EECF244321}">
                <p14:modId xmlns:p14="http://schemas.microsoft.com/office/powerpoint/2010/main" val="1240635336"/>
              </p:ext>
            </p:extLst>
          </p:nvPr>
        </p:nvGraphicFramePr>
        <p:xfrm>
          <a:off x="273195" y="1319278"/>
          <a:ext cx="11105284" cy="4905408"/>
        </p:xfrm>
        <a:graphic>
          <a:graphicData uri="http://schemas.openxmlformats.org/drawingml/2006/table">
            <a:tbl>
              <a:tblPr/>
              <a:tblGrid>
                <a:gridCol w="5552642">
                  <a:extLst>
                    <a:ext uri="{9D8B030D-6E8A-4147-A177-3AD203B41FA5}">
                      <a16:colId xmlns:a16="http://schemas.microsoft.com/office/drawing/2014/main" val="2100062681"/>
                    </a:ext>
                  </a:extLst>
                </a:gridCol>
                <a:gridCol w="5552642">
                  <a:extLst>
                    <a:ext uri="{9D8B030D-6E8A-4147-A177-3AD203B41FA5}">
                      <a16:colId xmlns:a16="http://schemas.microsoft.com/office/drawing/2014/main" val="1686852064"/>
                    </a:ext>
                  </a:extLst>
                </a:gridCol>
              </a:tblGrid>
              <a:tr h="307412">
                <a:tc>
                  <a:txBody>
                    <a:bodyPr/>
                    <a:lstStyle/>
                    <a:p>
                      <a:pPr algn="l" fontAlgn="t">
                        <a:buNone/>
                      </a:pPr>
                      <a:r>
                        <a:rPr lang="en-GB" sz="900">
                          <a:effectLst/>
                        </a:rPr>
                        <a:t>In successfully completing this unit, the learner will have</a:t>
                      </a:r>
                    </a:p>
                  </a:txBody>
                  <a:tcPr marL="43916" marR="43916" marT="21958" marB="2195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3916" marR="43916" marT="21958" marB="2195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75103655"/>
                  </a:ext>
                </a:extLst>
              </a:tr>
              <a:tr h="415372">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 sow at least two types of salad plant correctly</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5379596"/>
                  </a:ext>
                </a:extLst>
              </a:tr>
              <a:tr h="268985">
                <a:tc>
                  <a:txBody>
                    <a:bodyPr/>
                    <a:lstStyle/>
                    <a:p>
                      <a:pPr algn="l" fontAlgn="t">
                        <a:lnSpc>
                          <a:spcPts val="1800"/>
                        </a:lnSpc>
                        <a:buNone/>
                      </a:pPr>
                      <a:r>
                        <a:rPr lang="en-GB" sz="900">
                          <a:effectLst/>
                        </a:rPr>
                        <a:t>2. plant out the salad plants at the correct spacing and depth</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03640026"/>
                  </a:ext>
                </a:extLst>
              </a:tr>
              <a:tr h="378775">
                <a:tc>
                  <a:txBody>
                    <a:bodyPr/>
                    <a:lstStyle/>
                    <a:p>
                      <a:pPr algn="l" fontAlgn="t">
                        <a:lnSpc>
                          <a:spcPts val="1800"/>
                        </a:lnSpc>
                        <a:buNone/>
                      </a:pPr>
                      <a:r>
                        <a:rPr lang="en-GB" sz="900">
                          <a:effectLst/>
                        </a:rPr>
                        <a:t>3. give the appropriate aftercare to salad plants on at least three occasions</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15341952"/>
                  </a:ext>
                </a:extLst>
              </a:tr>
              <a:tr h="488565">
                <a:tc>
                  <a:txBody>
                    <a:bodyPr/>
                    <a:lstStyle/>
                    <a:p>
                      <a:pPr algn="l" fontAlgn="t">
                        <a:lnSpc>
                          <a:spcPts val="1800"/>
                        </a:lnSpc>
                        <a:buNone/>
                      </a:pPr>
                      <a:r>
                        <a:rPr lang="en-GB" sz="900">
                          <a:effectLst/>
                        </a:rPr>
                        <a:t>4. harvest, mix and pack salad leaves at a commercial pace, whilst maintaining high quality standards, on at least one occasion</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0762202"/>
                  </a:ext>
                </a:extLst>
              </a:tr>
              <a:tr h="525161">
                <a:tc>
                  <a:txBody>
                    <a:bodyPr/>
                    <a:lstStyle/>
                    <a:p>
                      <a:pPr algn="l" fontAlgn="t">
                        <a:lnSpc>
                          <a:spcPts val="2400"/>
                        </a:lnSpc>
                        <a:buNone/>
                      </a:pPr>
                      <a:r>
                        <a:rPr lang="en-GB" sz="900" b="1">
                          <a:effectLst/>
                        </a:rPr>
                        <a:t>shown knowledge of</a:t>
                      </a:r>
                    </a:p>
                    <a:p>
                      <a:pPr algn="l" fontAlgn="t">
                        <a:lnSpc>
                          <a:spcPts val="1800"/>
                        </a:lnSpc>
                        <a:buNone/>
                      </a:pPr>
                      <a:r>
                        <a:rPr lang="en-GB" sz="900">
                          <a:effectLst/>
                        </a:rPr>
                        <a:t>5. the times of year in which at least three salad plants can be grown, and where to find this information</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29592255"/>
                  </a:ext>
                </a:extLst>
              </a:tr>
              <a:tr h="378775">
                <a:tc>
                  <a:txBody>
                    <a:bodyPr/>
                    <a:lstStyle/>
                    <a:p>
                      <a:pPr algn="l" fontAlgn="t">
                        <a:lnSpc>
                          <a:spcPts val="1800"/>
                        </a:lnSpc>
                        <a:buNone/>
                      </a:pPr>
                      <a:r>
                        <a:rPr lang="en-GB" sz="900">
                          <a:effectLst/>
                        </a:rPr>
                        <a:t>6. at least ten different leaves and ten edible flowers that can be included in a salad mix</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 and/or student completed work</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33876943"/>
                  </a:ext>
                </a:extLst>
              </a:tr>
              <a:tr h="378775">
                <a:tc>
                  <a:txBody>
                    <a:bodyPr/>
                    <a:lstStyle/>
                    <a:p>
                      <a:pPr algn="l" fontAlgn="t">
                        <a:lnSpc>
                          <a:spcPts val="1800"/>
                        </a:lnSpc>
                        <a:buNone/>
                      </a:pPr>
                      <a:r>
                        <a:rPr lang="en-GB" sz="900">
                          <a:effectLst/>
                        </a:rPr>
                        <a:t>7. at least two pests and two diseases of salad plants, and how these can be managed</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8585698"/>
                  </a:ext>
                </a:extLst>
              </a:tr>
              <a:tr h="415372">
                <a:tc>
                  <a:txBody>
                    <a:bodyPr/>
                    <a:lstStyle/>
                    <a:p>
                      <a:pPr algn="l" fontAlgn="t">
                        <a:lnSpc>
                          <a:spcPts val="2400"/>
                        </a:lnSpc>
                        <a:buNone/>
                      </a:pPr>
                      <a:r>
                        <a:rPr lang="en-GB" sz="900" b="1">
                          <a:effectLst/>
                        </a:rPr>
                        <a:t>acquired an understanding of</a:t>
                      </a:r>
                    </a:p>
                    <a:p>
                      <a:pPr algn="l" fontAlgn="t">
                        <a:lnSpc>
                          <a:spcPts val="1800"/>
                        </a:lnSpc>
                        <a:buNone/>
                      </a:pPr>
                      <a:r>
                        <a:rPr lang="en-GB" sz="900">
                          <a:effectLst/>
                        </a:rPr>
                        <a:t>8. the key steps required to grow, harvest and prepare a salad leaf mix</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8740502"/>
                  </a:ext>
                </a:extLst>
              </a:tr>
              <a:tr h="378775">
                <a:tc>
                  <a:txBody>
                    <a:bodyPr/>
                    <a:lstStyle/>
                    <a:p>
                      <a:pPr algn="l" fontAlgn="t">
                        <a:lnSpc>
                          <a:spcPts val="1800"/>
                        </a:lnSpc>
                        <a:buNone/>
                      </a:pPr>
                      <a:r>
                        <a:rPr lang="en-GB" sz="900">
                          <a:effectLst/>
                        </a:rPr>
                        <a:t>9. the key considerations involved in creating a well-balanced mix of salad leaves</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88503839"/>
                  </a:ext>
                </a:extLst>
              </a:tr>
              <a:tr h="415372">
                <a:tc>
                  <a:txBody>
                    <a:bodyPr/>
                    <a:lstStyle/>
                    <a:p>
                      <a:pPr algn="l" fontAlgn="t">
                        <a:lnSpc>
                          <a:spcPts val="2400"/>
                        </a:lnSpc>
                        <a:buNone/>
                      </a:pPr>
                      <a:r>
                        <a:rPr lang="en-GB" sz="900" b="1">
                          <a:effectLst/>
                        </a:rPr>
                        <a:t>experienced</a:t>
                      </a:r>
                    </a:p>
                    <a:p>
                      <a:pPr algn="l" fontAlgn="t">
                        <a:lnSpc>
                          <a:spcPts val="1800"/>
                        </a:lnSpc>
                        <a:buNone/>
                      </a:pPr>
                      <a:r>
                        <a:rPr lang="en-GB" sz="900">
                          <a:effectLst/>
                        </a:rPr>
                        <a:t>10. working at least ten sessions in a salad garden.</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3916" marR="43916" marT="21958" marB="219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38640226"/>
                  </a:ext>
                </a:extLst>
              </a:tr>
            </a:tbl>
          </a:graphicData>
        </a:graphic>
      </p:graphicFrame>
      <p:sp>
        <p:nvSpPr>
          <p:cNvPr id="5" name="Rectangle 1">
            <a:extLst>
              <a:ext uri="{FF2B5EF4-FFF2-40B4-BE49-F238E27FC236}">
                <a16:creationId xmlns:a16="http://schemas.microsoft.com/office/drawing/2014/main" id="{75F00A00-C783-5BA6-324E-D801491D028D}"/>
              </a:ext>
            </a:extLst>
          </p:cNvPr>
          <p:cNvSpPr>
            <a:spLocks noChangeArrowheads="1"/>
          </p:cNvSpPr>
          <p:nvPr/>
        </p:nvSpPr>
        <p:spPr bwMode="auto">
          <a:xfrm>
            <a:off x="543358" y="404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Growing salad leaves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0883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04D1405-7228-4CDB-BF47-5676B075A116}"/>
              </a:ext>
            </a:extLst>
          </p:cNvPr>
          <p:cNvGraphicFramePr>
            <a:graphicFrameLocks noGrp="1"/>
          </p:cNvGraphicFramePr>
          <p:nvPr>
            <p:extLst>
              <p:ext uri="{D42A27DB-BD31-4B8C-83A1-F6EECF244321}">
                <p14:modId xmlns:p14="http://schemas.microsoft.com/office/powerpoint/2010/main" val="1233126794"/>
              </p:ext>
            </p:extLst>
          </p:nvPr>
        </p:nvGraphicFramePr>
        <p:xfrm>
          <a:off x="170197" y="1696268"/>
          <a:ext cx="11851606" cy="4443711"/>
        </p:xfrm>
        <a:graphic>
          <a:graphicData uri="http://schemas.openxmlformats.org/drawingml/2006/table">
            <a:tbl>
              <a:tblPr/>
              <a:tblGrid>
                <a:gridCol w="5925803">
                  <a:extLst>
                    <a:ext uri="{9D8B030D-6E8A-4147-A177-3AD203B41FA5}">
                      <a16:colId xmlns:a16="http://schemas.microsoft.com/office/drawing/2014/main" val="1561311840"/>
                    </a:ext>
                  </a:extLst>
                </a:gridCol>
                <a:gridCol w="5925803">
                  <a:extLst>
                    <a:ext uri="{9D8B030D-6E8A-4147-A177-3AD203B41FA5}">
                      <a16:colId xmlns:a16="http://schemas.microsoft.com/office/drawing/2014/main" val="1522220430"/>
                    </a:ext>
                  </a:extLst>
                </a:gridCol>
              </a:tblGrid>
              <a:tr h="409079">
                <a:tc>
                  <a:txBody>
                    <a:bodyPr/>
                    <a:lstStyle/>
                    <a:p>
                      <a:pPr algn="l" fontAlgn="t">
                        <a:buNone/>
                      </a:pPr>
                      <a:r>
                        <a:rPr lang="en-GB" sz="1200">
                          <a:effectLst/>
                        </a:rPr>
                        <a:t>In successfully completing this unit, the learner will have</a:t>
                      </a:r>
                    </a:p>
                  </a:txBody>
                  <a:tcPr marL="58440" marR="58440" marT="29220" marB="2922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8440" marR="58440" marT="29220" marB="2922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10703556"/>
                  </a:ext>
                </a:extLst>
              </a:tr>
              <a:tr h="55274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1. select the correct equipment to complete the task</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77002422"/>
                  </a:ext>
                </a:extLst>
              </a:tr>
              <a:tr h="504044">
                <a:tc>
                  <a:txBody>
                    <a:bodyPr/>
                    <a:lstStyle/>
                    <a:p>
                      <a:pPr algn="l" fontAlgn="t">
                        <a:lnSpc>
                          <a:spcPts val="1800"/>
                        </a:lnSpc>
                        <a:buNone/>
                      </a:pPr>
                      <a:r>
                        <a:rPr lang="en-GB" sz="1200">
                          <a:effectLst/>
                        </a:rPr>
                        <a:t>2. remove soil from the garden bed to create a hole big enough to place the bulb in</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10165996"/>
                  </a:ext>
                </a:extLst>
              </a:tr>
              <a:tr h="357944">
                <a:tc>
                  <a:txBody>
                    <a:bodyPr/>
                    <a:lstStyle/>
                    <a:p>
                      <a:pPr algn="l" fontAlgn="t">
                        <a:lnSpc>
                          <a:spcPts val="1800"/>
                        </a:lnSpc>
                        <a:buNone/>
                      </a:pPr>
                      <a:r>
                        <a:rPr lang="en-GB" sz="1200">
                          <a:effectLst/>
                        </a:rPr>
                        <a:t>3. place the bulb in the hole the right way round</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52318585"/>
                  </a:ext>
                </a:extLst>
              </a:tr>
              <a:tr h="357944">
                <a:tc>
                  <a:txBody>
                    <a:bodyPr/>
                    <a:lstStyle/>
                    <a:p>
                      <a:pPr algn="l" fontAlgn="t">
                        <a:lnSpc>
                          <a:spcPts val="1800"/>
                        </a:lnSpc>
                        <a:buNone/>
                      </a:pPr>
                      <a:r>
                        <a:rPr lang="en-GB" sz="1200">
                          <a:effectLst/>
                        </a:rPr>
                        <a:t>4. back fill the soil over the bulb to a suitable depth</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66459640"/>
                  </a:ext>
                </a:extLst>
              </a:tr>
              <a:tr h="357944">
                <a:tc>
                  <a:txBody>
                    <a:bodyPr/>
                    <a:lstStyle/>
                    <a:p>
                      <a:pPr algn="l" fontAlgn="t">
                        <a:lnSpc>
                          <a:spcPts val="1800"/>
                        </a:lnSpc>
                        <a:buNone/>
                      </a:pPr>
                      <a:r>
                        <a:rPr lang="en-GB" sz="1200">
                          <a:effectLst/>
                        </a:rPr>
                        <a:t>5. place a small amount of compost and horticultural grit in a pot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013594"/>
                  </a:ext>
                </a:extLst>
              </a:tr>
              <a:tr h="357944">
                <a:tc>
                  <a:txBody>
                    <a:bodyPr/>
                    <a:lstStyle/>
                    <a:p>
                      <a:pPr algn="l" fontAlgn="t">
                        <a:lnSpc>
                          <a:spcPts val="1800"/>
                        </a:lnSpc>
                        <a:buNone/>
                      </a:pPr>
                      <a:r>
                        <a:rPr lang="en-GB" sz="1200">
                          <a:effectLst/>
                        </a:rPr>
                        <a:t>6. place the required amount of bulbs the right way round in the pot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7745825"/>
                  </a:ext>
                </a:extLst>
              </a:tr>
              <a:tr h="357944">
                <a:tc>
                  <a:txBody>
                    <a:bodyPr/>
                    <a:lstStyle/>
                    <a:p>
                      <a:pPr algn="l" fontAlgn="t">
                        <a:lnSpc>
                          <a:spcPts val="1800"/>
                        </a:lnSpc>
                        <a:buNone/>
                      </a:pPr>
                      <a:r>
                        <a:rPr lang="en-GB" sz="1200">
                          <a:effectLst/>
                        </a:rPr>
                        <a:t>7. fill the pot up with compost, ensuring that the bulbs are firmed in correctly</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57831786"/>
                  </a:ext>
                </a:extLst>
              </a:tr>
              <a:tr h="233760">
                <a:tc>
                  <a:txBody>
                    <a:bodyPr/>
                    <a:lstStyle/>
                    <a:p>
                      <a:pPr algn="l" fontAlgn="t">
                        <a:lnSpc>
                          <a:spcPts val="1800"/>
                        </a:lnSpc>
                        <a:buNone/>
                      </a:pPr>
                      <a:r>
                        <a:rPr lang="en-GB" sz="1200">
                          <a:effectLst/>
                        </a:rPr>
                        <a:t>8. write a label for the pot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77699613"/>
                  </a:ext>
                </a:extLst>
              </a:tr>
              <a:tr h="357944">
                <a:tc>
                  <a:txBody>
                    <a:bodyPr/>
                    <a:lstStyle/>
                    <a:p>
                      <a:pPr algn="l" fontAlgn="t">
                        <a:lnSpc>
                          <a:spcPts val="1800"/>
                        </a:lnSpc>
                        <a:buNone/>
                      </a:pPr>
                      <a:r>
                        <a:rPr lang="en-GB" sz="1200">
                          <a:effectLst/>
                        </a:rPr>
                        <a:t>9. place the planted pots in a suitable area for growing and watering</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5547225"/>
                  </a:ext>
                </a:extLst>
              </a:tr>
              <a:tr h="504044">
                <a:tc>
                  <a:txBody>
                    <a:bodyPr/>
                    <a:lstStyle/>
                    <a:p>
                      <a:pPr algn="l" fontAlgn="t">
                        <a:lnSpc>
                          <a:spcPts val="1800"/>
                        </a:lnSpc>
                        <a:buNone/>
                      </a:pPr>
                      <a:r>
                        <a:rPr lang="en-GB" sz="1200">
                          <a:effectLst/>
                        </a:rPr>
                        <a:t>10. clean the tools, equipment and area of work and return the equipment to the shed.</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64246014"/>
                  </a:ext>
                </a:extLst>
              </a:tr>
            </a:tbl>
          </a:graphicData>
        </a:graphic>
      </p:graphicFrame>
      <p:sp>
        <p:nvSpPr>
          <p:cNvPr id="5" name="Rectangle 1">
            <a:extLst>
              <a:ext uri="{FF2B5EF4-FFF2-40B4-BE49-F238E27FC236}">
                <a16:creationId xmlns:a16="http://schemas.microsoft.com/office/drawing/2014/main" id="{E36194D2-3F80-D2E0-3123-E9881F6BF6B6}"/>
              </a:ext>
            </a:extLst>
          </p:cNvPr>
          <p:cNvSpPr>
            <a:spLocks noChangeArrowheads="1"/>
          </p:cNvSpPr>
          <p:nvPr/>
        </p:nvSpPr>
        <p:spPr bwMode="auto">
          <a:xfrm>
            <a:off x="170197" y="37279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Bulb planting in pots and the garden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5273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A70DCEB-C9CF-D959-6A38-CE4804A0394D}"/>
              </a:ext>
            </a:extLst>
          </p:cNvPr>
          <p:cNvGraphicFramePr>
            <a:graphicFrameLocks noGrp="1"/>
          </p:cNvGraphicFramePr>
          <p:nvPr>
            <p:extLst>
              <p:ext uri="{D42A27DB-BD31-4B8C-83A1-F6EECF244321}">
                <p14:modId xmlns:p14="http://schemas.microsoft.com/office/powerpoint/2010/main" val="2169099892"/>
              </p:ext>
            </p:extLst>
          </p:nvPr>
        </p:nvGraphicFramePr>
        <p:xfrm>
          <a:off x="541866" y="1656638"/>
          <a:ext cx="11108268" cy="4359637"/>
        </p:xfrm>
        <a:graphic>
          <a:graphicData uri="http://schemas.openxmlformats.org/drawingml/2006/table">
            <a:tbl>
              <a:tblPr/>
              <a:tblGrid>
                <a:gridCol w="5554134">
                  <a:extLst>
                    <a:ext uri="{9D8B030D-6E8A-4147-A177-3AD203B41FA5}">
                      <a16:colId xmlns:a16="http://schemas.microsoft.com/office/drawing/2014/main" val="195090631"/>
                    </a:ext>
                  </a:extLst>
                </a:gridCol>
                <a:gridCol w="5554134">
                  <a:extLst>
                    <a:ext uri="{9D8B030D-6E8A-4147-A177-3AD203B41FA5}">
                      <a16:colId xmlns:a16="http://schemas.microsoft.com/office/drawing/2014/main" val="926740070"/>
                    </a:ext>
                  </a:extLst>
                </a:gridCol>
              </a:tblGrid>
              <a:tr h="438002">
                <a:tc>
                  <a:txBody>
                    <a:bodyPr/>
                    <a:lstStyle/>
                    <a:p>
                      <a:pPr algn="l" fontAlgn="t">
                        <a:buNone/>
                      </a:pPr>
                      <a:r>
                        <a:rPr lang="en-GB" sz="1200">
                          <a:effectLst/>
                        </a:rPr>
                        <a:t>In successfully completing this unit, the learner will have</a:t>
                      </a:r>
                    </a:p>
                  </a:txBody>
                  <a:tcPr marL="62572" marR="62572" marT="31286" marB="3128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62572" marR="62572" marT="31286" marB="3128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23094849"/>
                  </a:ext>
                </a:extLst>
              </a:tr>
              <a:tr h="591824">
                <a:tc>
                  <a:txBody>
                    <a:bodyPr/>
                    <a:lstStyle/>
                    <a:p>
                      <a:pPr algn="l" fontAlgn="t">
                        <a:lnSpc>
                          <a:spcPts val="2400"/>
                        </a:lnSpc>
                        <a:buNone/>
                      </a:pPr>
                      <a:r>
                        <a:rPr lang="en-GB" sz="1200" b="1">
                          <a:effectLst/>
                        </a:rPr>
                        <a:t>shown knowledge of</a:t>
                      </a:r>
                    </a:p>
                    <a:p>
                      <a:pPr algn="l" fontAlgn="t">
                        <a:lnSpc>
                          <a:spcPts val="1800"/>
                        </a:lnSpc>
                        <a:buNone/>
                      </a:pPr>
                      <a:r>
                        <a:rPr lang="en-GB" sz="1200">
                          <a:effectLst/>
                        </a:rPr>
                        <a:t>1. the main plant groups, eg shrubs, trees and annuals</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13136958"/>
                  </a:ext>
                </a:extLst>
              </a:tr>
              <a:tr h="539681">
                <a:tc>
                  <a:txBody>
                    <a:bodyPr/>
                    <a:lstStyle/>
                    <a:p>
                      <a:pPr algn="l" fontAlgn="t">
                        <a:lnSpc>
                          <a:spcPts val="1800"/>
                        </a:lnSpc>
                        <a:buNone/>
                      </a:pPr>
                      <a:r>
                        <a:rPr lang="en-GB" sz="1200">
                          <a:effectLst/>
                        </a:rPr>
                        <a:t>2. how to write a plant name correctly, including the genus, species, variety and common name</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31336052"/>
                  </a:ext>
                </a:extLst>
              </a:tr>
              <a:tr h="59182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3. identify five shrubs, using the common or Latin name</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34435662"/>
                  </a:ext>
                </a:extLst>
              </a:tr>
              <a:tr h="438002">
                <a:tc>
                  <a:txBody>
                    <a:bodyPr/>
                    <a:lstStyle/>
                    <a:p>
                      <a:pPr algn="l" fontAlgn="t">
                        <a:lnSpc>
                          <a:spcPts val="1800"/>
                        </a:lnSpc>
                        <a:buNone/>
                      </a:pPr>
                      <a:r>
                        <a:rPr lang="en-GB" sz="1200">
                          <a:effectLst/>
                        </a:rPr>
                        <a:t>4. identify five trees, using the common or Latin name</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89715311"/>
                  </a:ext>
                </a:extLst>
              </a:tr>
              <a:tr h="438002">
                <a:tc>
                  <a:txBody>
                    <a:bodyPr/>
                    <a:lstStyle/>
                    <a:p>
                      <a:pPr algn="l" fontAlgn="t">
                        <a:lnSpc>
                          <a:spcPts val="1800"/>
                        </a:lnSpc>
                        <a:buNone/>
                      </a:pPr>
                      <a:r>
                        <a:rPr lang="en-GB" sz="1200">
                          <a:effectLst/>
                        </a:rPr>
                        <a:t>5. identify five annual bedding plants, using the common or Latin name</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95086691"/>
                  </a:ext>
                </a:extLst>
              </a:tr>
              <a:tr h="438002">
                <a:tc>
                  <a:txBody>
                    <a:bodyPr/>
                    <a:lstStyle/>
                    <a:p>
                      <a:pPr algn="l" fontAlgn="t">
                        <a:lnSpc>
                          <a:spcPts val="1800"/>
                        </a:lnSpc>
                        <a:buNone/>
                      </a:pPr>
                      <a:r>
                        <a:rPr lang="en-GB" sz="1200">
                          <a:effectLst/>
                        </a:rPr>
                        <a:t>6. identify five vegetables, using the common or Latin name</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8322947"/>
                  </a:ext>
                </a:extLst>
              </a:tr>
              <a:tr h="438002">
                <a:tc>
                  <a:txBody>
                    <a:bodyPr/>
                    <a:lstStyle/>
                    <a:p>
                      <a:pPr algn="l" fontAlgn="t">
                        <a:lnSpc>
                          <a:spcPts val="1800"/>
                        </a:lnSpc>
                        <a:buNone/>
                      </a:pPr>
                      <a:r>
                        <a:rPr lang="en-GB" sz="1200">
                          <a:effectLst/>
                        </a:rPr>
                        <a:t>7. identify five fruits, using the common or Latin name</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 and/or 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27660730"/>
                  </a:ext>
                </a:extLst>
              </a:tr>
              <a:tr h="438002">
                <a:tc>
                  <a:txBody>
                    <a:bodyPr/>
                    <a:lstStyle/>
                    <a:p>
                      <a:pPr algn="l" fontAlgn="t">
                        <a:lnSpc>
                          <a:spcPts val="1800"/>
                        </a:lnSpc>
                        <a:buNone/>
                      </a:pPr>
                      <a:r>
                        <a:rPr lang="en-GB" sz="1200">
                          <a:effectLst/>
                        </a:rPr>
                        <a:t>8. identify five herbaceous plants, using the common or Latin name.</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 and/or student completed work</a:t>
                      </a:r>
                    </a:p>
                  </a:txBody>
                  <a:tcPr marL="62572" marR="62572" marT="31286" marB="3128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74906953"/>
                  </a:ext>
                </a:extLst>
              </a:tr>
            </a:tbl>
          </a:graphicData>
        </a:graphic>
      </p:graphicFrame>
      <p:sp>
        <p:nvSpPr>
          <p:cNvPr id="5" name="Rectangle 1">
            <a:extLst>
              <a:ext uri="{FF2B5EF4-FFF2-40B4-BE49-F238E27FC236}">
                <a16:creationId xmlns:a16="http://schemas.microsoft.com/office/drawing/2014/main" id="{B4F2C628-4E8D-3ED2-5AFB-A06FFD157BBC}"/>
              </a:ext>
            </a:extLst>
          </p:cNvPr>
          <p:cNvSpPr>
            <a:spLocks noChangeArrowheads="1"/>
          </p:cNvSpPr>
          <p:nvPr/>
        </p:nvSpPr>
        <p:spPr bwMode="auto">
          <a:xfrm>
            <a:off x="360363" y="4714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Horticulture: Plant identification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2091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58DE6BB-1919-E78C-3D66-2DDD0D3B7EBC}"/>
              </a:ext>
            </a:extLst>
          </p:cNvPr>
          <p:cNvGraphicFramePr>
            <a:graphicFrameLocks noGrp="1"/>
          </p:cNvGraphicFramePr>
          <p:nvPr>
            <p:extLst>
              <p:ext uri="{D42A27DB-BD31-4B8C-83A1-F6EECF244321}">
                <p14:modId xmlns:p14="http://schemas.microsoft.com/office/powerpoint/2010/main" val="1468384362"/>
              </p:ext>
            </p:extLst>
          </p:nvPr>
        </p:nvGraphicFramePr>
        <p:xfrm>
          <a:off x="711199" y="1399551"/>
          <a:ext cx="11040534" cy="4351339"/>
        </p:xfrm>
        <a:graphic>
          <a:graphicData uri="http://schemas.openxmlformats.org/drawingml/2006/table">
            <a:tbl>
              <a:tblPr/>
              <a:tblGrid>
                <a:gridCol w="5520267">
                  <a:extLst>
                    <a:ext uri="{9D8B030D-6E8A-4147-A177-3AD203B41FA5}">
                      <a16:colId xmlns:a16="http://schemas.microsoft.com/office/drawing/2014/main" val="2620026374"/>
                    </a:ext>
                  </a:extLst>
                </a:gridCol>
                <a:gridCol w="5520267">
                  <a:extLst>
                    <a:ext uri="{9D8B030D-6E8A-4147-A177-3AD203B41FA5}">
                      <a16:colId xmlns:a16="http://schemas.microsoft.com/office/drawing/2014/main" val="2827983007"/>
                    </a:ext>
                  </a:extLst>
                </a:gridCol>
              </a:tblGrid>
              <a:tr h="504155">
                <a:tc>
                  <a:txBody>
                    <a:bodyPr/>
                    <a:lstStyle/>
                    <a:p>
                      <a:pPr algn="l" fontAlgn="t">
                        <a:buNone/>
                      </a:pPr>
                      <a:r>
                        <a:rPr lang="en-GB" sz="1400">
                          <a:effectLst/>
                        </a:rPr>
                        <a:t>In successfully completing this unit, the learner will have</a:t>
                      </a:r>
                    </a:p>
                  </a:txBody>
                  <a:tcPr marL="72022" marR="72022" marT="36011" marB="3601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2022" marR="72022" marT="36011" marB="3601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5418463"/>
                  </a:ext>
                </a:extLst>
              </a:tr>
              <a:tr h="861265">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1. independently create a virtual landscape design for a horticulture space using an online software tool</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55377822"/>
                  </a:ext>
                </a:extLst>
              </a:tr>
              <a:tr h="441136">
                <a:tc>
                  <a:txBody>
                    <a:bodyPr/>
                    <a:lstStyle/>
                    <a:p>
                      <a:pPr algn="l" fontAlgn="t">
                        <a:lnSpc>
                          <a:spcPts val="1800"/>
                        </a:lnSpc>
                        <a:buNone/>
                      </a:pPr>
                      <a:r>
                        <a:rPr lang="en-GB" sz="1400">
                          <a:effectLst/>
                        </a:rPr>
                        <a:t>2. create a visually appealing landscape design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01633891"/>
                  </a:ext>
                </a:extLst>
              </a:tr>
              <a:tr h="981302">
                <a:tc>
                  <a:txBody>
                    <a:bodyPr/>
                    <a:lstStyle/>
                    <a:p>
                      <a:pPr algn="l" fontAlgn="t">
                        <a:lnSpc>
                          <a:spcPts val="1800"/>
                        </a:lnSpc>
                        <a:buNone/>
                      </a:pPr>
                      <a:r>
                        <a:rPr lang="en-GB" sz="1400">
                          <a:effectLst/>
                        </a:rPr>
                        <a:t>3. create a landscape design, taking into account at least five factors, ie best position, planting schedule, season, distance between planting row, which plants grow well together</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07551288"/>
                  </a:ext>
                </a:extLst>
              </a:tr>
              <a:tr h="441136">
                <a:tc>
                  <a:txBody>
                    <a:bodyPr/>
                    <a:lstStyle/>
                    <a:p>
                      <a:pPr algn="l" fontAlgn="t">
                        <a:lnSpc>
                          <a:spcPts val="1800"/>
                        </a:lnSpc>
                        <a:buNone/>
                      </a:pPr>
                      <a:r>
                        <a:rPr lang="en-GB" sz="1400">
                          <a:effectLst/>
                        </a:rPr>
                        <a:t>4. sow and plant according to the landscape plan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81695411"/>
                  </a:ext>
                </a:extLst>
              </a:tr>
              <a:tr h="441136">
                <a:tc>
                  <a:txBody>
                    <a:bodyPr/>
                    <a:lstStyle/>
                    <a:p>
                      <a:pPr algn="l" fontAlgn="t">
                        <a:lnSpc>
                          <a:spcPts val="1800"/>
                        </a:lnSpc>
                        <a:buNone/>
                      </a:pPr>
                      <a:r>
                        <a:rPr lang="en-GB" sz="1400">
                          <a:effectLst/>
                        </a:rPr>
                        <a:t>5. maintain the horticulture space according to the landscape design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1788466"/>
                  </a:ext>
                </a:extLst>
              </a:tr>
              <a:tr h="681209">
                <a:tc>
                  <a:txBody>
                    <a:bodyPr/>
                    <a:lstStyle/>
                    <a:p>
                      <a:pPr algn="l" fontAlgn="t">
                        <a:lnSpc>
                          <a:spcPts val="2400"/>
                        </a:lnSpc>
                        <a:buNone/>
                      </a:pPr>
                      <a:r>
                        <a:rPr lang="en-GB" sz="1400" b="1">
                          <a:effectLst/>
                        </a:rPr>
                        <a:t>experienced</a:t>
                      </a:r>
                    </a:p>
                    <a:p>
                      <a:pPr algn="l" fontAlgn="t">
                        <a:lnSpc>
                          <a:spcPts val="1800"/>
                        </a:lnSpc>
                        <a:buNone/>
                      </a:pPr>
                      <a:r>
                        <a:rPr lang="en-GB" sz="1400">
                          <a:effectLst/>
                        </a:rPr>
                        <a:t>6. using the online software tool VegPlotter to plan their garden layout.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75337180"/>
                  </a:ext>
                </a:extLst>
              </a:tr>
            </a:tbl>
          </a:graphicData>
        </a:graphic>
      </p:graphicFrame>
      <p:sp>
        <p:nvSpPr>
          <p:cNvPr id="5" name="Rectangle 1">
            <a:extLst>
              <a:ext uri="{FF2B5EF4-FFF2-40B4-BE49-F238E27FC236}">
                <a16:creationId xmlns:a16="http://schemas.microsoft.com/office/drawing/2014/main" id="{E72A246A-BED3-146C-36FE-D6C1CADD9CC0}"/>
              </a:ext>
            </a:extLst>
          </p:cNvPr>
          <p:cNvSpPr>
            <a:spLocks noChangeArrowheads="1"/>
          </p:cNvSpPr>
          <p:nvPr/>
        </p:nvSpPr>
        <p:spPr bwMode="auto">
          <a:xfrm>
            <a:off x="378355" y="25496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Landscaping a horticulture space for growing fruit and vegetables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30204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32B5EE3-AAB7-423A-1BC9-84081A2AF472}"/>
              </a:ext>
            </a:extLst>
          </p:cNvPr>
          <p:cNvGraphicFramePr>
            <a:graphicFrameLocks noGrp="1"/>
          </p:cNvGraphicFramePr>
          <p:nvPr>
            <p:extLst>
              <p:ext uri="{D42A27DB-BD31-4B8C-83A1-F6EECF244321}">
                <p14:modId xmlns:p14="http://schemas.microsoft.com/office/powerpoint/2010/main" val="3600090306"/>
              </p:ext>
            </p:extLst>
          </p:nvPr>
        </p:nvGraphicFramePr>
        <p:xfrm>
          <a:off x="575733" y="1185333"/>
          <a:ext cx="10837334" cy="5272473"/>
        </p:xfrm>
        <a:graphic>
          <a:graphicData uri="http://schemas.openxmlformats.org/drawingml/2006/table">
            <a:tbl>
              <a:tblPr/>
              <a:tblGrid>
                <a:gridCol w="5418667">
                  <a:extLst>
                    <a:ext uri="{9D8B030D-6E8A-4147-A177-3AD203B41FA5}">
                      <a16:colId xmlns:a16="http://schemas.microsoft.com/office/drawing/2014/main" val="3394658411"/>
                    </a:ext>
                  </a:extLst>
                </a:gridCol>
                <a:gridCol w="5418667">
                  <a:extLst>
                    <a:ext uri="{9D8B030D-6E8A-4147-A177-3AD203B41FA5}">
                      <a16:colId xmlns:a16="http://schemas.microsoft.com/office/drawing/2014/main" val="4290733215"/>
                    </a:ext>
                  </a:extLst>
                </a:gridCol>
              </a:tblGrid>
              <a:tr h="610104">
                <a:tc>
                  <a:txBody>
                    <a:bodyPr/>
                    <a:lstStyle/>
                    <a:p>
                      <a:pPr algn="l" fontAlgn="t">
                        <a:buNone/>
                      </a:pPr>
                      <a:r>
                        <a:rPr lang="en-GB" sz="1600" dirty="0">
                          <a:effectLst/>
                        </a:rPr>
                        <a:t>In successfully completing this unit, the learner will have</a:t>
                      </a:r>
                    </a:p>
                  </a:txBody>
                  <a:tcPr marL="80830" marR="80830" marT="40415" marB="4041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0830" marR="80830" marT="40415" marB="4041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16053682"/>
                  </a:ext>
                </a:extLst>
              </a:tr>
              <a:tr h="1153908">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distinguish between plants to be kept and weeds to be removed, with support</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51942376"/>
                  </a:ext>
                </a:extLst>
              </a:tr>
              <a:tr h="1072133">
                <a:tc>
                  <a:txBody>
                    <a:bodyPr/>
                    <a:lstStyle/>
                    <a:p>
                      <a:pPr algn="l" fontAlgn="t">
                        <a:lnSpc>
                          <a:spcPts val="1800"/>
                        </a:lnSpc>
                        <a:buNone/>
                      </a:pPr>
                      <a:r>
                        <a:rPr lang="en-GB" sz="1600">
                          <a:effectLst/>
                        </a:rPr>
                        <a:t>2. use appropriate tools, eg hand fork, hoe or their hands, to remove weeds, digging up the roots of larger ones while protecting close by plants</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91274252"/>
                  </a:ext>
                </a:extLst>
              </a:tr>
              <a:tr h="581483">
                <a:tc>
                  <a:txBody>
                    <a:bodyPr/>
                    <a:lstStyle/>
                    <a:p>
                      <a:pPr algn="l" fontAlgn="t">
                        <a:lnSpc>
                          <a:spcPts val="1800"/>
                        </a:lnSpc>
                        <a:buNone/>
                      </a:pPr>
                      <a:r>
                        <a:rPr lang="en-GB" sz="1600">
                          <a:effectLst/>
                        </a:rPr>
                        <a:t>3. collect the weeds in a bucket or wheelbarrow</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02772348"/>
                  </a:ext>
                </a:extLst>
              </a:tr>
              <a:tr h="581483">
                <a:tc>
                  <a:txBody>
                    <a:bodyPr/>
                    <a:lstStyle/>
                    <a:p>
                      <a:pPr algn="l" fontAlgn="t">
                        <a:lnSpc>
                          <a:spcPts val="1800"/>
                        </a:lnSpc>
                        <a:buNone/>
                      </a:pPr>
                      <a:r>
                        <a:rPr lang="en-GB" sz="1600">
                          <a:effectLst/>
                        </a:rPr>
                        <a:t>4. dispose of the weeds in a composter and tidy the site</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62144817"/>
                  </a:ext>
                </a:extLst>
              </a:tr>
              <a:tr h="663258">
                <a:tc>
                  <a:txBody>
                    <a:bodyPr/>
                    <a:lstStyle/>
                    <a:p>
                      <a:pPr algn="l" fontAlgn="t">
                        <a:lnSpc>
                          <a:spcPts val="2400"/>
                        </a:lnSpc>
                        <a:buNone/>
                      </a:pPr>
                      <a:r>
                        <a:rPr lang="en-GB" sz="1600" b="1">
                          <a:effectLst/>
                        </a:rPr>
                        <a:t>shown knowledge of</a:t>
                      </a:r>
                    </a:p>
                    <a:p>
                      <a:pPr algn="l" fontAlgn="t">
                        <a:lnSpc>
                          <a:spcPts val="1800"/>
                        </a:lnSpc>
                        <a:buNone/>
                      </a:pPr>
                      <a:r>
                        <a:rPr lang="en-GB" sz="1600">
                          <a:effectLst/>
                        </a:rPr>
                        <a:t>5. why it is important to weed</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Student completed work and/or summary sheet</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62329543"/>
                  </a:ext>
                </a:extLst>
              </a:tr>
              <a:tr h="610104">
                <a:tc>
                  <a:txBody>
                    <a:bodyPr/>
                    <a:lstStyle/>
                    <a:p>
                      <a:pPr algn="l" fontAlgn="t">
                        <a:lnSpc>
                          <a:spcPts val="1800"/>
                        </a:lnSpc>
                        <a:buNone/>
                      </a:pPr>
                      <a:r>
                        <a:rPr lang="en-GB" sz="1600">
                          <a:effectLst/>
                        </a:rPr>
                        <a:t>6. why it is important to remove the roots of larger weeds.</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Student completed work and/or summary sheet</a:t>
                      </a:r>
                    </a:p>
                  </a:txBody>
                  <a:tcPr marL="80830" marR="80830" marT="40415" marB="404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3206224"/>
                  </a:ext>
                </a:extLst>
              </a:tr>
            </a:tbl>
          </a:graphicData>
        </a:graphic>
      </p:graphicFrame>
      <p:sp>
        <p:nvSpPr>
          <p:cNvPr id="5" name="Rectangle 1">
            <a:extLst>
              <a:ext uri="{FF2B5EF4-FFF2-40B4-BE49-F238E27FC236}">
                <a16:creationId xmlns:a16="http://schemas.microsoft.com/office/drawing/2014/main" id="{F1B89CC0-DC99-D919-9311-9D1474F51309}"/>
              </a:ext>
            </a:extLst>
          </p:cNvPr>
          <p:cNvSpPr>
            <a:spLocks noChangeArrowheads="1"/>
          </p:cNvSpPr>
          <p:nvPr/>
        </p:nvSpPr>
        <p:spPr bwMode="auto">
          <a:xfrm>
            <a:off x="257175" y="42098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Weeding a planted area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11147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449F7DD-D27C-0CA1-1CB7-F784A15D6667}"/>
              </a:ext>
            </a:extLst>
          </p:cNvPr>
          <p:cNvGraphicFramePr>
            <a:graphicFrameLocks noGrp="1"/>
          </p:cNvGraphicFramePr>
          <p:nvPr>
            <p:extLst>
              <p:ext uri="{D42A27DB-BD31-4B8C-83A1-F6EECF244321}">
                <p14:modId xmlns:p14="http://schemas.microsoft.com/office/powerpoint/2010/main" val="3119082741"/>
              </p:ext>
            </p:extLst>
          </p:nvPr>
        </p:nvGraphicFramePr>
        <p:xfrm>
          <a:off x="541866" y="1793025"/>
          <a:ext cx="11108268" cy="4549451"/>
        </p:xfrm>
        <a:graphic>
          <a:graphicData uri="http://schemas.openxmlformats.org/drawingml/2006/table">
            <a:tbl>
              <a:tblPr/>
              <a:tblGrid>
                <a:gridCol w="5554134">
                  <a:extLst>
                    <a:ext uri="{9D8B030D-6E8A-4147-A177-3AD203B41FA5}">
                      <a16:colId xmlns:a16="http://schemas.microsoft.com/office/drawing/2014/main" val="590422969"/>
                    </a:ext>
                  </a:extLst>
                </a:gridCol>
                <a:gridCol w="5554134">
                  <a:extLst>
                    <a:ext uri="{9D8B030D-6E8A-4147-A177-3AD203B41FA5}">
                      <a16:colId xmlns:a16="http://schemas.microsoft.com/office/drawing/2014/main" val="1482390469"/>
                    </a:ext>
                  </a:extLst>
                </a:gridCol>
              </a:tblGrid>
              <a:tr h="378181">
                <a:tc>
                  <a:txBody>
                    <a:bodyPr/>
                    <a:lstStyle/>
                    <a:p>
                      <a:pPr algn="l" fontAlgn="t">
                        <a:buNone/>
                      </a:pPr>
                      <a:r>
                        <a:rPr lang="en-GB" sz="1100">
                          <a:effectLst/>
                        </a:rPr>
                        <a:t>In successfully completing this unit, the learner will have</a:t>
                      </a:r>
                    </a:p>
                  </a:txBody>
                  <a:tcPr marL="54026" marR="54026" marT="27013" marB="2701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4026" marR="54026" marT="27013" marB="2701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9141959"/>
                  </a:ext>
                </a:extLst>
              </a:tr>
              <a:tr h="510995">
                <a:tc>
                  <a:txBody>
                    <a:bodyPr/>
                    <a:lstStyle/>
                    <a:p>
                      <a:pPr algn="l" fontAlgn="t">
                        <a:lnSpc>
                          <a:spcPts val="2400"/>
                        </a:lnSpc>
                        <a:buNone/>
                      </a:pPr>
                      <a:r>
                        <a:rPr lang="en-GB" sz="1100" b="1" dirty="0">
                          <a:effectLst/>
                        </a:rPr>
                        <a:t>shown knowledge of</a:t>
                      </a:r>
                    </a:p>
                    <a:p>
                      <a:pPr algn="l" fontAlgn="t">
                        <a:lnSpc>
                          <a:spcPts val="1800"/>
                        </a:lnSpc>
                        <a:buNone/>
                      </a:pPr>
                      <a:r>
                        <a:rPr lang="en-GB" sz="1100" dirty="0">
                          <a:effectLst/>
                        </a:rPr>
                        <a:t>1. the main features of the Health and Safety at Work Act 1974</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64715377"/>
                  </a:ext>
                </a:extLst>
              </a:tr>
              <a:tr h="465974">
                <a:tc>
                  <a:txBody>
                    <a:bodyPr/>
                    <a:lstStyle/>
                    <a:p>
                      <a:pPr algn="l" fontAlgn="t">
                        <a:lnSpc>
                          <a:spcPts val="1800"/>
                        </a:lnSpc>
                        <a:buNone/>
                      </a:pPr>
                      <a:r>
                        <a:rPr lang="en-GB" sz="1100">
                          <a:effectLst/>
                        </a:rPr>
                        <a:t>2. the key responsibilities of the employer and employee in the Health and Safety at Work Act</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76346824"/>
                  </a:ext>
                </a:extLst>
              </a:tr>
              <a:tr h="465974">
                <a:tc>
                  <a:txBody>
                    <a:bodyPr/>
                    <a:lstStyle/>
                    <a:p>
                      <a:pPr algn="l" fontAlgn="t">
                        <a:lnSpc>
                          <a:spcPts val="1800"/>
                        </a:lnSpc>
                        <a:buNone/>
                      </a:pPr>
                      <a:r>
                        <a:rPr lang="en-GB" sz="1100">
                          <a:effectLst/>
                        </a:rPr>
                        <a:t>3. the main COSHH (Control of Substances Hazardous to Health) regulations</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43585102"/>
                  </a:ext>
                </a:extLst>
              </a:tr>
              <a:tr h="601038">
                <a:tc>
                  <a:txBody>
                    <a:bodyPr/>
                    <a:lstStyle/>
                    <a:p>
                      <a:pPr algn="l" fontAlgn="t">
                        <a:lnSpc>
                          <a:spcPts val="1800"/>
                        </a:lnSpc>
                        <a:buNone/>
                      </a:pPr>
                      <a:r>
                        <a:rPr lang="en-GB" sz="1100">
                          <a:effectLst/>
                        </a:rPr>
                        <a:t>4. what statutory powers regarding control of pesticides are outlined in FEPA (the Food and Environment Protection Act)</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28314426"/>
                  </a:ext>
                </a:extLst>
              </a:tr>
              <a:tr h="378181">
                <a:tc>
                  <a:txBody>
                    <a:bodyPr/>
                    <a:lstStyle/>
                    <a:p>
                      <a:pPr algn="l" fontAlgn="t">
                        <a:lnSpc>
                          <a:spcPts val="1800"/>
                        </a:lnSpc>
                        <a:buNone/>
                      </a:pPr>
                      <a:r>
                        <a:rPr lang="en-GB" sz="1100">
                          <a:effectLst/>
                        </a:rPr>
                        <a:t>5. the '3Ps' for a first aider in a work place</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 and/or student completed work</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57084307"/>
                  </a:ext>
                </a:extLst>
              </a:tr>
              <a:tr h="510995">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6. identify at least three COSHH symbols</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12136612"/>
                  </a:ext>
                </a:extLst>
              </a:tr>
              <a:tr h="378181">
                <a:tc>
                  <a:txBody>
                    <a:bodyPr/>
                    <a:lstStyle/>
                    <a:p>
                      <a:pPr algn="l" fontAlgn="t">
                        <a:lnSpc>
                          <a:spcPts val="1800"/>
                        </a:lnSpc>
                        <a:buNone/>
                      </a:pPr>
                      <a:r>
                        <a:rPr lang="en-GB" sz="1100">
                          <a:effectLst/>
                        </a:rPr>
                        <a:t>7. complete a hazard spot of a given working area</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 and/or student completed work</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29468318"/>
                  </a:ext>
                </a:extLst>
              </a:tr>
              <a:tr h="330909">
                <a:tc>
                  <a:txBody>
                    <a:bodyPr/>
                    <a:lstStyle/>
                    <a:p>
                      <a:pPr algn="l" fontAlgn="t">
                        <a:lnSpc>
                          <a:spcPts val="1800"/>
                        </a:lnSpc>
                        <a:buNone/>
                      </a:pPr>
                      <a:r>
                        <a:rPr lang="en-GB" sz="1100">
                          <a:effectLst/>
                        </a:rPr>
                        <a:t>8. transport hazardous horticultural items, eg pesticides, safely</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24636925"/>
                  </a:ext>
                </a:extLst>
              </a:tr>
              <a:tr h="330909">
                <a:tc>
                  <a:txBody>
                    <a:bodyPr/>
                    <a:lstStyle/>
                    <a:p>
                      <a:pPr algn="l" fontAlgn="t">
                        <a:lnSpc>
                          <a:spcPts val="1800"/>
                        </a:lnSpc>
                        <a:buNone/>
                      </a:pPr>
                      <a:r>
                        <a:rPr lang="en-GB" sz="1100">
                          <a:effectLst/>
                        </a:rPr>
                        <a:t>9. work in a safe manner in a horticultural environment.</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4026" marR="54026" marT="27013" marB="270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89829480"/>
                  </a:ext>
                </a:extLst>
              </a:tr>
            </a:tbl>
          </a:graphicData>
        </a:graphic>
      </p:graphicFrame>
      <p:sp>
        <p:nvSpPr>
          <p:cNvPr id="5" name="Rectangle 1">
            <a:extLst>
              <a:ext uri="{FF2B5EF4-FFF2-40B4-BE49-F238E27FC236}">
                <a16:creationId xmlns:a16="http://schemas.microsoft.com/office/drawing/2014/main" id="{D3C1FF1F-C44B-5941-3BFC-031C801CA8E9}"/>
              </a:ext>
            </a:extLst>
          </p:cNvPr>
          <p:cNvSpPr>
            <a:spLocks noChangeArrowheads="1"/>
          </p:cNvSpPr>
          <p:nvPr/>
        </p:nvSpPr>
        <p:spPr bwMode="auto">
          <a:xfrm>
            <a:off x="0" y="51552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Health and safety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12767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E7F1F73-A1EB-A75A-FD3B-869BF7391578}"/>
              </a:ext>
            </a:extLst>
          </p:cNvPr>
          <p:cNvGraphicFramePr>
            <a:graphicFrameLocks noGrp="1"/>
          </p:cNvGraphicFramePr>
          <p:nvPr>
            <p:extLst>
              <p:ext uri="{D42A27DB-BD31-4B8C-83A1-F6EECF244321}">
                <p14:modId xmlns:p14="http://schemas.microsoft.com/office/powerpoint/2010/main" val="3077177270"/>
              </p:ext>
            </p:extLst>
          </p:nvPr>
        </p:nvGraphicFramePr>
        <p:xfrm>
          <a:off x="643466" y="1879070"/>
          <a:ext cx="10905068" cy="4351338"/>
        </p:xfrm>
        <a:graphic>
          <a:graphicData uri="http://schemas.openxmlformats.org/drawingml/2006/table">
            <a:tbl>
              <a:tblPr/>
              <a:tblGrid>
                <a:gridCol w="5452534">
                  <a:extLst>
                    <a:ext uri="{9D8B030D-6E8A-4147-A177-3AD203B41FA5}">
                      <a16:colId xmlns:a16="http://schemas.microsoft.com/office/drawing/2014/main" val="4225037368"/>
                    </a:ext>
                  </a:extLst>
                </a:gridCol>
                <a:gridCol w="5452534">
                  <a:extLst>
                    <a:ext uri="{9D8B030D-6E8A-4147-A177-3AD203B41FA5}">
                      <a16:colId xmlns:a16="http://schemas.microsoft.com/office/drawing/2014/main" val="2458756777"/>
                    </a:ext>
                  </a:extLst>
                </a:gridCol>
              </a:tblGrid>
              <a:tr h="496958">
                <a:tc>
                  <a:txBody>
                    <a:bodyPr/>
                    <a:lstStyle/>
                    <a:p>
                      <a:pPr algn="l" fontAlgn="t">
                        <a:buNone/>
                      </a:pPr>
                      <a:r>
                        <a:rPr lang="en-GB" sz="1400">
                          <a:effectLst/>
                        </a:rPr>
                        <a:t>In successfully completing this unit, the learner will have</a:t>
                      </a:r>
                    </a:p>
                  </a:txBody>
                  <a:tcPr marL="70994" marR="70994" marT="35497" marB="3549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0994" marR="70994" marT="35497" marB="3549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74807678"/>
                  </a:ext>
                </a:extLst>
              </a:tr>
              <a:tr h="848969">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1. choose wellies, gloves and an apron, coat or fleece depending on the weather</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19576063"/>
                  </a:ext>
                </a:extLst>
              </a:tr>
              <a:tr h="789808">
                <a:tc>
                  <a:txBody>
                    <a:bodyPr/>
                    <a:lstStyle/>
                    <a:p>
                      <a:pPr algn="l" fontAlgn="t">
                        <a:lnSpc>
                          <a:spcPts val="1800"/>
                        </a:lnSpc>
                        <a:buNone/>
                      </a:pPr>
                      <a:r>
                        <a:rPr lang="en-GB" sz="1400">
                          <a:effectLst/>
                        </a:rPr>
                        <a:t>2. use a selection of gardening tools, eg trowel, wheelbarrow, watering can, appropriately and in line with given safety rules</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59507993"/>
                  </a:ext>
                </a:extLst>
              </a:tr>
              <a:tr h="612323">
                <a:tc>
                  <a:txBody>
                    <a:bodyPr/>
                    <a:lstStyle/>
                    <a:p>
                      <a:pPr algn="l" fontAlgn="t">
                        <a:lnSpc>
                          <a:spcPts val="1800"/>
                        </a:lnSpc>
                        <a:buNone/>
                      </a:pPr>
                      <a:r>
                        <a:rPr lang="en-GB" sz="1400">
                          <a:effectLst/>
                        </a:rPr>
                        <a:t>3. put away the Personal Protective Equipment (PPE) in the correct locations at the end of the lesson</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18112803"/>
                  </a:ext>
                </a:extLst>
              </a:tr>
              <a:tr h="434838">
                <a:tc>
                  <a:txBody>
                    <a:bodyPr/>
                    <a:lstStyle/>
                    <a:p>
                      <a:pPr algn="l" fontAlgn="t">
                        <a:lnSpc>
                          <a:spcPts val="1800"/>
                        </a:lnSpc>
                        <a:buNone/>
                      </a:pPr>
                      <a:r>
                        <a:rPr lang="en-GB" sz="1400">
                          <a:effectLst/>
                        </a:rPr>
                        <a:t>4. return the cleaned tools to the tool shed</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24356635"/>
                  </a:ext>
                </a:extLst>
              </a:tr>
              <a:tr h="671484">
                <a:tc>
                  <a:txBody>
                    <a:bodyPr/>
                    <a:lstStyle/>
                    <a:p>
                      <a:pPr algn="l" fontAlgn="t">
                        <a:lnSpc>
                          <a:spcPts val="2400"/>
                        </a:lnSpc>
                        <a:buNone/>
                      </a:pPr>
                      <a:r>
                        <a:rPr lang="en-GB" sz="1400" b="1">
                          <a:effectLst/>
                        </a:rPr>
                        <a:t>shown knowledge of</a:t>
                      </a:r>
                    </a:p>
                    <a:p>
                      <a:pPr algn="l" fontAlgn="t">
                        <a:lnSpc>
                          <a:spcPts val="1800"/>
                        </a:lnSpc>
                        <a:buNone/>
                      </a:pPr>
                      <a:r>
                        <a:rPr lang="en-GB" sz="1400">
                          <a:effectLst/>
                        </a:rPr>
                        <a:t>5. the names of the main parts of a plant, ie root, stem, leaf, flower</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 and/or 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1371218"/>
                  </a:ext>
                </a:extLst>
              </a:tr>
              <a:tr h="496958">
                <a:tc>
                  <a:txBody>
                    <a:bodyPr/>
                    <a:lstStyle/>
                    <a:p>
                      <a:pPr algn="l" fontAlgn="t">
                        <a:lnSpc>
                          <a:spcPts val="1800"/>
                        </a:lnSpc>
                        <a:buNone/>
                      </a:pPr>
                      <a:r>
                        <a:rPr lang="en-GB" sz="1400">
                          <a:effectLst/>
                        </a:rPr>
                        <a:t>6. the functions of each main part in a living plant.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Student completed work and/or 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01980253"/>
                  </a:ext>
                </a:extLst>
              </a:tr>
            </a:tbl>
          </a:graphicData>
        </a:graphic>
      </p:graphicFrame>
      <p:sp>
        <p:nvSpPr>
          <p:cNvPr id="5" name="Rectangle 1">
            <a:extLst>
              <a:ext uri="{FF2B5EF4-FFF2-40B4-BE49-F238E27FC236}">
                <a16:creationId xmlns:a16="http://schemas.microsoft.com/office/drawing/2014/main" id="{2A879F57-C570-7720-34C3-BF2F778E7BAC}"/>
              </a:ext>
            </a:extLst>
          </p:cNvPr>
          <p:cNvSpPr>
            <a:spLocks noChangeArrowheads="1"/>
          </p:cNvSpPr>
          <p:nvPr/>
        </p:nvSpPr>
        <p:spPr bwMode="auto">
          <a:xfrm>
            <a:off x="525991" y="62759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Horticulture: Personal protective equipment, tool safety and plant parts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2369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CAF9DDF-110C-93BB-3B4E-8FE0F1F776DA}"/>
              </a:ext>
            </a:extLst>
          </p:cNvPr>
          <p:cNvGraphicFramePr>
            <a:graphicFrameLocks noGrp="1"/>
          </p:cNvGraphicFramePr>
          <p:nvPr>
            <p:extLst>
              <p:ext uri="{D42A27DB-BD31-4B8C-83A1-F6EECF244321}">
                <p14:modId xmlns:p14="http://schemas.microsoft.com/office/powerpoint/2010/main" val="1381859240"/>
              </p:ext>
            </p:extLst>
          </p:nvPr>
        </p:nvGraphicFramePr>
        <p:xfrm>
          <a:off x="413809" y="1862667"/>
          <a:ext cx="11507258" cy="4353288"/>
        </p:xfrm>
        <a:graphic>
          <a:graphicData uri="http://schemas.openxmlformats.org/drawingml/2006/table">
            <a:tbl>
              <a:tblPr/>
              <a:tblGrid>
                <a:gridCol w="5753629">
                  <a:extLst>
                    <a:ext uri="{9D8B030D-6E8A-4147-A177-3AD203B41FA5}">
                      <a16:colId xmlns:a16="http://schemas.microsoft.com/office/drawing/2014/main" val="1965947539"/>
                    </a:ext>
                  </a:extLst>
                </a:gridCol>
                <a:gridCol w="5753629">
                  <a:extLst>
                    <a:ext uri="{9D8B030D-6E8A-4147-A177-3AD203B41FA5}">
                      <a16:colId xmlns:a16="http://schemas.microsoft.com/office/drawing/2014/main" val="2275504019"/>
                    </a:ext>
                  </a:extLst>
                </a:gridCol>
              </a:tblGrid>
              <a:tr h="586152">
                <a:tc>
                  <a:txBody>
                    <a:bodyPr/>
                    <a:lstStyle/>
                    <a:p>
                      <a:pPr algn="l" fontAlgn="t">
                        <a:buNone/>
                      </a:pPr>
                      <a:r>
                        <a:rPr lang="en-GB" sz="1700">
                          <a:effectLst/>
                        </a:rPr>
                        <a:t>In successfully completing this unit, the learner will have</a:t>
                      </a:r>
                    </a:p>
                  </a:txBody>
                  <a:tcPr marL="85670" marR="85670" marT="42835" marB="4283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5670" marR="85670" marT="42835" marB="4283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21331700"/>
                  </a:ext>
                </a:extLst>
              </a:tr>
              <a:tr h="812486">
                <a:tc>
                  <a:txBody>
                    <a:bodyPr/>
                    <a:lstStyle/>
                    <a:p>
                      <a:pPr algn="l" fontAlgn="t">
                        <a:lnSpc>
                          <a:spcPts val="2400"/>
                        </a:lnSpc>
                        <a:buNone/>
                      </a:pPr>
                      <a:r>
                        <a:rPr lang="en-GB" sz="1700" b="1">
                          <a:effectLst/>
                        </a:rPr>
                        <a:t>shown knowledge of</a:t>
                      </a:r>
                    </a:p>
                    <a:p>
                      <a:pPr algn="l" fontAlgn="t">
                        <a:lnSpc>
                          <a:spcPts val="1800"/>
                        </a:lnSpc>
                        <a:buNone/>
                      </a:pPr>
                      <a:r>
                        <a:rPr lang="en-GB" sz="1700">
                          <a:effectLst/>
                        </a:rPr>
                        <a:t>1. the names of 10 different garden tools</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Student completed work</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81474969"/>
                  </a:ext>
                </a:extLst>
              </a:tr>
              <a:tr h="334657">
                <a:tc>
                  <a:txBody>
                    <a:bodyPr/>
                    <a:lstStyle/>
                    <a:p>
                      <a:pPr algn="l" fontAlgn="t">
                        <a:lnSpc>
                          <a:spcPts val="1800"/>
                        </a:lnSpc>
                        <a:buNone/>
                      </a:pPr>
                      <a:r>
                        <a:rPr lang="en-GB" sz="1700">
                          <a:effectLst/>
                        </a:rPr>
                        <a:t>2. the use of 10 different garden tools</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Student completed work</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8002963"/>
                  </a:ext>
                </a:extLst>
              </a:tr>
              <a:tr h="522940">
                <a:tc>
                  <a:txBody>
                    <a:bodyPr/>
                    <a:lstStyle/>
                    <a:p>
                      <a:pPr algn="l" fontAlgn="t">
                        <a:lnSpc>
                          <a:spcPts val="1800"/>
                        </a:lnSpc>
                        <a:buNone/>
                      </a:pPr>
                      <a:r>
                        <a:rPr lang="en-GB" sz="1700">
                          <a:effectLst/>
                        </a:rPr>
                        <a:t>3. how to maintain 10 different gardening tools</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Student completed work</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5776749"/>
                  </a:ext>
                </a:extLst>
              </a:tr>
              <a:tr h="812486">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4. safely use five different gardening tools</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67276459"/>
                  </a:ext>
                </a:extLst>
              </a:tr>
              <a:tr h="740100">
                <a:tc>
                  <a:txBody>
                    <a:bodyPr/>
                    <a:lstStyle/>
                    <a:p>
                      <a:pPr algn="l" fontAlgn="t">
                        <a:lnSpc>
                          <a:spcPts val="1800"/>
                        </a:lnSpc>
                        <a:buNone/>
                      </a:pPr>
                      <a:r>
                        <a:rPr lang="en-GB" sz="1700">
                          <a:effectLst/>
                        </a:rPr>
                        <a:t>5. provide three examples of safe working practices while working in the garden</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Student completed work</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50098228"/>
                  </a:ext>
                </a:extLst>
              </a:tr>
              <a:tr h="534374">
                <a:tc>
                  <a:txBody>
                    <a:bodyPr/>
                    <a:lstStyle/>
                    <a:p>
                      <a:pPr algn="l" fontAlgn="t">
                        <a:lnSpc>
                          <a:spcPts val="1800"/>
                        </a:lnSpc>
                        <a:buNone/>
                      </a:pPr>
                      <a:r>
                        <a:rPr lang="en-GB" sz="1700">
                          <a:effectLst/>
                        </a:rPr>
                        <a:t>6. clean and return tools safely to the shed after use.</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3958866"/>
                  </a:ext>
                </a:extLst>
              </a:tr>
            </a:tbl>
          </a:graphicData>
        </a:graphic>
      </p:graphicFrame>
      <p:sp>
        <p:nvSpPr>
          <p:cNvPr id="5" name="Rectangle 1">
            <a:extLst>
              <a:ext uri="{FF2B5EF4-FFF2-40B4-BE49-F238E27FC236}">
                <a16:creationId xmlns:a16="http://schemas.microsoft.com/office/drawing/2014/main" id="{8DE5111A-F449-FCA7-F006-B423A05ADFF3}"/>
              </a:ext>
            </a:extLst>
          </p:cNvPr>
          <p:cNvSpPr>
            <a:spLocks noChangeArrowheads="1"/>
          </p:cNvSpPr>
          <p:nvPr/>
        </p:nvSpPr>
        <p:spPr bwMode="auto">
          <a:xfrm>
            <a:off x="413809" y="5870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Tools and tool maintenance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14838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1DC1B63-C14E-1E0B-4CFE-BE849A79F01C}"/>
              </a:ext>
            </a:extLst>
          </p:cNvPr>
          <p:cNvGraphicFramePr>
            <a:graphicFrameLocks noGrp="1"/>
          </p:cNvGraphicFramePr>
          <p:nvPr>
            <p:ph idx="1"/>
          </p:nvPr>
        </p:nvGraphicFramePr>
        <p:xfrm>
          <a:off x="593124" y="1160342"/>
          <a:ext cx="10972800" cy="4387194"/>
        </p:xfrm>
        <a:graphic>
          <a:graphicData uri="http://schemas.openxmlformats.org/drawingml/2006/table">
            <a:tbl>
              <a:tblPr/>
              <a:tblGrid>
                <a:gridCol w="5486400">
                  <a:extLst>
                    <a:ext uri="{9D8B030D-6E8A-4147-A177-3AD203B41FA5}">
                      <a16:colId xmlns:a16="http://schemas.microsoft.com/office/drawing/2014/main" val="4022668095"/>
                    </a:ext>
                  </a:extLst>
                </a:gridCol>
                <a:gridCol w="5486400">
                  <a:extLst>
                    <a:ext uri="{9D8B030D-6E8A-4147-A177-3AD203B41FA5}">
                      <a16:colId xmlns:a16="http://schemas.microsoft.com/office/drawing/2014/main" val="209865309"/>
                    </a:ext>
                  </a:extLst>
                </a:gridCol>
              </a:tblGrid>
              <a:tr h="463848">
                <a:tc>
                  <a:txBody>
                    <a:bodyPr/>
                    <a:lstStyle/>
                    <a:p>
                      <a:pPr algn="l" fontAlgn="t">
                        <a:buNone/>
                      </a:pPr>
                      <a:r>
                        <a:rPr lang="en-GB" sz="1300">
                          <a:effectLst/>
                        </a:rPr>
                        <a:t>In successfully completing this unit, the learner will have</a:t>
                      </a:r>
                    </a:p>
                  </a:txBody>
                  <a:tcPr marL="66264" marR="66264" marT="33132" marB="3313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6264" marR="66264" marT="33132" marB="3313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32780649"/>
                  </a:ext>
                </a:extLst>
              </a:tr>
              <a:tr h="792407">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1. look at the way animals move and produce a piece of work inspired by own observations</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26967423"/>
                  </a:ext>
                </a:extLst>
              </a:tr>
              <a:tr h="1399828">
                <a:tc>
                  <a:txBody>
                    <a:bodyPr/>
                    <a:lstStyle/>
                    <a:p>
                      <a:pPr algn="l" fontAlgn="t">
                        <a:lnSpc>
                          <a:spcPts val="1800"/>
                        </a:lnSpc>
                        <a:buNone/>
                      </a:pPr>
                      <a:r>
                        <a:rPr lang="en-GB" sz="1300">
                          <a:effectLst/>
                        </a:rPr>
                        <a:t>2. look at the work of Bernard Palissy, who designed plates and bowls containing three dimensional modelled forms, Louise Bourgeois, who created giant spiders for Tate Modern and Alexander Caulder who made mobiles based on birds, animals and fish and produce research notes</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92769851"/>
                  </a:ext>
                </a:extLst>
              </a:tr>
              <a:tr h="571527">
                <a:tc>
                  <a:txBody>
                    <a:bodyPr/>
                    <a:lstStyle/>
                    <a:p>
                      <a:pPr algn="l" fontAlgn="t">
                        <a:lnSpc>
                          <a:spcPts val="1800"/>
                        </a:lnSpc>
                        <a:buNone/>
                      </a:pPr>
                      <a:r>
                        <a:rPr lang="en-GB" sz="1300">
                          <a:effectLst/>
                        </a:rPr>
                        <a:t>3. design own three dimensional piece of work incorporating references to animal forms</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80234616"/>
                  </a:ext>
                </a:extLst>
              </a:tr>
              <a:tr h="1123727">
                <a:tc>
                  <a:txBody>
                    <a:bodyPr/>
                    <a:lstStyle/>
                    <a:p>
                      <a:pPr algn="l" fontAlgn="t">
                        <a:lnSpc>
                          <a:spcPts val="2400"/>
                        </a:lnSpc>
                        <a:buNone/>
                      </a:pPr>
                      <a:r>
                        <a:rPr lang="en-GB" sz="1300" b="1">
                          <a:effectLst/>
                        </a:rPr>
                        <a:t>experienced</a:t>
                      </a:r>
                    </a:p>
                    <a:p>
                      <a:pPr algn="l" fontAlgn="t">
                        <a:lnSpc>
                          <a:spcPts val="1800"/>
                        </a:lnSpc>
                        <a:buNone/>
                      </a:pPr>
                      <a:r>
                        <a:rPr lang="en-GB" sz="1300">
                          <a:effectLst/>
                        </a:rPr>
                        <a:t>4. working with at least one of the following areas of study: fine art, graphic communication, photography, textile design or three dimensional design.</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6264" marR="66264" marT="33132" marB="331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39791060"/>
                  </a:ext>
                </a:extLst>
              </a:tr>
            </a:tbl>
          </a:graphicData>
        </a:graphic>
      </p:graphicFrame>
      <p:sp>
        <p:nvSpPr>
          <p:cNvPr id="5" name="Rectangle 1">
            <a:extLst>
              <a:ext uri="{FF2B5EF4-FFF2-40B4-BE49-F238E27FC236}">
                <a16:creationId xmlns:a16="http://schemas.microsoft.com/office/drawing/2014/main" id="{EC63245B-FF86-71BA-17F9-742074D0504C}"/>
              </a:ext>
            </a:extLst>
          </p:cNvPr>
          <p:cNvSpPr>
            <a:spLocks noChangeArrowheads="1"/>
          </p:cNvSpPr>
          <p:nvPr/>
        </p:nvSpPr>
        <p:spPr bwMode="auto">
          <a:xfrm>
            <a:off x="349036" y="41905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Art and design: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8626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BA18B65-F34A-1CF2-7127-6DDE4E3E3AF9}"/>
              </a:ext>
            </a:extLst>
          </p:cNvPr>
          <p:cNvGraphicFramePr>
            <a:graphicFrameLocks noGrp="1"/>
          </p:cNvGraphicFramePr>
          <p:nvPr>
            <p:extLst>
              <p:ext uri="{D42A27DB-BD31-4B8C-83A1-F6EECF244321}">
                <p14:modId xmlns:p14="http://schemas.microsoft.com/office/powerpoint/2010/main" val="3684375381"/>
              </p:ext>
            </p:extLst>
          </p:nvPr>
        </p:nvGraphicFramePr>
        <p:xfrm>
          <a:off x="474133" y="1600104"/>
          <a:ext cx="10735734" cy="4351338"/>
        </p:xfrm>
        <a:graphic>
          <a:graphicData uri="http://schemas.openxmlformats.org/drawingml/2006/table">
            <a:tbl>
              <a:tblPr/>
              <a:tblGrid>
                <a:gridCol w="5367867">
                  <a:extLst>
                    <a:ext uri="{9D8B030D-6E8A-4147-A177-3AD203B41FA5}">
                      <a16:colId xmlns:a16="http://schemas.microsoft.com/office/drawing/2014/main" val="604896662"/>
                    </a:ext>
                  </a:extLst>
                </a:gridCol>
                <a:gridCol w="5367867">
                  <a:extLst>
                    <a:ext uri="{9D8B030D-6E8A-4147-A177-3AD203B41FA5}">
                      <a16:colId xmlns:a16="http://schemas.microsoft.com/office/drawing/2014/main" val="615709515"/>
                    </a:ext>
                  </a:extLst>
                </a:gridCol>
              </a:tblGrid>
              <a:tr h="558034">
                <a:tc>
                  <a:txBody>
                    <a:bodyPr/>
                    <a:lstStyle/>
                    <a:p>
                      <a:pPr algn="l" fontAlgn="t">
                        <a:buNone/>
                      </a:pPr>
                      <a:r>
                        <a:rPr lang="en-GB" sz="1600">
                          <a:effectLst/>
                        </a:rPr>
                        <a:t>In successfully completing this unit, the learner will have</a:t>
                      </a:r>
                    </a:p>
                  </a:txBody>
                  <a:tcPr marL="79719" marR="79719" marT="39860" marB="3986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79719" marR="79719" marT="39860" marB="3986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2898290"/>
                  </a:ext>
                </a:extLst>
              </a:tr>
              <a:tr h="953308">
                <a:tc>
                  <a:txBody>
                    <a:bodyPr/>
                    <a:lstStyle/>
                    <a:p>
                      <a:pPr algn="l" fontAlgn="t">
                        <a:lnSpc>
                          <a:spcPts val="2400"/>
                        </a:lnSpc>
                        <a:buNone/>
                      </a:pPr>
                      <a:r>
                        <a:rPr lang="en-GB" sz="1600" b="1" dirty="0">
                          <a:effectLst/>
                        </a:rPr>
                        <a:t>demonstrated the ability to</a:t>
                      </a:r>
                    </a:p>
                    <a:p>
                      <a:pPr algn="l" fontAlgn="t">
                        <a:lnSpc>
                          <a:spcPts val="1800"/>
                        </a:lnSpc>
                        <a:buNone/>
                      </a:pPr>
                      <a:r>
                        <a:rPr lang="en-GB" sz="1600" dirty="0">
                          <a:effectLst/>
                        </a:rPr>
                        <a:t>1. use and provide three examples of safe working practices and behaviours for working around the garden</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4080150"/>
                  </a:ext>
                </a:extLst>
              </a:tr>
              <a:tr h="488280">
                <a:tc>
                  <a:txBody>
                    <a:bodyPr/>
                    <a:lstStyle/>
                    <a:p>
                      <a:pPr algn="l" fontAlgn="t">
                        <a:lnSpc>
                          <a:spcPts val="1800"/>
                        </a:lnSpc>
                        <a:buNone/>
                      </a:pPr>
                      <a:r>
                        <a:rPr lang="en-GB" sz="1600">
                          <a:effectLst/>
                        </a:rPr>
                        <a:t>2. identify three tools for different horticultural tasks</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83696627"/>
                  </a:ext>
                </a:extLst>
              </a:tr>
              <a:tr h="488280">
                <a:tc>
                  <a:txBody>
                    <a:bodyPr/>
                    <a:lstStyle/>
                    <a:p>
                      <a:pPr algn="l" fontAlgn="t">
                        <a:lnSpc>
                          <a:spcPts val="1800"/>
                        </a:lnSpc>
                        <a:buNone/>
                      </a:pPr>
                      <a:r>
                        <a:rPr lang="en-GB" sz="1600">
                          <a:effectLst/>
                        </a:rPr>
                        <a:t>3. safely use at least three different gardening tools</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33360218"/>
                  </a:ext>
                </a:extLst>
              </a:tr>
              <a:tr h="687578">
                <a:tc>
                  <a:txBody>
                    <a:bodyPr/>
                    <a:lstStyle/>
                    <a:p>
                      <a:pPr algn="l" fontAlgn="t">
                        <a:lnSpc>
                          <a:spcPts val="1800"/>
                        </a:lnSpc>
                        <a:buNone/>
                      </a:pPr>
                      <a:r>
                        <a:rPr lang="en-GB" sz="1600">
                          <a:effectLst/>
                        </a:rPr>
                        <a:t>4. prepare a section of ground ready for a specific use, eg flower bed, vegetable garden</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04596736"/>
                  </a:ext>
                </a:extLst>
              </a:tr>
              <a:tr h="488280">
                <a:tc>
                  <a:txBody>
                    <a:bodyPr/>
                    <a:lstStyle/>
                    <a:p>
                      <a:pPr algn="l" fontAlgn="t">
                        <a:lnSpc>
                          <a:spcPts val="1800"/>
                        </a:lnSpc>
                        <a:buNone/>
                      </a:pPr>
                      <a:r>
                        <a:rPr lang="en-GB" sz="1600">
                          <a:effectLst/>
                        </a:rPr>
                        <a:t>5. use at least two appropriate tools for ground preparation</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83258786"/>
                  </a:ext>
                </a:extLst>
              </a:tr>
              <a:tr h="687578">
                <a:tc>
                  <a:txBody>
                    <a:bodyPr/>
                    <a:lstStyle/>
                    <a:p>
                      <a:pPr algn="l" fontAlgn="t">
                        <a:lnSpc>
                          <a:spcPts val="1800"/>
                        </a:lnSpc>
                        <a:buNone/>
                      </a:pPr>
                      <a:r>
                        <a:rPr lang="en-GB" sz="1600">
                          <a:effectLst/>
                        </a:rPr>
                        <a:t>6. use a minimum of two suitable tools for ground maintenance tasks such as weeding and watering.</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61119424"/>
                  </a:ext>
                </a:extLst>
              </a:tr>
            </a:tbl>
          </a:graphicData>
        </a:graphic>
      </p:graphicFrame>
      <p:sp>
        <p:nvSpPr>
          <p:cNvPr id="5" name="Rectangle 1">
            <a:extLst>
              <a:ext uri="{FF2B5EF4-FFF2-40B4-BE49-F238E27FC236}">
                <a16:creationId xmlns:a16="http://schemas.microsoft.com/office/drawing/2014/main" id="{5C066FEA-62E3-5B14-E029-929BBA0A7DAD}"/>
              </a:ext>
            </a:extLst>
          </p:cNvPr>
          <p:cNvSpPr>
            <a:spLocks noChangeArrowheads="1"/>
          </p:cNvSpPr>
          <p:nvPr/>
        </p:nvSpPr>
        <p:spPr bwMode="auto">
          <a:xfrm>
            <a:off x="474133" y="45551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Horticultural tool handling (unit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4518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C5B8E84-4E0D-8E14-B4E1-30606F6E26B3}"/>
              </a:ext>
            </a:extLst>
          </p:cNvPr>
          <p:cNvGraphicFramePr>
            <a:graphicFrameLocks noGrp="1"/>
          </p:cNvGraphicFramePr>
          <p:nvPr>
            <p:extLst>
              <p:ext uri="{D42A27DB-BD31-4B8C-83A1-F6EECF244321}">
                <p14:modId xmlns:p14="http://schemas.microsoft.com/office/powerpoint/2010/main" val="1072012761"/>
              </p:ext>
            </p:extLst>
          </p:nvPr>
        </p:nvGraphicFramePr>
        <p:xfrm>
          <a:off x="513821" y="1761067"/>
          <a:ext cx="11441112" cy="4523975"/>
        </p:xfrm>
        <a:graphic>
          <a:graphicData uri="http://schemas.openxmlformats.org/drawingml/2006/table">
            <a:tbl>
              <a:tblPr/>
              <a:tblGrid>
                <a:gridCol w="5720556">
                  <a:extLst>
                    <a:ext uri="{9D8B030D-6E8A-4147-A177-3AD203B41FA5}">
                      <a16:colId xmlns:a16="http://schemas.microsoft.com/office/drawing/2014/main" val="1091692017"/>
                    </a:ext>
                  </a:extLst>
                </a:gridCol>
                <a:gridCol w="5720556">
                  <a:extLst>
                    <a:ext uri="{9D8B030D-6E8A-4147-A177-3AD203B41FA5}">
                      <a16:colId xmlns:a16="http://schemas.microsoft.com/office/drawing/2014/main" val="3463420984"/>
                    </a:ext>
                  </a:extLst>
                </a:gridCol>
              </a:tblGrid>
              <a:tr h="568789">
                <a:tc>
                  <a:txBody>
                    <a:bodyPr/>
                    <a:lstStyle/>
                    <a:p>
                      <a:pPr algn="l" fontAlgn="t">
                        <a:buNone/>
                      </a:pPr>
                      <a:r>
                        <a:rPr lang="en-GB" sz="1600">
                          <a:effectLst/>
                        </a:rPr>
                        <a:t>In successfully completing this unit, the learner will have</a:t>
                      </a:r>
                    </a:p>
                  </a:txBody>
                  <a:tcPr marL="83412" marR="83412" marT="41706" marB="4170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3412" marR="83412" marT="41706" marB="4170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90773308"/>
                  </a:ext>
                </a:extLst>
              </a:tr>
              <a:tr h="839880">
                <a:tc>
                  <a:txBody>
                    <a:bodyPr/>
                    <a:lstStyle/>
                    <a:p>
                      <a:pPr algn="l" fontAlgn="t">
                        <a:lnSpc>
                          <a:spcPts val="2400"/>
                        </a:lnSpc>
                        <a:buNone/>
                      </a:pPr>
                      <a:r>
                        <a:rPr lang="en-GB" sz="1600" b="1">
                          <a:effectLst/>
                        </a:rPr>
                        <a:t>experienced</a:t>
                      </a:r>
                    </a:p>
                    <a:p>
                      <a:pPr algn="l" fontAlgn="t">
                        <a:lnSpc>
                          <a:spcPts val="1800"/>
                        </a:lnSpc>
                        <a:buNone/>
                      </a:pPr>
                      <a:r>
                        <a:rPr lang="en-GB" sz="1600">
                          <a:effectLst/>
                        </a:rPr>
                        <a:t>1. listening to a presentation on biodiversity, air quality and horticulture</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82228280"/>
                  </a:ext>
                </a:extLst>
              </a:tr>
              <a:tr h="975724">
                <a:tc>
                  <a:txBody>
                    <a:bodyPr/>
                    <a:lstStyle/>
                    <a:p>
                      <a:pPr algn="l" fontAlgn="t">
                        <a:lnSpc>
                          <a:spcPts val="1800"/>
                        </a:lnSpc>
                        <a:buNone/>
                      </a:pPr>
                      <a:r>
                        <a:rPr lang="en-GB" sz="1600">
                          <a:effectLst/>
                        </a:rPr>
                        <a:t>2. taking part in a discussion around nature-based solutions to combatting air and water pollution, food and fuel poverty</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64168807"/>
                  </a:ext>
                </a:extLst>
              </a:tr>
              <a:tr h="753035">
                <a:tc>
                  <a:txBody>
                    <a:bodyPr/>
                    <a:lstStyle/>
                    <a:p>
                      <a:pPr algn="l" fontAlgn="t">
                        <a:lnSpc>
                          <a:spcPts val="1800"/>
                        </a:lnSpc>
                        <a:buNone/>
                      </a:pPr>
                      <a:r>
                        <a:rPr lang="en-GB" sz="1600">
                          <a:effectLst/>
                        </a:rPr>
                        <a:t>3. listening to a presentation on the importance of green spaces in urban environments</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79199245"/>
                  </a:ext>
                </a:extLst>
              </a:tr>
              <a:tr h="1049953">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4. identify at least two areas in and around their home where plants can grow</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93063932"/>
                  </a:ext>
                </a:extLst>
              </a:tr>
              <a:tr h="325022">
                <a:tc>
                  <a:txBody>
                    <a:bodyPr/>
                    <a:lstStyle/>
                    <a:p>
                      <a:pPr algn="l" fontAlgn="t">
                        <a:lnSpc>
                          <a:spcPts val="1800"/>
                        </a:lnSpc>
                        <a:buNone/>
                      </a:pPr>
                      <a:r>
                        <a:rPr lang="en-GB" sz="1600" dirty="0">
                          <a:effectLst/>
                        </a:rPr>
                        <a:t>5. grow their own plants from seeds.</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3412" marR="83412" marT="41706" marB="41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22849734"/>
                  </a:ext>
                </a:extLst>
              </a:tr>
            </a:tbl>
          </a:graphicData>
        </a:graphic>
      </p:graphicFrame>
      <p:sp>
        <p:nvSpPr>
          <p:cNvPr id="5" name="Rectangle 1">
            <a:extLst>
              <a:ext uri="{FF2B5EF4-FFF2-40B4-BE49-F238E27FC236}">
                <a16:creationId xmlns:a16="http://schemas.microsoft.com/office/drawing/2014/main" id="{CAB45C3B-0262-3434-14D6-9D85A21F7FA7}"/>
              </a:ext>
            </a:extLst>
          </p:cNvPr>
          <p:cNvSpPr>
            <a:spLocks noChangeArrowheads="1"/>
          </p:cNvSpPr>
          <p:nvPr/>
        </p:nvSpPr>
        <p:spPr bwMode="auto">
          <a:xfrm>
            <a:off x="513821" y="54544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Biodiversity, air quality and horticulture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61724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38CF2F6-8608-6FC7-86CD-C90F02460488}"/>
              </a:ext>
            </a:extLst>
          </p:cNvPr>
          <p:cNvGraphicFramePr>
            <a:graphicFrameLocks noGrp="1"/>
          </p:cNvGraphicFramePr>
          <p:nvPr>
            <p:extLst>
              <p:ext uri="{D42A27DB-BD31-4B8C-83A1-F6EECF244321}">
                <p14:modId xmlns:p14="http://schemas.microsoft.com/office/powerpoint/2010/main" val="1213459671"/>
              </p:ext>
            </p:extLst>
          </p:nvPr>
        </p:nvGraphicFramePr>
        <p:xfrm>
          <a:off x="292099" y="1930400"/>
          <a:ext cx="11019366" cy="3970179"/>
        </p:xfrm>
        <a:graphic>
          <a:graphicData uri="http://schemas.openxmlformats.org/drawingml/2006/table">
            <a:tbl>
              <a:tblPr/>
              <a:tblGrid>
                <a:gridCol w="5509683">
                  <a:extLst>
                    <a:ext uri="{9D8B030D-6E8A-4147-A177-3AD203B41FA5}">
                      <a16:colId xmlns:a16="http://schemas.microsoft.com/office/drawing/2014/main" val="3989619323"/>
                    </a:ext>
                  </a:extLst>
                </a:gridCol>
                <a:gridCol w="5509683">
                  <a:extLst>
                    <a:ext uri="{9D8B030D-6E8A-4147-A177-3AD203B41FA5}">
                      <a16:colId xmlns:a16="http://schemas.microsoft.com/office/drawing/2014/main" val="371392356"/>
                    </a:ext>
                  </a:extLst>
                </a:gridCol>
              </a:tblGrid>
              <a:tr h="668997">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1132040"/>
                  </a:ext>
                </a:extLst>
              </a:tr>
              <a:tr h="665014">
                <a:tc>
                  <a:txBody>
                    <a:bodyPr/>
                    <a:lstStyle/>
                    <a:p>
                      <a:pPr algn="l" fontAlgn="t">
                        <a:lnSpc>
                          <a:spcPts val="2400"/>
                        </a:lnSpc>
                        <a:buNone/>
                      </a:pPr>
                      <a:r>
                        <a:rPr lang="en-GB" b="1" dirty="0">
                          <a:effectLst/>
                        </a:rPr>
                        <a:t>shown knowledge of</a:t>
                      </a:r>
                    </a:p>
                    <a:p>
                      <a:pPr algn="l" fontAlgn="t">
                        <a:lnSpc>
                          <a:spcPts val="1800"/>
                        </a:lnSpc>
                        <a:buNone/>
                      </a:pPr>
                      <a:r>
                        <a:rPr lang="en-GB" dirty="0">
                          <a:effectLst/>
                        </a:rPr>
                        <a:t>1. the need to protect wood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33442896"/>
                  </a:ext>
                </a:extLst>
              </a:tr>
              <a:tr h="585373">
                <a:tc>
                  <a:txBody>
                    <a:bodyPr/>
                    <a:lstStyle/>
                    <a:p>
                      <a:pPr algn="l" fontAlgn="t">
                        <a:lnSpc>
                          <a:spcPts val="1800"/>
                        </a:lnSpc>
                        <a:buNone/>
                      </a:pPr>
                      <a:r>
                        <a:rPr lang="en-GB" dirty="0">
                          <a:effectLst/>
                        </a:rPr>
                        <a:t>2. the safety requirements of completing a given woodwork care task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50372313"/>
                  </a:ext>
                </a:extLst>
              </a:tr>
              <a:tr h="903943">
                <a:tc>
                  <a:txBody>
                    <a:bodyPr/>
                    <a:lstStyle/>
                    <a:p>
                      <a:pPr algn="l" fontAlgn="t">
                        <a:lnSpc>
                          <a:spcPts val="2400"/>
                        </a:lnSpc>
                        <a:buNone/>
                      </a:pPr>
                      <a:r>
                        <a:rPr lang="en-GB" b="1">
                          <a:effectLst/>
                        </a:rPr>
                        <a:t>demonstrated the ability to</a:t>
                      </a:r>
                    </a:p>
                    <a:p>
                      <a:pPr algn="l" fontAlgn="t">
                        <a:lnSpc>
                          <a:spcPts val="1800"/>
                        </a:lnSpc>
                        <a:buNone/>
                      </a:pPr>
                      <a:r>
                        <a:rPr lang="en-GB">
                          <a:effectLst/>
                        </a:rPr>
                        <a:t>3. collect the appropriate equipment and set up the work space safely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38638480"/>
                  </a:ext>
                </a:extLst>
              </a:tr>
              <a:tr h="382284">
                <a:tc>
                  <a:txBody>
                    <a:bodyPr/>
                    <a:lstStyle/>
                    <a:p>
                      <a:pPr algn="l" fontAlgn="t">
                        <a:lnSpc>
                          <a:spcPts val="1800"/>
                        </a:lnSpc>
                        <a:buNone/>
                      </a:pPr>
                      <a:r>
                        <a:rPr lang="en-GB">
                          <a:effectLst/>
                        </a:rPr>
                        <a:t>4. apply preservative correctly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37377252"/>
                  </a:ext>
                </a:extLst>
              </a:tr>
              <a:tr h="382284">
                <a:tc>
                  <a:txBody>
                    <a:bodyPr/>
                    <a:lstStyle/>
                    <a:p>
                      <a:pPr algn="l" fontAlgn="t">
                        <a:lnSpc>
                          <a:spcPts val="1800"/>
                        </a:lnSpc>
                        <a:buNone/>
                      </a:pPr>
                      <a:r>
                        <a:rPr lang="en-GB">
                          <a:effectLst/>
                        </a:rPr>
                        <a:t>5. clear away the tools correctly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17343049"/>
                  </a:ext>
                </a:extLst>
              </a:tr>
              <a:tr h="382284">
                <a:tc>
                  <a:txBody>
                    <a:bodyPr/>
                    <a:lstStyle/>
                    <a:p>
                      <a:pPr algn="l" fontAlgn="t">
                        <a:lnSpc>
                          <a:spcPts val="1800"/>
                        </a:lnSpc>
                        <a:buNone/>
                      </a:pPr>
                      <a:r>
                        <a:rPr lang="en-GB">
                          <a:effectLst/>
                        </a:rPr>
                        <a:t>6. work in a safe manner.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830544"/>
                  </a:ext>
                </a:extLst>
              </a:tr>
            </a:tbl>
          </a:graphicData>
        </a:graphic>
      </p:graphicFrame>
      <p:sp>
        <p:nvSpPr>
          <p:cNvPr id="5" name="Rectangle 1">
            <a:extLst>
              <a:ext uri="{FF2B5EF4-FFF2-40B4-BE49-F238E27FC236}">
                <a16:creationId xmlns:a16="http://schemas.microsoft.com/office/drawing/2014/main" id="{A114D5D9-A06D-468F-93C4-D4438948B18F}"/>
              </a:ext>
            </a:extLst>
          </p:cNvPr>
          <p:cNvSpPr>
            <a:spLocks noChangeArrowheads="1"/>
          </p:cNvSpPr>
          <p:nvPr/>
        </p:nvSpPr>
        <p:spPr bwMode="auto">
          <a:xfrm>
            <a:off x="292100" y="72882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Woodwork care and skills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95996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AE8B7E1-A446-B431-91DC-1345B80751C6}"/>
              </a:ext>
            </a:extLst>
          </p:cNvPr>
          <p:cNvGraphicFramePr>
            <a:graphicFrameLocks noGrp="1"/>
          </p:cNvGraphicFramePr>
          <p:nvPr>
            <p:extLst>
              <p:ext uri="{D42A27DB-BD31-4B8C-83A1-F6EECF244321}">
                <p14:modId xmlns:p14="http://schemas.microsoft.com/office/powerpoint/2010/main" val="1806433395"/>
              </p:ext>
            </p:extLst>
          </p:nvPr>
        </p:nvGraphicFramePr>
        <p:xfrm>
          <a:off x="409160" y="1649896"/>
          <a:ext cx="11299136" cy="4591876"/>
        </p:xfrm>
        <a:graphic>
          <a:graphicData uri="http://schemas.openxmlformats.org/drawingml/2006/table">
            <a:tbl>
              <a:tblPr/>
              <a:tblGrid>
                <a:gridCol w="5649568">
                  <a:extLst>
                    <a:ext uri="{9D8B030D-6E8A-4147-A177-3AD203B41FA5}">
                      <a16:colId xmlns:a16="http://schemas.microsoft.com/office/drawing/2014/main" val="989473951"/>
                    </a:ext>
                  </a:extLst>
                </a:gridCol>
                <a:gridCol w="5649568">
                  <a:extLst>
                    <a:ext uri="{9D8B030D-6E8A-4147-A177-3AD203B41FA5}">
                      <a16:colId xmlns:a16="http://schemas.microsoft.com/office/drawing/2014/main" val="1133655603"/>
                    </a:ext>
                  </a:extLst>
                </a:gridCol>
              </a:tblGrid>
              <a:tr h="784777">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44100498"/>
                  </a:ext>
                </a:extLst>
              </a:tr>
              <a:tr h="1060383">
                <a:tc>
                  <a:txBody>
                    <a:bodyPr/>
                    <a:lstStyle/>
                    <a:p>
                      <a:pPr algn="l" fontAlgn="t">
                        <a:lnSpc>
                          <a:spcPts val="2400"/>
                        </a:lnSpc>
                        <a:buNone/>
                      </a:pPr>
                      <a:r>
                        <a:rPr lang="en-GB" b="1">
                          <a:effectLst/>
                        </a:rPr>
                        <a:t>demonstrated the ability to</a:t>
                      </a:r>
                    </a:p>
                    <a:p>
                      <a:pPr algn="l" fontAlgn="t">
                        <a:lnSpc>
                          <a:spcPts val="1800"/>
                        </a:lnSpc>
                        <a:buNone/>
                      </a:pPr>
                      <a:r>
                        <a:rPr lang="en-GB">
                          <a:effectLst/>
                        </a:rPr>
                        <a:t>1. identify a woodchip path that needs maintenance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86284602"/>
                  </a:ext>
                </a:extLst>
              </a:tr>
              <a:tr h="686679">
                <a:tc>
                  <a:txBody>
                    <a:bodyPr/>
                    <a:lstStyle/>
                    <a:p>
                      <a:pPr algn="l" fontAlgn="t">
                        <a:lnSpc>
                          <a:spcPts val="1800"/>
                        </a:lnSpc>
                        <a:buNone/>
                      </a:pPr>
                      <a:r>
                        <a:rPr lang="en-GB">
                          <a:effectLst/>
                        </a:rPr>
                        <a:t>2. gather up woodchip into a wheelbarrow</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37981994"/>
                  </a:ext>
                </a:extLst>
              </a:tr>
              <a:tr h="686679">
                <a:tc>
                  <a:txBody>
                    <a:bodyPr/>
                    <a:lstStyle/>
                    <a:p>
                      <a:pPr algn="l" fontAlgn="t">
                        <a:lnSpc>
                          <a:spcPts val="1800"/>
                        </a:lnSpc>
                        <a:buNone/>
                      </a:pPr>
                      <a:r>
                        <a:rPr lang="en-GB">
                          <a:effectLst/>
                        </a:rPr>
                        <a:t>3. safely push the wheelbarrow to the path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70941291"/>
                  </a:ext>
                </a:extLst>
              </a:tr>
              <a:tr h="686679">
                <a:tc>
                  <a:txBody>
                    <a:bodyPr/>
                    <a:lstStyle/>
                    <a:p>
                      <a:pPr algn="l" fontAlgn="t">
                        <a:lnSpc>
                          <a:spcPts val="1800"/>
                        </a:lnSpc>
                        <a:buNone/>
                      </a:pPr>
                      <a:r>
                        <a:rPr lang="en-GB">
                          <a:effectLst/>
                        </a:rPr>
                        <a:t>4. empty the wood chippings on to the area of the path that need replenishing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67546273"/>
                  </a:ext>
                </a:extLst>
              </a:tr>
              <a:tr h="686679">
                <a:tc>
                  <a:txBody>
                    <a:bodyPr/>
                    <a:lstStyle/>
                    <a:p>
                      <a:pPr algn="l" fontAlgn="t">
                        <a:lnSpc>
                          <a:spcPts val="1800"/>
                        </a:lnSpc>
                        <a:buNone/>
                      </a:pPr>
                      <a:r>
                        <a:rPr lang="en-GB">
                          <a:effectLst/>
                        </a:rPr>
                        <a:t>5. rake to level the wood chippings so they are of even depth.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3847306"/>
                  </a:ext>
                </a:extLst>
              </a:tr>
            </a:tbl>
          </a:graphicData>
        </a:graphic>
      </p:graphicFrame>
      <p:sp>
        <p:nvSpPr>
          <p:cNvPr id="7" name="Rectangle 2">
            <a:extLst>
              <a:ext uri="{FF2B5EF4-FFF2-40B4-BE49-F238E27FC236}">
                <a16:creationId xmlns:a16="http://schemas.microsoft.com/office/drawing/2014/main" id="{6933F50B-4688-6817-1C66-E68B1963763E}"/>
              </a:ext>
            </a:extLst>
          </p:cNvPr>
          <p:cNvSpPr>
            <a:spLocks noChangeArrowheads="1"/>
          </p:cNvSpPr>
          <p:nvPr/>
        </p:nvSpPr>
        <p:spPr bwMode="auto">
          <a:xfrm>
            <a:off x="409161" y="7554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Maintaining a woodchip path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9598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85C8E2B-34F4-ED3F-95EF-46C3473E9B7D}"/>
              </a:ext>
            </a:extLst>
          </p:cNvPr>
          <p:cNvGraphicFramePr>
            <a:graphicFrameLocks noGrp="1"/>
          </p:cNvGraphicFramePr>
          <p:nvPr>
            <p:extLst>
              <p:ext uri="{D42A27DB-BD31-4B8C-83A1-F6EECF244321}">
                <p14:modId xmlns:p14="http://schemas.microsoft.com/office/powerpoint/2010/main" val="2140108387"/>
              </p:ext>
            </p:extLst>
          </p:nvPr>
        </p:nvGraphicFramePr>
        <p:xfrm>
          <a:off x="258233" y="1253067"/>
          <a:ext cx="11459634" cy="4775200"/>
        </p:xfrm>
        <a:graphic>
          <a:graphicData uri="http://schemas.openxmlformats.org/drawingml/2006/table">
            <a:tbl>
              <a:tblPr/>
              <a:tblGrid>
                <a:gridCol w="5729817">
                  <a:extLst>
                    <a:ext uri="{9D8B030D-6E8A-4147-A177-3AD203B41FA5}">
                      <a16:colId xmlns:a16="http://schemas.microsoft.com/office/drawing/2014/main" val="677644754"/>
                    </a:ext>
                  </a:extLst>
                </a:gridCol>
                <a:gridCol w="5729817">
                  <a:extLst>
                    <a:ext uri="{9D8B030D-6E8A-4147-A177-3AD203B41FA5}">
                      <a16:colId xmlns:a16="http://schemas.microsoft.com/office/drawing/2014/main" val="3093532118"/>
                    </a:ext>
                  </a:extLst>
                </a:gridCol>
              </a:tblGrid>
              <a:tr h="709941">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7189848"/>
                  </a:ext>
                </a:extLst>
              </a:tr>
              <a:tr h="1212816">
                <a:tc>
                  <a:txBody>
                    <a:bodyPr/>
                    <a:lstStyle/>
                    <a:p>
                      <a:pPr algn="l" fontAlgn="t">
                        <a:lnSpc>
                          <a:spcPts val="2400"/>
                        </a:lnSpc>
                        <a:buNone/>
                      </a:pPr>
                      <a:r>
                        <a:rPr lang="en-GB" b="1">
                          <a:effectLst/>
                        </a:rPr>
                        <a:t>demonstrated the ability to</a:t>
                      </a:r>
                    </a:p>
                    <a:p>
                      <a:pPr algn="l" fontAlgn="t">
                        <a:lnSpc>
                          <a:spcPts val="1800"/>
                        </a:lnSpc>
                        <a:buNone/>
                      </a:pPr>
                      <a:r>
                        <a:rPr lang="en-GB">
                          <a:effectLst/>
                        </a:rPr>
                        <a:t>1. fill given pots with compost or make planting holes in suitable positions and at correct depths in the ground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22292472"/>
                  </a:ext>
                </a:extLst>
              </a:tr>
              <a:tr h="621199">
                <a:tc>
                  <a:txBody>
                    <a:bodyPr/>
                    <a:lstStyle/>
                    <a:p>
                      <a:pPr algn="l" fontAlgn="t">
                        <a:lnSpc>
                          <a:spcPts val="1800"/>
                        </a:lnSpc>
                        <a:buNone/>
                      </a:pPr>
                      <a:r>
                        <a:rPr lang="en-GB">
                          <a:effectLst/>
                        </a:rPr>
                        <a:t>2. plant rooted cuttings, large seedlings or plugs and firm them in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28426406"/>
                  </a:ext>
                </a:extLst>
              </a:tr>
              <a:tr h="405681">
                <a:tc>
                  <a:txBody>
                    <a:bodyPr/>
                    <a:lstStyle/>
                    <a:p>
                      <a:pPr algn="l" fontAlgn="t">
                        <a:lnSpc>
                          <a:spcPts val="1800"/>
                        </a:lnSpc>
                        <a:buNone/>
                      </a:pPr>
                      <a:r>
                        <a:rPr lang="en-GB">
                          <a:effectLst/>
                        </a:rPr>
                        <a:t>3. position the labels if required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37088450"/>
                  </a:ext>
                </a:extLst>
              </a:tr>
              <a:tr h="405681">
                <a:tc>
                  <a:txBody>
                    <a:bodyPr/>
                    <a:lstStyle/>
                    <a:p>
                      <a:pPr algn="l" fontAlgn="t">
                        <a:lnSpc>
                          <a:spcPts val="1800"/>
                        </a:lnSpc>
                        <a:buNone/>
                      </a:pPr>
                      <a:r>
                        <a:rPr lang="en-GB">
                          <a:effectLst/>
                        </a:rPr>
                        <a:t>4. water in the plants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71161727"/>
                  </a:ext>
                </a:extLst>
              </a:tr>
              <a:tr h="709941">
                <a:tc>
                  <a:txBody>
                    <a:bodyPr/>
                    <a:lstStyle/>
                    <a:p>
                      <a:pPr algn="l" fontAlgn="t">
                        <a:lnSpc>
                          <a:spcPts val="2400"/>
                        </a:lnSpc>
                        <a:buNone/>
                      </a:pPr>
                      <a:r>
                        <a:rPr lang="en-GB" b="1">
                          <a:effectLst/>
                        </a:rPr>
                        <a:t>shown knowledge of</a:t>
                      </a:r>
                    </a:p>
                    <a:p>
                      <a:pPr algn="l" fontAlgn="t">
                        <a:lnSpc>
                          <a:spcPts val="1800"/>
                        </a:lnSpc>
                        <a:buNone/>
                      </a:pPr>
                      <a:r>
                        <a:rPr lang="en-GB">
                          <a:effectLst/>
                        </a:rPr>
                        <a:t>5. why potting on is necessary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 and/or 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13172808"/>
                  </a:ext>
                </a:extLst>
              </a:tr>
              <a:tr h="709941">
                <a:tc>
                  <a:txBody>
                    <a:bodyPr/>
                    <a:lstStyle/>
                    <a:p>
                      <a:pPr algn="l" fontAlgn="t">
                        <a:lnSpc>
                          <a:spcPts val="1800"/>
                        </a:lnSpc>
                        <a:buNone/>
                      </a:pPr>
                      <a:r>
                        <a:rPr lang="en-GB" dirty="0">
                          <a:effectLst/>
                        </a:rPr>
                        <a:t>6. what problems occur if the plant is sown too deep or too shallow.</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Student completed work and/or 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63822169"/>
                  </a:ext>
                </a:extLst>
              </a:tr>
            </a:tbl>
          </a:graphicData>
        </a:graphic>
      </p:graphicFrame>
      <p:sp>
        <p:nvSpPr>
          <p:cNvPr id="5" name="Rectangle 1">
            <a:extLst>
              <a:ext uri="{FF2B5EF4-FFF2-40B4-BE49-F238E27FC236}">
                <a16:creationId xmlns:a16="http://schemas.microsoft.com/office/drawing/2014/main" id="{16E0E581-EE6F-C83E-83D2-8A4F8D82F240}"/>
              </a:ext>
            </a:extLst>
          </p:cNvPr>
          <p:cNvSpPr>
            <a:spLocks noChangeArrowheads="1"/>
          </p:cNvSpPr>
          <p:nvPr/>
        </p:nvSpPr>
        <p:spPr bwMode="auto">
          <a:xfrm>
            <a:off x="258233" y="47545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Potting on plants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2427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2C50F36-75C1-C41A-9C85-9541142EC67C}"/>
              </a:ext>
            </a:extLst>
          </p:cNvPr>
          <p:cNvGraphicFramePr>
            <a:graphicFrameLocks noGrp="1"/>
          </p:cNvGraphicFramePr>
          <p:nvPr>
            <p:extLst>
              <p:ext uri="{D42A27DB-BD31-4B8C-83A1-F6EECF244321}">
                <p14:modId xmlns:p14="http://schemas.microsoft.com/office/powerpoint/2010/main" val="1019059016"/>
              </p:ext>
            </p:extLst>
          </p:nvPr>
        </p:nvGraphicFramePr>
        <p:xfrm>
          <a:off x="508000" y="1761067"/>
          <a:ext cx="10972800" cy="4629238"/>
        </p:xfrm>
        <a:graphic>
          <a:graphicData uri="http://schemas.openxmlformats.org/drawingml/2006/table">
            <a:tbl>
              <a:tblPr/>
              <a:tblGrid>
                <a:gridCol w="5486400">
                  <a:extLst>
                    <a:ext uri="{9D8B030D-6E8A-4147-A177-3AD203B41FA5}">
                      <a16:colId xmlns:a16="http://schemas.microsoft.com/office/drawing/2014/main" val="2466875743"/>
                    </a:ext>
                  </a:extLst>
                </a:gridCol>
                <a:gridCol w="5486400">
                  <a:extLst>
                    <a:ext uri="{9D8B030D-6E8A-4147-A177-3AD203B41FA5}">
                      <a16:colId xmlns:a16="http://schemas.microsoft.com/office/drawing/2014/main" val="2723940111"/>
                    </a:ext>
                  </a:extLst>
                </a:gridCol>
              </a:tblGrid>
              <a:tr h="550621">
                <a:tc>
                  <a:txBody>
                    <a:bodyPr/>
                    <a:lstStyle/>
                    <a:p>
                      <a:pPr algn="l" fontAlgn="t">
                        <a:buNone/>
                      </a:pPr>
                      <a:r>
                        <a:rPr lang="en-GB" sz="1600">
                          <a:effectLst/>
                        </a:rPr>
                        <a:t>In successfully completing this unit, the learner will have</a:t>
                      </a:r>
                    </a:p>
                  </a:txBody>
                  <a:tcPr marL="79416" marR="79416" marT="39708" marB="3970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79416" marR="79416" marT="39708" marB="3970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95926473"/>
                  </a:ext>
                </a:extLst>
              </a:tr>
              <a:tr h="820671">
                <a:tc>
                  <a:txBody>
                    <a:bodyPr/>
                    <a:lstStyle/>
                    <a:p>
                      <a:pPr algn="l" fontAlgn="t">
                        <a:lnSpc>
                          <a:spcPts val="2400"/>
                        </a:lnSpc>
                        <a:buNone/>
                      </a:pPr>
                      <a:r>
                        <a:rPr lang="en-GB" sz="1600" b="1" dirty="0">
                          <a:effectLst/>
                        </a:rPr>
                        <a:t>demonstrated the ability to</a:t>
                      </a:r>
                    </a:p>
                    <a:p>
                      <a:pPr algn="l" fontAlgn="t">
                        <a:lnSpc>
                          <a:spcPts val="1800"/>
                        </a:lnSpc>
                        <a:buNone/>
                      </a:pPr>
                      <a:r>
                        <a:rPr lang="en-GB" sz="1600" dirty="0">
                          <a:effectLst/>
                        </a:rPr>
                        <a:t>1. prepare the ground for planting, </a:t>
                      </a:r>
                      <a:r>
                        <a:rPr lang="en-GB" sz="1600" dirty="0" err="1">
                          <a:effectLst/>
                        </a:rPr>
                        <a:t>eg</a:t>
                      </a:r>
                      <a:r>
                        <a:rPr lang="en-GB" sz="1600" dirty="0">
                          <a:effectLst/>
                        </a:rPr>
                        <a:t> by clearing the weeds</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2169076"/>
                  </a:ext>
                </a:extLst>
              </a:tr>
              <a:tr h="505894">
                <a:tc>
                  <a:txBody>
                    <a:bodyPr/>
                    <a:lstStyle/>
                    <a:p>
                      <a:pPr algn="l" fontAlgn="t">
                        <a:lnSpc>
                          <a:spcPts val="1800"/>
                        </a:lnSpc>
                        <a:buNone/>
                      </a:pPr>
                      <a:r>
                        <a:rPr lang="en-GB" sz="1600">
                          <a:effectLst/>
                        </a:rPr>
                        <a:t>2. use a dibber to make an appropriate hole</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0606690"/>
                  </a:ext>
                </a:extLst>
              </a:tr>
              <a:tr h="313865">
                <a:tc>
                  <a:txBody>
                    <a:bodyPr/>
                    <a:lstStyle/>
                    <a:p>
                      <a:pPr algn="l" fontAlgn="t">
                        <a:lnSpc>
                          <a:spcPts val="1800"/>
                        </a:lnSpc>
                        <a:buNone/>
                      </a:pPr>
                      <a:r>
                        <a:rPr lang="en-GB" sz="1600">
                          <a:effectLst/>
                        </a:rPr>
                        <a:t>3. backfill and firm the soil</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35858587"/>
                  </a:ext>
                </a:extLst>
              </a:tr>
              <a:tr h="719888">
                <a:tc>
                  <a:txBody>
                    <a:bodyPr/>
                    <a:lstStyle/>
                    <a:p>
                      <a:pPr algn="l" fontAlgn="t">
                        <a:lnSpc>
                          <a:spcPts val="1800"/>
                        </a:lnSpc>
                        <a:buNone/>
                      </a:pPr>
                      <a:r>
                        <a:rPr lang="en-GB" sz="1600">
                          <a:effectLst/>
                        </a:rPr>
                        <a:t>4. decide whether the bulbs need watering in, by assessing the weather and soil condition</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82042646"/>
                  </a:ext>
                </a:extLst>
              </a:tr>
              <a:tr h="524726">
                <a:tc>
                  <a:txBody>
                    <a:bodyPr/>
                    <a:lstStyle/>
                    <a:p>
                      <a:pPr algn="l" fontAlgn="t">
                        <a:lnSpc>
                          <a:spcPts val="1800"/>
                        </a:lnSpc>
                        <a:buNone/>
                      </a:pPr>
                      <a:r>
                        <a:rPr lang="en-GB" sz="1600">
                          <a:effectLst/>
                        </a:rPr>
                        <a:t>5. plant the bulbs the right way up at an appropriate spacing and depth</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79651547"/>
                  </a:ext>
                </a:extLst>
              </a:tr>
              <a:tr h="313865">
                <a:tc>
                  <a:txBody>
                    <a:bodyPr/>
                    <a:lstStyle/>
                    <a:p>
                      <a:pPr algn="l" fontAlgn="t">
                        <a:lnSpc>
                          <a:spcPts val="1800"/>
                        </a:lnSpc>
                        <a:buNone/>
                      </a:pPr>
                      <a:r>
                        <a:rPr lang="en-GB" sz="1600">
                          <a:effectLst/>
                        </a:rPr>
                        <a:t>6. label the planted area</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15429720"/>
                  </a:ext>
                </a:extLst>
              </a:tr>
              <a:tr h="820671">
                <a:tc>
                  <a:txBody>
                    <a:bodyPr/>
                    <a:lstStyle/>
                    <a:p>
                      <a:pPr algn="l" fontAlgn="t">
                        <a:lnSpc>
                          <a:spcPts val="2400"/>
                        </a:lnSpc>
                        <a:buNone/>
                      </a:pPr>
                      <a:r>
                        <a:rPr lang="en-GB" sz="1600" b="1">
                          <a:effectLst/>
                        </a:rPr>
                        <a:t>shown knowledge of</a:t>
                      </a:r>
                    </a:p>
                    <a:p>
                      <a:pPr algn="l" fontAlgn="t">
                        <a:lnSpc>
                          <a:spcPts val="1800"/>
                        </a:lnSpc>
                        <a:buNone/>
                      </a:pPr>
                      <a:r>
                        <a:rPr lang="en-GB" sz="1600">
                          <a:effectLst/>
                        </a:rPr>
                        <a:t>7. why the bulb condition needs checking before the bulb is planted.</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Student completed work and/or summary sheet</a:t>
                      </a:r>
                    </a:p>
                  </a:txBody>
                  <a:tcPr marL="79416" marR="79416" marT="39708" marB="397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76725468"/>
                  </a:ext>
                </a:extLst>
              </a:tr>
            </a:tbl>
          </a:graphicData>
        </a:graphic>
      </p:graphicFrame>
      <p:sp>
        <p:nvSpPr>
          <p:cNvPr id="5" name="Rectangle 1">
            <a:extLst>
              <a:ext uri="{FF2B5EF4-FFF2-40B4-BE49-F238E27FC236}">
                <a16:creationId xmlns:a16="http://schemas.microsoft.com/office/drawing/2014/main" id="{3C4CCD13-FFCB-6BB3-9F9A-4122CA11AA3E}"/>
              </a:ext>
            </a:extLst>
          </p:cNvPr>
          <p:cNvSpPr>
            <a:spLocks noChangeArrowheads="1"/>
          </p:cNvSpPr>
          <p:nvPr/>
        </p:nvSpPr>
        <p:spPr bwMode="auto">
          <a:xfrm>
            <a:off x="270933" y="47973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(unit 2): Planting bulbs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99977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56A9ABB-6035-2B15-1605-B5AFD8B6529B}"/>
              </a:ext>
            </a:extLst>
          </p:cNvPr>
          <p:cNvGraphicFramePr>
            <a:graphicFrameLocks noGrp="1"/>
          </p:cNvGraphicFramePr>
          <p:nvPr>
            <p:extLst>
              <p:ext uri="{D42A27DB-BD31-4B8C-83A1-F6EECF244321}">
                <p14:modId xmlns:p14="http://schemas.microsoft.com/office/powerpoint/2010/main" val="2899486098"/>
              </p:ext>
            </p:extLst>
          </p:nvPr>
        </p:nvGraphicFramePr>
        <p:xfrm>
          <a:off x="355600" y="2987782"/>
          <a:ext cx="11480800" cy="2735580"/>
        </p:xfrm>
        <a:graphic>
          <a:graphicData uri="http://schemas.openxmlformats.org/drawingml/2006/table">
            <a:tbl>
              <a:tblPr/>
              <a:tblGrid>
                <a:gridCol w="5740400">
                  <a:extLst>
                    <a:ext uri="{9D8B030D-6E8A-4147-A177-3AD203B41FA5}">
                      <a16:colId xmlns:a16="http://schemas.microsoft.com/office/drawing/2014/main" val="2630214266"/>
                    </a:ext>
                  </a:extLst>
                </a:gridCol>
                <a:gridCol w="5740400">
                  <a:extLst>
                    <a:ext uri="{9D8B030D-6E8A-4147-A177-3AD203B41FA5}">
                      <a16:colId xmlns:a16="http://schemas.microsoft.com/office/drawing/2014/main" val="1133274121"/>
                    </a:ext>
                  </a:extLst>
                </a:gridCol>
              </a:tblGrid>
              <a:tr h="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12409391"/>
                  </a:ext>
                </a:extLst>
              </a:tr>
              <a:tr h="167481">
                <a:tc>
                  <a:txBody>
                    <a:bodyPr/>
                    <a:lstStyle/>
                    <a:p>
                      <a:pPr algn="l" fontAlgn="t">
                        <a:lnSpc>
                          <a:spcPts val="2400"/>
                        </a:lnSpc>
                        <a:buNone/>
                      </a:pPr>
                      <a:r>
                        <a:rPr lang="en-GB" b="1">
                          <a:effectLst/>
                        </a:rPr>
                        <a:t>shown knowledge of</a:t>
                      </a:r>
                    </a:p>
                    <a:p>
                      <a:pPr algn="l" fontAlgn="t">
                        <a:lnSpc>
                          <a:spcPts val="1800"/>
                        </a:lnSpc>
                        <a:buNone/>
                      </a:pPr>
                      <a:r>
                        <a:rPr lang="en-GB">
                          <a:effectLst/>
                        </a:rPr>
                        <a:t>1. the main parts of a plant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28261159"/>
                  </a:ext>
                </a:extLst>
              </a:tr>
              <a:tr h="0">
                <a:tc>
                  <a:txBody>
                    <a:bodyPr/>
                    <a:lstStyle/>
                    <a:p>
                      <a:pPr algn="l" fontAlgn="t">
                        <a:lnSpc>
                          <a:spcPts val="1800"/>
                        </a:lnSpc>
                        <a:buNone/>
                      </a:pPr>
                      <a:r>
                        <a:rPr lang="en-GB" dirty="0">
                          <a:effectLst/>
                        </a:rPr>
                        <a:t>2. the function of at least two different parts of a plant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8515136"/>
                  </a:ext>
                </a:extLst>
              </a:tr>
              <a:tr h="0">
                <a:tc>
                  <a:txBody>
                    <a:bodyPr/>
                    <a:lstStyle/>
                    <a:p>
                      <a:pPr algn="l" fontAlgn="t">
                        <a:lnSpc>
                          <a:spcPts val="1800"/>
                        </a:lnSpc>
                        <a:buNone/>
                      </a:pPr>
                      <a:r>
                        <a:rPr lang="en-GB">
                          <a:effectLst/>
                        </a:rPr>
                        <a:t>3. the main parts of a flower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5171643"/>
                  </a:ext>
                </a:extLst>
              </a:tr>
              <a:tr h="0">
                <a:tc>
                  <a:txBody>
                    <a:bodyPr/>
                    <a:lstStyle/>
                    <a:p>
                      <a:pPr algn="l" fontAlgn="t">
                        <a:lnSpc>
                          <a:spcPts val="1800"/>
                        </a:lnSpc>
                        <a:buNone/>
                      </a:pPr>
                      <a:r>
                        <a:rPr lang="en-GB">
                          <a:effectLst/>
                        </a:rPr>
                        <a:t>4. the funtion of at least two different parts of a flower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22110757"/>
                  </a:ext>
                </a:extLst>
              </a:tr>
              <a:tr h="0">
                <a:tc>
                  <a:txBody>
                    <a:bodyPr/>
                    <a:lstStyle/>
                    <a:p>
                      <a:pPr algn="l" fontAlgn="t">
                        <a:lnSpc>
                          <a:spcPts val="2400"/>
                        </a:lnSpc>
                        <a:buNone/>
                      </a:pPr>
                      <a:r>
                        <a:rPr lang="en-GB" b="1" dirty="0">
                          <a:effectLst/>
                        </a:rPr>
                        <a:t>demonstrated the ability to</a:t>
                      </a:r>
                    </a:p>
                    <a:p>
                      <a:pPr algn="l" fontAlgn="t">
                        <a:lnSpc>
                          <a:spcPts val="1800"/>
                        </a:lnSpc>
                        <a:buNone/>
                      </a:pPr>
                      <a:r>
                        <a:rPr lang="en-GB" dirty="0">
                          <a:effectLst/>
                        </a:rPr>
                        <a:t>5. take apart a flower to identify its structure.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04462335"/>
                  </a:ext>
                </a:extLst>
              </a:tr>
            </a:tbl>
          </a:graphicData>
        </a:graphic>
      </p:graphicFrame>
      <p:sp>
        <p:nvSpPr>
          <p:cNvPr id="5" name="Rectangle 1">
            <a:extLst>
              <a:ext uri="{FF2B5EF4-FFF2-40B4-BE49-F238E27FC236}">
                <a16:creationId xmlns:a16="http://schemas.microsoft.com/office/drawing/2014/main" id="{9D2E1216-8D20-C744-022F-D1F9DC82CD5A}"/>
              </a:ext>
            </a:extLst>
          </p:cNvPr>
          <p:cNvSpPr>
            <a:spLocks noChangeArrowheads="1"/>
          </p:cNvSpPr>
          <p:nvPr/>
        </p:nvSpPr>
        <p:spPr bwMode="auto">
          <a:xfrm>
            <a:off x="664633" y="64357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Basic botany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56816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EC0566A-53B4-00AB-7C8A-F67686D178C8}"/>
              </a:ext>
            </a:extLst>
          </p:cNvPr>
          <p:cNvGraphicFramePr>
            <a:graphicFrameLocks noGrp="1"/>
          </p:cNvGraphicFramePr>
          <p:nvPr>
            <p:extLst>
              <p:ext uri="{D42A27DB-BD31-4B8C-83A1-F6EECF244321}">
                <p14:modId xmlns:p14="http://schemas.microsoft.com/office/powerpoint/2010/main" val="3134817209"/>
              </p:ext>
            </p:extLst>
          </p:nvPr>
        </p:nvGraphicFramePr>
        <p:xfrm>
          <a:off x="269875" y="1312693"/>
          <a:ext cx="11652250" cy="4707714"/>
        </p:xfrm>
        <a:graphic>
          <a:graphicData uri="http://schemas.openxmlformats.org/drawingml/2006/table">
            <a:tbl>
              <a:tblPr/>
              <a:tblGrid>
                <a:gridCol w="5826125">
                  <a:extLst>
                    <a:ext uri="{9D8B030D-6E8A-4147-A177-3AD203B41FA5}">
                      <a16:colId xmlns:a16="http://schemas.microsoft.com/office/drawing/2014/main" val="2688326979"/>
                    </a:ext>
                  </a:extLst>
                </a:gridCol>
                <a:gridCol w="5826125">
                  <a:extLst>
                    <a:ext uri="{9D8B030D-6E8A-4147-A177-3AD203B41FA5}">
                      <a16:colId xmlns:a16="http://schemas.microsoft.com/office/drawing/2014/main" val="1949229132"/>
                    </a:ext>
                  </a:extLst>
                </a:gridCol>
              </a:tblGrid>
              <a:tr h="372402">
                <a:tc>
                  <a:txBody>
                    <a:bodyPr/>
                    <a:lstStyle/>
                    <a:p>
                      <a:pPr algn="l" fontAlgn="t">
                        <a:buNone/>
                      </a:pPr>
                      <a:r>
                        <a:rPr lang="en-GB" sz="1000">
                          <a:effectLst/>
                        </a:rPr>
                        <a:t>In successfully completing this unit, the learner will have</a:t>
                      </a:r>
                    </a:p>
                  </a:txBody>
                  <a:tcPr marL="53200" marR="53200" marT="26600" marB="2660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3200" marR="53200" marT="26600" marB="2660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6639167"/>
                  </a:ext>
                </a:extLst>
              </a:tr>
              <a:tr h="503186">
                <a:tc>
                  <a:txBody>
                    <a:bodyPr/>
                    <a:lstStyle/>
                    <a:p>
                      <a:pPr algn="l" fontAlgn="t">
                        <a:lnSpc>
                          <a:spcPts val="2400"/>
                        </a:lnSpc>
                        <a:buNone/>
                      </a:pPr>
                      <a:r>
                        <a:rPr lang="en-GB" sz="1000" b="1" dirty="0">
                          <a:effectLst/>
                        </a:rPr>
                        <a:t>shown knowledge of</a:t>
                      </a:r>
                    </a:p>
                    <a:p>
                      <a:pPr algn="l" fontAlgn="t">
                        <a:lnSpc>
                          <a:spcPts val="1800"/>
                        </a:lnSpc>
                        <a:buNone/>
                      </a:pPr>
                      <a:r>
                        <a:rPr lang="en-GB" sz="1000" dirty="0">
                          <a:effectLst/>
                        </a:rPr>
                        <a:t>1. at least two different type of </a:t>
                      </a:r>
                      <a:r>
                        <a:rPr lang="en-GB" sz="1000" dirty="0" err="1">
                          <a:effectLst/>
                        </a:rPr>
                        <a:t>leafs</a:t>
                      </a:r>
                      <a:r>
                        <a:rPr lang="en-GB" sz="1000" dirty="0">
                          <a:effectLst/>
                        </a:rPr>
                        <a:t> on a seedling</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34187868"/>
                  </a:ext>
                </a:extLst>
              </a:tr>
              <a:tr h="325852">
                <a:tc>
                  <a:txBody>
                    <a:bodyPr/>
                    <a:lstStyle/>
                    <a:p>
                      <a:pPr algn="l" fontAlgn="t">
                        <a:lnSpc>
                          <a:spcPts val="1800"/>
                        </a:lnSpc>
                        <a:buNone/>
                      </a:pPr>
                      <a:r>
                        <a:rPr lang="en-GB" sz="1000">
                          <a:effectLst/>
                        </a:rPr>
                        <a:t>2. when a seedling is ready to be pricked out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21538039"/>
                  </a:ext>
                </a:extLst>
              </a:tr>
              <a:tr h="503186">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3. collect the equipment and set up the work space safely</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68304554"/>
                  </a:ext>
                </a:extLst>
              </a:tr>
              <a:tr h="212801">
                <a:tc>
                  <a:txBody>
                    <a:bodyPr/>
                    <a:lstStyle/>
                    <a:p>
                      <a:pPr algn="l" fontAlgn="t">
                        <a:lnSpc>
                          <a:spcPts val="1800"/>
                        </a:lnSpc>
                        <a:buNone/>
                      </a:pPr>
                      <a:r>
                        <a:rPr lang="en-GB" sz="1000">
                          <a:effectLst/>
                        </a:rPr>
                        <a:t>4. fill the seed tray or pot correctly</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831763"/>
                  </a:ext>
                </a:extLst>
              </a:tr>
              <a:tr h="212801">
                <a:tc>
                  <a:txBody>
                    <a:bodyPr/>
                    <a:lstStyle/>
                    <a:p>
                      <a:pPr algn="l" fontAlgn="t">
                        <a:lnSpc>
                          <a:spcPts val="1800"/>
                        </a:lnSpc>
                        <a:buNone/>
                      </a:pPr>
                      <a:r>
                        <a:rPr lang="en-GB" sz="1000">
                          <a:effectLst/>
                        </a:rPr>
                        <a:t>5. consolidate the compost correctly</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52900113"/>
                  </a:ext>
                </a:extLst>
              </a:tr>
              <a:tr h="325852">
                <a:tc>
                  <a:txBody>
                    <a:bodyPr/>
                    <a:lstStyle/>
                    <a:p>
                      <a:pPr algn="l" fontAlgn="t">
                        <a:lnSpc>
                          <a:spcPts val="1800"/>
                        </a:lnSpc>
                        <a:buNone/>
                      </a:pPr>
                      <a:r>
                        <a:rPr lang="en-GB" sz="1000">
                          <a:effectLst/>
                        </a:rPr>
                        <a:t>6. transplant the seedlings without damage, using a pricking out dibber</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24605365"/>
                  </a:ext>
                </a:extLst>
              </a:tr>
              <a:tr h="458852">
                <a:tc>
                  <a:txBody>
                    <a:bodyPr/>
                    <a:lstStyle/>
                    <a:p>
                      <a:pPr algn="l" fontAlgn="t">
                        <a:lnSpc>
                          <a:spcPts val="1800"/>
                        </a:lnSpc>
                        <a:buNone/>
                      </a:pPr>
                      <a:r>
                        <a:rPr lang="en-GB" sz="1000">
                          <a:effectLst/>
                        </a:rPr>
                        <a:t>7. insert the seedlings to the correct depth into the new trays using a pricking out dibber to prevent damage</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90462919"/>
                  </a:ext>
                </a:extLst>
              </a:tr>
              <a:tr h="325852">
                <a:tc>
                  <a:txBody>
                    <a:bodyPr/>
                    <a:lstStyle/>
                    <a:p>
                      <a:pPr algn="l" fontAlgn="t">
                        <a:lnSpc>
                          <a:spcPts val="1800"/>
                        </a:lnSpc>
                        <a:buNone/>
                      </a:pPr>
                      <a:r>
                        <a:rPr lang="en-GB" sz="1000">
                          <a:effectLst/>
                        </a:rPr>
                        <a:t>8. write a label, including the date and full plant name</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12291108"/>
                  </a:ext>
                </a:extLst>
              </a:tr>
              <a:tr h="325852">
                <a:tc>
                  <a:txBody>
                    <a:bodyPr/>
                    <a:lstStyle/>
                    <a:p>
                      <a:pPr algn="l" fontAlgn="t">
                        <a:lnSpc>
                          <a:spcPts val="1800"/>
                        </a:lnSpc>
                        <a:buNone/>
                      </a:pPr>
                      <a:r>
                        <a:rPr lang="en-GB" sz="1000">
                          <a:effectLst/>
                        </a:rPr>
                        <a:t>9. watering the seedlings, using a fine rose head on the watering can</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20633219"/>
                  </a:ext>
                </a:extLst>
              </a:tr>
              <a:tr h="325852">
                <a:tc>
                  <a:txBody>
                    <a:bodyPr/>
                    <a:lstStyle/>
                    <a:p>
                      <a:pPr algn="l" fontAlgn="t">
                        <a:lnSpc>
                          <a:spcPts val="1800"/>
                        </a:lnSpc>
                        <a:buNone/>
                      </a:pPr>
                      <a:r>
                        <a:rPr lang="en-GB" sz="1000">
                          <a:effectLst/>
                        </a:rPr>
                        <a:t>10. place the seedlings in the correct area for growth</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7376657"/>
                  </a:ext>
                </a:extLst>
              </a:tr>
              <a:tr h="458852">
                <a:tc>
                  <a:txBody>
                    <a:bodyPr/>
                    <a:lstStyle/>
                    <a:p>
                      <a:pPr algn="l" fontAlgn="t">
                        <a:lnSpc>
                          <a:spcPts val="1800"/>
                        </a:lnSpc>
                        <a:buNone/>
                      </a:pPr>
                      <a:r>
                        <a:rPr lang="en-GB" sz="1000">
                          <a:effectLst/>
                        </a:rPr>
                        <a:t>11. tidy and clean the area, returning all the tools to shed and placing any rubbish in the bin.</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3200" marR="53200" marT="26600" marB="2660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82291131"/>
                  </a:ext>
                </a:extLst>
              </a:tr>
            </a:tbl>
          </a:graphicData>
        </a:graphic>
      </p:graphicFrame>
      <p:sp>
        <p:nvSpPr>
          <p:cNvPr id="5" name="Rectangle 1">
            <a:extLst>
              <a:ext uri="{FF2B5EF4-FFF2-40B4-BE49-F238E27FC236}">
                <a16:creationId xmlns:a16="http://schemas.microsoft.com/office/drawing/2014/main" id="{F3371127-314F-BAB0-0367-538D3D7FBD89}"/>
              </a:ext>
            </a:extLst>
          </p:cNvPr>
          <p:cNvSpPr>
            <a:spLocks noChangeArrowheads="1"/>
          </p:cNvSpPr>
          <p:nvPr/>
        </p:nvSpPr>
        <p:spPr bwMode="auto">
          <a:xfrm>
            <a:off x="269875" y="37325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Pricking out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53190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D3DB3C1-6AA9-FEDC-1A65-DD9CA896754C}"/>
              </a:ext>
            </a:extLst>
          </p:cNvPr>
          <p:cNvGraphicFramePr>
            <a:graphicFrameLocks noGrp="1"/>
          </p:cNvGraphicFramePr>
          <p:nvPr>
            <p:extLst>
              <p:ext uri="{D42A27DB-BD31-4B8C-83A1-F6EECF244321}">
                <p14:modId xmlns:p14="http://schemas.microsoft.com/office/powerpoint/2010/main" val="3330291325"/>
              </p:ext>
            </p:extLst>
          </p:nvPr>
        </p:nvGraphicFramePr>
        <p:xfrm>
          <a:off x="454025" y="1024045"/>
          <a:ext cx="11283950" cy="4953421"/>
        </p:xfrm>
        <a:graphic>
          <a:graphicData uri="http://schemas.openxmlformats.org/drawingml/2006/table">
            <a:tbl>
              <a:tblPr/>
              <a:tblGrid>
                <a:gridCol w="5641975">
                  <a:extLst>
                    <a:ext uri="{9D8B030D-6E8A-4147-A177-3AD203B41FA5}">
                      <a16:colId xmlns:a16="http://schemas.microsoft.com/office/drawing/2014/main" val="2463581421"/>
                    </a:ext>
                  </a:extLst>
                </a:gridCol>
                <a:gridCol w="5641975">
                  <a:extLst>
                    <a:ext uri="{9D8B030D-6E8A-4147-A177-3AD203B41FA5}">
                      <a16:colId xmlns:a16="http://schemas.microsoft.com/office/drawing/2014/main" val="118765740"/>
                    </a:ext>
                  </a:extLst>
                </a:gridCol>
              </a:tblGrid>
              <a:tr h="378970">
                <a:tc>
                  <a:txBody>
                    <a:bodyPr/>
                    <a:lstStyle/>
                    <a:p>
                      <a:pPr algn="l" fontAlgn="t">
                        <a:buNone/>
                      </a:pPr>
                      <a:r>
                        <a:rPr lang="en-GB" sz="1100">
                          <a:effectLst/>
                        </a:rPr>
                        <a:t>In successfully completing this unit, the learner will have</a:t>
                      </a:r>
                    </a:p>
                  </a:txBody>
                  <a:tcPr marL="53637" marR="53637" marT="26819" marB="2681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3637" marR="53637" marT="26819" marB="2681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56020318"/>
                  </a:ext>
                </a:extLst>
              </a:tr>
              <a:tr h="592523">
                <a:tc>
                  <a:txBody>
                    <a:bodyPr/>
                    <a:lstStyle/>
                    <a:p>
                      <a:pPr algn="l" fontAlgn="t">
                        <a:lnSpc>
                          <a:spcPts val="2400"/>
                        </a:lnSpc>
                        <a:buNone/>
                      </a:pPr>
                      <a:r>
                        <a:rPr lang="en-GB" sz="1100" b="1">
                          <a:effectLst/>
                        </a:rPr>
                        <a:t>shown knowledge of</a:t>
                      </a:r>
                    </a:p>
                    <a:p>
                      <a:pPr algn="l" fontAlgn="t">
                        <a:lnSpc>
                          <a:spcPts val="1800"/>
                        </a:lnSpc>
                        <a:buNone/>
                      </a:pPr>
                      <a:r>
                        <a:rPr lang="en-GB" sz="1100">
                          <a:effectLst/>
                        </a:rPr>
                        <a:t>1. the different pH levels</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29783001"/>
                  </a:ext>
                </a:extLst>
              </a:tr>
              <a:tr h="592523">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2. collect at least two suitable soil samples</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84289778"/>
                  </a:ext>
                </a:extLst>
              </a:tr>
              <a:tr h="331598">
                <a:tc>
                  <a:txBody>
                    <a:bodyPr/>
                    <a:lstStyle/>
                    <a:p>
                      <a:pPr algn="l" fontAlgn="t">
                        <a:lnSpc>
                          <a:spcPts val="1800"/>
                        </a:lnSpc>
                        <a:buNone/>
                      </a:pPr>
                      <a:r>
                        <a:rPr lang="en-GB" sz="1100">
                          <a:effectLst/>
                        </a:rPr>
                        <a:t>3. use the correct amount of soil sample for a pH test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55971050"/>
                  </a:ext>
                </a:extLst>
              </a:tr>
              <a:tr h="602292">
                <a:tc>
                  <a:txBody>
                    <a:bodyPr/>
                    <a:lstStyle/>
                    <a:p>
                      <a:pPr algn="l" fontAlgn="t">
                        <a:lnSpc>
                          <a:spcPts val="1800"/>
                        </a:lnSpc>
                        <a:buNone/>
                      </a:pPr>
                      <a:r>
                        <a:rPr lang="en-GB" sz="1100">
                          <a:effectLst/>
                        </a:rPr>
                        <a:t>4. introduce indicator liquid to the soil sample in the correct amount, along with any other required ingredients, eg distilled water, barium sulphate</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87133742"/>
                  </a:ext>
                </a:extLst>
              </a:tr>
              <a:tr h="331598">
                <a:tc>
                  <a:txBody>
                    <a:bodyPr/>
                    <a:lstStyle/>
                    <a:p>
                      <a:pPr algn="l" fontAlgn="t">
                        <a:lnSpc>
                          <a:spcPts val="1800"/>
                        </a:lnSpc>
                        <a:buNone/>
                      </a:pPr>
                      <a:r>
                        <a:rPr lang="en-GB" sz="1100">
                          <a:effectLst/>
                        </a:rPr>
                        <a:t>5. allow the sample to settle for the right amount of time</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87218147"/>
                  </a:ext>
                </a:extLst>
              </a:tr>
              <a:tr h="331598">
                <a:tc>
                  <a:txBody>
                    <a:bodyPr/>
                    <a:lstStyle/>
                    <a:p>
                      <a:pPr algn="l" fontAlgn="t">
                        <a:lnSpc>
                          <a:spcPts val="1800"/>
                        </a:lnSpc>
                        <a:buNone/>
                      </a:pPr>
                      <a:r>
                        <a:rPr lang="en-GB" sz="1100">
                          <a:effectLst/>
                        </a:rPr>
                        <a:t>6. compare the colour of the sample, with the standard indicator chart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92809295"/>
                  </a:ext>
                </a:extLst>
              </a:tr>
              <a:tr h="331598">
                <a:tc>
                  <a:txBody>
                    <a:bodyPr/>
                    <a:lstStyle/>
                    <a:p>
                      <a:pPr algn="l" fontAlgn="t">
                        <a:lnSpc>
                          <a:spcPts val="1800"/>
                        </a:lnSpc>
                        <a:buNone/>
                      </a:pPr>
                      <a:r>
                        <a:rPr lang="en-GB" sz="1100">
                          <a:effectLst/>
                        </a:rPr>
                        <a:t>7. dispose of the sample according to the appropriate procedures</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21135087"/>
                  </a:ext>
                </a:extLst>
              </a:tr>
              <a:tr h="515611">
                <a:tc>
                  <a:txBody>
                    <a:bodyPr/>
                    <a:lstStyle/>
                    <a:p>
                      <a:pPr algn="l" fontAlgn="t">
                        <a:lnSpc>
                          <a:spcPts val="1800"/>
                        </a:lnSpc>
                        <a:buNone/>
                      </a:pPr>
                      <a:r>
                        <a:rPr lang="en-GB" sz="1100">
                          <a:effectLst/>
                        </a:rPr>
                        <a:t>8. wash the equipment out with distilled water, dry it in an appropriate manner and return it to storage</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39512857"/>
                  </a:ext>
                </a:extLst>
              </a:tr>
              <a:tr h="284875">
                <a:tc>
                  <a:txBody>
                    <a:bodyPr/>
                    <a:lstStyle/>
                    <a:p>
                      <a:pPr algn="l" fontAlgn="t">
                        <a:lnSpc>
                          <a:spcPts val="1800"/>
                        </a:lnSpc>
                        <a:buNone/>
                      </a:pPr>
                      <a:r>
                        <a:rPr lang="en-GB" sz="1100">
                          <a:effectLst/>
                        </a:rPr>
                        <a:t>9. record the result of the soil pH tests</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12926023"/>
                  </a:ext>
                </a:extLst>
              </a:tr>
              <a:tr h="660235">
                <a:tc>
                  <a:txBody>
                    <a:bodyPr/>
                    <a:lstStyle/>
                    <a:p>
                      <a:pPr algn="l" fontAlgn="t">
                        <a:lnSpc>
                          <a:spcPts val="2400"/>
                        </a:lnSpc>
                        <a:buNone/>
                      </a:pPr>
                      <a:r>
                        <a:rPr lang="en-GB" sz="1100" b="1">
                          <a:effectLst/>
                        </a:rPr>
                        <a:t>shown knowledge of</a:t>
                      </a:r>
                    </a:p>
                    <a:p>
                      <a:pPr algn="l" fontAlgn="t">
                        <a:lnSpc>
                          <a:spcPts val="1800"/>
                        </a:lnSpc>
                        <a:buNone/>
                      </a:pPr>
                      <a:r>
                        <a:rPr lang="en-GB" sz="1100">
                          <a:effectLst/>
                        </a:rPr>
                        <a:t>10. the reason why it is important to determine the pH of soil.</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Student completed work</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90459051"/>
                  </a:ext>
                </a:extLst>
              </a:tr>
            </a:tbl>
          </a:graphicData>
        </a:graphic>
      </p:graphicFrame>
      <p:sp>
        <p:nvSpPr>
          <p:cNvPr id="5" name="Rectangle 1">
            <a:extLst>
              <a:ext uri="{FF2B5EF4-FFF2-40B4-BE49-F238E27FC236}">
                <a16:creationId xmlns:a16="http://schemas.microsoft.com/office/drawing/2014/main" id="{E5CAE514-6E5B-77C5-965B-91B26EC00CA2}"/>
              </a:ext>
            </a:extLst>
          </p:cNvPr>
          <p:cNvSpPr>
            <a:spLocks noChangeArrowheads="1"/>
          </p:cNvSpPr>
          <p:nvPr/>
        </p:nvSpPr>
        <p:spPr bwMode="auto">
          <a:xfrm>
            <a:off x="454025" y="56684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Ph testing, using a </a:t>
            </a:r>
            <a:r>
              <a:rPr kumimoji="0" lang="en-US" altLang="en-US" sz="2400" b="1" i="0" u="none" strike="noStrike" cap="none" normalizeH="0" baseline="0" dirty="0" err="1">
                <a:ln>
                  <a:noFill/>
                </a:ln>
                <a:solidFill>
                  <a:srgbClr val="371376"/>
                </a:solidFill>
                <a:effectLst/>
                <a:latin typeface="Open Sans" panose="020B0606030504020204" pitchFamily="34" charset="0"/>
                <a:cs typeface="Open Sans" panose="020B0606030504020204" pitchFamily="34" charset="0"/>
              </a:rPr>
              <a:t>colour</a:t>
            </a: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 indicator test kit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98486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3FB0945-69D4-4B53-8E90-F526AF4F1044}"/>
              </a:ext>
            </a:extLst>
          </p:cNvPr>
          <p:cNvGraphicFramePr>
            <a:graphicFrameLocks noGrp="1"/>
          </p:cNvGraphicFramePr>
          <p:nvPr>
            <p:extLst>
              <p:ext uri="{D42A27DB-BD31-4B8C-83A1-F6EECF244321}">
                <p14:modId xmlns:p14="http://schemas.microsoft.com/office/powerpoint/2010/main" val="1219047784"/>
              </p:ext>
            </p:extLst>
          </p:nvPr>
        </p:nvGraphicFramePr>
        <p:xfrm>
          <a:off x="141513" y="968829"/>
          <a:ext cx="11713030" cy="5795508"/>
        </p:xfrm>
        <a:graphic>
          <a:graphicData uri="http://schemas.openxmlformats.org/drawingml/2006/table">
            <a:tbl>
              <a:tblPr/>
              <a:tblGrid>
                <a:gridCol w="5856515">
                  <a:extLst>
                    <a:ext uri="{9D8B030D-6E8A-4147-A177-3AD203B41FA5}">
                      <a16:colId xmlns:a16="http://schemas.microsoft.com/office/drawing/2014/main" val="883047418"/>
                    </a:ext>
                  </a:extLst>
                </a:gridCol>
                <a:gridCol w="5856515">
                  <a:extLst>
                    <a:ext uri="{9D8B030D-6E8A-4147-A177-3AD203B41FA5}">
                      <a16:colId xmlns:a16="http://schemas.microsoft.com/office/drawing/2014/main" val="3552632677"/>
                    </a:ext>
                  </a:extLst>
                </a:gridCol>
              </a:tblGrid>
              <a:tr h="385405">
                <a:tc>
                  <a:txBody>
                    <a:bodyPr/>
                    <a:lstStyle/>
                    <a:p>
                      <a:pPr algn="l" fontAlgn="t">
                        <a:buNone/>
                      </a:pPr>
                      <a:r>
                        <a:rPr lang="en-GB" sz="900">
                          <a:effectLst/>
                        </a:rPr>
                        <a:t>In successfully completing this unit, the learner will have</a:t>
                      </a:r>
                    </a:p>
                  </a:txBody>
                  <a:tcPr marL="45564" marR="45564" marT="22782" marB="2278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5564" marR="45564" marT="22782" marB="2278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8156638"/>
                  </a:ext>
                </a:extLst>
              </a:tr>
              <a:tr h="699602">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 prepare a section of land and soil for planting up to five seeds or plants</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31097433"/>
                  </a:ext>
                </a:extLst>
              </a:tr>
              <a:tr h="474873">
                <a:tc>
                  <a:txBody>
                    <a:bodyPr/>
                    <a:lstStyle/>
                    <a:p>
                      <a:pPr algn="l" fontAlgn="t">
                        <a:lnSpc>
                          <a:spcPts val="1800"/>
                        </a:lnSpc>
                        <a:buNone/>
                      </a:pPr>
                      <a:r>
                        <a:rPr lang="en-GB" sz="900" dirty="0">
                          <a:effectLst/>
                        </a:rPr>
                        <a:t>2. use at least two gardening tools and discuss the key health and safety considerations when using them</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01338704"/>
                  </a:ext>
                </a:extLst>
              </a:tr>
              <a:tr h="337229">
                <a:tc>
                  <a:txBody>
                    <a:bodyPr/>
                    <a:lstStyle/>
                    <a:p>
                      <a:pPr algn="l" fontAlgn="t">
                        <a:lnSpc>
                          <a:spcPts val="1800"/>
                        </a:lnSpc>
                        <a:buNone/>
                      </a:pPr>
                      <a:r>
                        <a:rPr lang="en-GB" sz="900">
                          <a:effectLst/>
                        </a:rPr>
                        <a:t>3. germinate a minimum of two plants from seeds or cuttings</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5633256"/>
                  </a:ext>
                </a:extLst>
              </a:tr>
              <a:tr h="385405">
                <a:tc>
                  <a:txBody>
                    <a:bodyPr/>
                    <a:lstStyle/>
                    <a:p>
                      <a:pPr algn="l" fontAlgn="t">
                        <a:lnSpc>
                          <a:spcPts val="1800"/>
                        </a:lnSpc>
                        <a:buNone/>
                      </a:pPr>
                      <a:r>
                        <a:rPr lang="en-GB" sz="900">
                          <a:effectLst/>
                        </a:rPr>
                        <a:t>4. the plant life cycle and how this corresponds to the seasons of the year</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 and/or student completed work</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0828776"/>
                  </a:ext>
                </a:extLst>
              </a:tr>
              <a:tr h="699602">
                <a:tc>
                  <a:txBody>
                    <a:bodyPr/>
                    <a:lstStyle/>
                    <a:p>
                      <a:pPr algn="l" fontAlgn="t">
                        <a:lnSpc>
                          <a:spcPts val="2400"/>
                        </a:lnSpc>
                        <a:buNone/>
                      </a:pPr>
                      <a:r>
                        <a:rPr lang="en-GB" sz="900" b="1">
                          <a:effectLst/>
                        </a:rPr>
                        <a:t>shown knowledge of</a:t>
                      </a:r>
                    </a:p>
                    <a:p>
                      <a:pPr algn="l" fontAlgn="t">
                        <a:lnSpc>
                          <a:spcPts val="1800"/>
                        </a:lnSpc>
                        <a:buNone/>
                      </a:pPr>
                      <a:r>
                        <a:rPr lang="en-GB" sz="900">
                          <a:effectLst/>
                        </a:rPr>
                        <a:t>5. the main importance of eating locally, seasonably and sustainably</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 and/or student completed work</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65577978"/>
                  </a:ext>
                </a:extLst>
              </a:tr>
              <a:tr h="612519">
                <a:tc>
                  <a:txBody>
                    <a:bodyPr/>
                    <a:lstStyle/>
                    <a:p>
                      <a:pPr algn="l" fontAlgn="t">
                        <a:lnSpc>
                          <a:spcPts val="1800"/>
                        </a:lnSpc>
                        <a:buNone/>
                      </a:pPr>
                      <a:r>
                        <a:rPr lang="en-GB" sz="900">
                          <a:effectLst/>
                        </a:rPr>
                        <a:t>6. how to create healthy compost through using food waste and how compost is used to maintain good soil health</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 and/or student completed work</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24557358"/>
                  </a:ext>
                </a:extLst>
              </a:tr>
              <a:tr h="612519">
                <a:tc>
                  <a:txBody>
                    <a:bodyPr/>
                    <a:lstStyle/>
                    <a:p>
                      <a:pPr algn="l" fontAlgn="t">
                        <a:lnSpc>
                          <a:spcPts val="1800"/>
                        </a:lnSpc>
                        <a:buNone/>
                      </a:pPr>
                      <a:r>
                        <a:rPr lang="en-GB" sz="900">
                          <a:effectLst/>
                        </a:rPr>
                        <a:t>7. at least two ways of looking after seedlings and two ways of effectively recognising and removing weeds, eg thinning, protection from animals</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 and/or student completed work</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54928428"/>
                  </a:ext>
                </a:extLst>
              </a:tr>
              <a:tr h="612519">
                <a:tc>
                  <a:txBody>
                    <a:bodyPr/>
                    <a:lstStyle/>
                    <a:p>
                      <a:pPr algn="l" fontAlgn="t">
                        <a:lnSpc>
                          <a:spcPts val="1800"/>
                        </a:lnSpc>
                        <a:buNone/>
                      </a:pPr>
                      <a:r>
                        <a:rPr lang="en-GB" sz="900">
                          <a:effectLst/>
                        </a:rPr>
                        <a:t>8. the key gardening tasks and the timings these should be completed by, including watering, weeding and pruning</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 and/or student completed work</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16188149"/>
                  </a:ext>
                </a:extLst>
              </a:tr>
              <a:tr h="975835">
                <a:tc>
                  <a:txBody>
                    <a:bodyPr/>
                    <a:lstStyle/>
                    <a:p>
                      <a:pPr algn="l" fontAlgn="t">
                        <a:lnSpc>
                          <a:spcPts val="2400"/>
                        </a:lnSpc>
                        <a:buNone/>
                      </a:pPr>
                      <a:r>
                        <a:rPr lang="en-GB" sz="900" b="1">
                          <a:effectLst/>
                        </a:rPr>
                        <a:t>experienced</a:t>
                      </a:r>
                    </a:p>
                    <a:p>
                      <a:pPr algn="l" fontAlgn="t">
                        <a:lnSpc>
                          <a:spcPts val="1800"/>
                        </a:lnSpc>
                        <a:buNone/>
                      </a:pPr>
                      <a:r>
                        <a:rPr lang="en-GB" sz="900">
                          <a:effectLst/>
                        </a:rPr>
                        <a:t>9. taking part in weekly visits to the gardens to attend to the plants and seeds, over a sustained period of six months.</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5564" marR="45564" marT="22782" marB="2278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25308093"/>
                  </a:ext>
                </a:extLst>
              </a:tr>
            </a:tbl>
          </a:graphicData>
        </a:graphic>
      </p:graphicFrame>
      <p:sp>
        <p:nvSpPr>
          <p:cNvPr id="5" name="Rectangle 1">
            <a:extLst>
              <a:ext uri="{FF2B5EF4-FFF2-40B4-BE49-F238E27FC236}">
                <a16:creationId xmlns:a16="http://schemas.microsoft.com/office/drawing/2014/main" id="{9C0C524A-1D4E-57EA-C01C-57381A107BF2}"/>
              </a:ext>
            </a:extLst>
          </p:cNvPr>
          <p:cNvSpPr>
            <a:spLocks noChangeArrowheads="1"/>
          </p:cNvSpPr>
          <p:nvPr/>
        </p:nvSpPr>
        <p:spPr bwMode="auto">
          <a:xfrm>
            <a:off x="643467" y="407070"/>
            <a:ext cx="2863220"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outdoor gardening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44178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795BA4F-6BA4-438D-7609-30C607CF7CC5}"/>
              </a:ext>
            </a:extLst>
          </p:cNvPr>
          <p:cNvGraphicFramePr>
            <a:graphicFrameLocks noGrp="1"/>
          </p:cNvGraphicFramePr>
          <p:nvPr/>
        </p:nvGraphicFramePr>
        <p:xfrm>
          <a:off x="287638" y="1080309"/>
          <a:ext cx="11079854" cy="5493571"/>
        </p:xfrm>
        <a:graphic>
          <a:graphicData uri="http://schemas.openxmlformats.org/drawingml/2006/table">
            <a:tbl>
              <a:tblPr/>
              <a:tblGrid>
                <a:gridCol w="5539927">
                  <a:extLst>
                    <a:ext uri="{9D8B030D-6E8A-4147-A177-3AD203B41FA5}">
                      <a16:colId xmlns:a16="http://schemas.microsoft.com/office/drawing/2014/main" val="2147785702"/>
                    </a:ext>
                  </a:extLst>
                </a:gridCol>
                <a:gridCol w="5539927">
                  <a:extLst>
                    <a:ext uri="{9D8B030D-6E8A-4147-A177-3AD203B41FA5}">
                      <a16:colId xmlns:a16="http://schemas.microsoft.com/office/drawing/2014/main" val="3114500080"/>
                    </a:ext>
                  </a:extLst>
                </a:gridCol>
              </a:tblGrid>
              <a:tr h="291013">
                <a:tc>
                  <a:txBody>
                    <a:bodyPr/>
                    <a:lstStyle/>
                    <a:p>
                      <a:pPr algn="l" fontAlgn="t">
                        <a:buNone/>
                      </a:pPr>
                      <a:r>
                        <a:rPr lang="en-GB" sz="800">
                          <a:effectLst/>
                        </a:rPr>
                        <a:t>In successfully completing this unit, the learner will have</a:t>
                      </a:r>
                    </a:p>
                  </a:txBody>
                  <a:tcPr marL="41573" marR="41573" marT="20787" marB="2078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Evidence needed</a:t>
                      </a:r>
                    </a:p>
                  </a:txBody>
                  <a:tcPr marL="41573" marR="41573" marT="20787" marB="2078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2477207"/>
                  </a:ext>
                </a:extLst>
              </a:tr>
              <a:tr h="289281">
                <a:tc>
                  <a:txBody>
                    <a:bodyPr/>
                    <a:lstStyle/>
                    <a:p>
                      <a:pPr algn="l" fontAlgn="t">
                        <a:lnSpc>
                          <a:spcPts val="2400"/>
                        </a:lnSpc>
                        <a:buNone/>
                      </a:pPr>
                      <a:r>
                        <a:rPr lang="en-GB" sz="800" b="1">
                          <a:effectLst/>
                        </a:rPr>
                        <a:t>demonstrated the ability to</a:t>
                      </a:r>
                    </a:p>
                    <a:p>
                      <a:pPr algn="l" fontAlgn="t">
                        <a:lnSpc>
                          <a:spcPts val="1800"/>
                        </a:lnSpc>
                        <a:buNone/>
                      </a:pPr>
                      <a:r>
                        <a:rPr lang="en-GB" sz="800">
                          <a:effectLst/>
                        </a:rPr>
                        <a:t>1. describe how to handle a cat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1568378"/>
                  </a:ext>
                </a:extLst>
              </a:tr>
              <a:tr h="254636">
                <a:tc>
                  <a:txBody>
                    <a:bodyPr/>
                    <a:lstStyle/>
                    <a:p>
                      <a:pPr algn="l" fontAlgn="t">
                        <a:lnSpc>
                          <a:spcPts val="1800"/>
                        </a:lnSpc>
                        <a:buNone/>
                      </a:pPr>
                      <a:r>
                        <a:rPr lang="en-GB" sz="800">
                          <a:effectLst/>
                        </a:rPr>
                        <a:t>2. describe how to prepare a cat for transportation</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68821608"/>
                  </a:ext>
                </a:extLst>
              </a:tr>
              <a:tr h="254636">
                <a:tc>
                  <a:txBody>
                    <a:bodyPr/>
                    <a:lstStyle/>
                    <a:p>
                      <a:pPr algn="l" fontAlgn="t">
                        <a:lnSpc>
                          <a:spcPts val="1800"/>
                        </a:lnSpc>
                        <a:buNone/>
                      </a:pPr>
                      <a:r>
                        <a:rPr lang="en-GB" sz="800">
                          <a:effectLst/>
                        </a:rPr>
                        <a:t>3. recognise the correct grooming equipment for a cat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90148296"/>
                  </a:ext>
                </a:extLst>
              </a:tr>
              <a:tr h="254636">
                <a:tc>
                  <a:txBody>
                    <a:bodyPr/>
                    <a:lstStyle/>
                    <a:p>
                      <a:pPr algn="l" fontAlgn="t">
                        <a:lnSpc>
                          <a:spcPts val="1800"/>
                        </a:lnSpc>
                        <a:buNone/>
                      </a:pPr>
                      <a:r>
                        <a:rPr lang="en-GB" sz="800">
                          <a:effectLst/>
                        </a:rPr>
                        <a:t>4. describe how to carry out basic day to day grooming of a cat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65806333"/>
                  </a:ext>
                </a:extLst>
              </a:tr>
              <a:tr h="166293">
                <a:tc>
                  <a:txBody>
                    <a:bodyPr/>
                    <a:lstStyle/>
                    <a:p>
                      <a:pPr algn="l" fontAlgn="t">
                        <a:lnSpc>
                          <a:spcPts val="1800"/>
                        </a:lnSpc>
                        <a:buNone/>
                      </a:pPr>
                      <a:r>
                        <a:rPr lang="en-GB" sz="800">
                          <a:effectLst/>
                        </a:rPr>
                        <a:t>5. identify basic signs of health in cats</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57136410"/>
                  </a:ext>
                </a:extLst>
              </a:tr>
              <a:tr h="254636">
                <a:tc>
                  <a:txBody>
                    <a:bodyPr/>
                    <a:lstStyle/>
                    <a:p>
                      <a:pPr algn="l" fontAlgn="t">
                        <a:lnSpc>
                          <a:spcPts val="1800"/>
                        </a:lnSpc>
                        <a:buNone/>
                      </a:pPr>
                      <a:r>
                        <a:rPr lang="en-GB" sz="800">
                          <a:effectLst/>
                        </a:rPr>
                        <a:t>6. describe how to empty and clean a soiled litter tray</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88209194"/>
                  </a:ext>
                </a:extLst>
              </a:tr>
              <a:tr h="166293">
                <a:tc>
                  <a:txBody>
                    <a:bodyPr/>
                    <a:lstStyle/>
                    <a:p>
                      <a:pPr algn="l" fontAlgn="t">
                        <a:lnSpc>
                          <a:spcPts val="1800"/>
                        </a:lnSpc>
                        <a:buNone/>
                      </a:pPr>
                      <a:r>
                        <a:rPr lang="en-GB" sz="800">
                          <a:effectLst/>
                        </a:rPr>
                        <a:t>7. explain how to dispose of soiled litter</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75734918"/>
                  </a:ext>
                </a:extLst>
              </a:tr>
              <a:tr h="254636">
                <a:tc>
                  <a:txBody>
                    <a:bodyPr/>
                    <a:lstStyle/>
                    <a:p>
                      <a:pPr algn="l" fontAlgn="t">
                        <a:lnSpc>
                          <a:spcPts val="1800"/>
                        </a:lnSpc>
                        <a:buNone/>
                      </a:pPr>
                      <a:r>
                        <a:rPr lang="en-GB" sz="800">
                          <a:effectLst/>
                        </a:rPr>
                        <a:t>8. describe how to select litter and refill a litter tray</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65739158"/>
                  </a:ext>
                </a:extLst>
              </a:tr>
              <a:tr h="393214">
                <a:tc>
                  <a:txBody>
                    <a:bodyPr/>
                    <a:lstStyle/>
                    <a:p>
                      <a:pPr algn="l" fontAlgn="t">
                        <a:lnSpc>
                          <a:spcPts val="2400"/>
                        </a:lnSpc>
                        <a:buNone/>
                      </a:pPr>
                      <a:r>
                        <a:rPr lang="en-GB" sz="800" b="1">
                          <a:effectLst/>
                        </a:rPr>
                        <a:t>acquired an understanding of</a:t>
                      </a:r>
                    </a:p>
                    <a:p>
                      <a:pPr algn="l" fontAlgn="t">
                        <a:lnSpc>
                          <a:spcPts val="1800"/>
                        </a:lnSpc>
                        <a:buNone/>
                      </a:pPr>
                      <a:r>
                        <a:rPr lang="en-GB" sz="800">
                          <a:effectLst/>
                        </a:rPr>
                        <a:t>9. health and safety issues when working with cats</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3557280"/>
                  </a:ext>
                </a:extLst>
              </a:tr>
              <a:tr h="166293">
                <a:tc>
                  <a:txBody>
                    <a:bodyPr/>
                    <a:lstStyle/>
                    <a:p>
                      <a:pPr algn="l" fontAlgn="t">
                        <a:lnSpc>
                          <a:spcPts val="1800"/>
                        </a:lnSpc>
                        <a:buNone/>
                      </a:pPr>
                      <a:r>
                        <a:rPr lang="en-GB" sz="800">
                          <a:effectLst/>
                        </a:rPr>
                        <a:t>10. the basic signs of ill health in cats</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97845796"/>
                  </a:ext>
                </a:extLst>
              </a:tr>
              <a:tr h="254636">
                <a:tc>
                  <a:txBody>
                    <a:bodyPr/>
                    <a:lstStyle/>
                    <a:p>
                      <a:pPr algn="l" fontAlgn="t">
                        <a:lnSpc>
                          <a:spcPts val="1800"/>
                        </a:lnSpc>
                        <a:buNone/>
                      </a:pPr>
                      <a:r>
                        <a:rPr lang="en-GB" sz="800">
                          <a:effectLst/>
                        </a:rPr>
                        <a:t>11. the control of internal and external parasites of cats</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36589785"/>
                  </a:ext>
                </a:extLst>
              </a:tr>
              <a:tr h="254636">
                <a:tc>
                  <a:txBody>
                    <a:bodyPr/>
                    <a:lstStyle/>
                    <a:p>
                      <a:pPr algn="l" fontAlgn="t">
                        <a:lnSpc>
                          <a:spcPts val="1800"/>
                        </a:lnSpc>
                        <a:buNone/>
                      </a:pPr>
                      <a:r>
                        <a:rPr lang="en-GB" sz="800">
                          <a:effectLst/>
                        </a:rPr>
                        <a:t>12. the general responsibilities of cat ownership</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73098828"/>
                  </a:ext>
                </a:extLst>
              </a:tr>
              <a:tr h="166293">
                <a:tc>
                  <a:txBody>
                    <a:bodyPr/>
                    <a:lstStyle/>
                    <a:p>
                      <a:pPr algn="l" fontAlgn="t">
                        <a:lnSpc>
                          <a:spcPts val="1800"/>
                        </a:lnSpc>
                        <a:buNone/>
                      </a:pPr>
                      <a:r>
                        <a:rPr lang="en-GB" sz="800">
                          <a:effectLst/>
                        </a:rPr>
                        <a:t>13. the cat's need for exercise</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6219357"/>
                  </a:ext>
                </a:extLst>
              </a:tr>
              <a:tr h="254636">
                <a:tc>
                  <a:txBody>
                    <a:bodyPr/>
                    <a:lstStyle/>
                    <a:p>
                      <a:pPr algn="l" fontAlgn="t">
                        <a:lnSpc>
                          <a:spcPts val="1800"/>
                        </a:lnSpc>
                        <a:buNone/>
                      </a:pPr>
                      <a:r>
                        <a:rPr lang="en-GB" sz="800">
                          <a:effectLst/>
                        </a:rPr>
                        <a:t>14. the cat's need for mental stimulation</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82400255"/>
                  </a:ext>
                </a:extLst>
              </a:tr>
              <a:tr h="254636">
                <a:tc>
                  <a:txBody>
                    <a:bodyPr/>
                    <a:lstStyle/>
                    <a:p>
                      <a:pPr algn="l" fontAlgn="t">
                        <a:lnSpc>
                          <a:spcPts val="1800"/>
                        </a:lnSpc>
                        <a:buNone/>
                      </a:pPr>
                      <a:r>
                        <a:rPr lang="en-GB" sz="800">
                          <a:effectLst/>
                        </a:rPr>
                        <a:t>15. how to provide a balanced diet for a cat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3973359"/>
                  </a:ext>
                </a:extLst>
              </a:tr>
              <a:tr h="166293">
                <a:tc>
                  <a:txBody>
                    <a:bodyPr/>
                    <a:lstStyle/>
                    <a:p>
                      <a:pPr algn="l" fontAlgn="t">
                        <a:lnSpc>
                          <a:spcPts val="1800"/>
                        </a:lnSpc>
                        <a:buNone/>
                      </a:pPr>
                      <a:r>
                        <a:rPr lang="en-GB" sz="800">
                          <a:effectLst/>
                        </a:rPr>
                        <a:t>16. the main reasons for neutering a cat</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81019451"/>
                  </a:ext>
                </a:extLst>
              </a:tr>
              <a:tr h="254636">
                <a:tc>
                  <a:txBody>
                    <a:bodyPr/>
                    <a:lstStyle/>
                    <a:p>
                      <a:pPr algn="l" fontAlgn="t">
                        <a:lnSpc>
                          <a:spcPts val="1800"/>
                        </a:lnSpc>
                        <a:buNone/>
                      </a:pPr>
                      <a:r>
                        <a:rPr lang="en-GB" sz="800">
                          <a:effectLst/>
                        </a:rPr>
                        <a:t>17. common terminology used in cat care.</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Student completed work</a:t>
                      </a:r>
                    </a:p>
                  </a:txBody>
                  <a:tcPr marL="41573" marR="41573" marT="20787" marB="20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5943446"/>
                  </a:ext>
                </a:extLst>
              </a:tr>
            </a:tbl>
          </a:graphicData>
        </a:graphic>
      </p:graphicFrame>
      <p:sp>
        <p:nvSpPr>
          <p:cNvPr id="5" name="Rectangle 1">
            <a:extLst>
              <a:ext uri="{FF2B5EF4-FFF2-40B4-BE49-F238E27FC236}">
                <a16:creationId xmlns:a16="http://schemas.microsoft.com/office/drawing/2014/main" id="{36404D34-C4DA-9039-DAD1-75833FE1F0D0}"/>
              </a:ext>
            </a:extLst>
          </p:cNvPr>
          <p:cNvSpPr>
            <a:spLocks noChangeArrowheads="1"/>
          </p:cNvSpPr>
          <p:nvPr/>
        </p:nvSpPr>
        <p:spPr bwMode="auto">
          <a:xfrm>
            <a:off x="287638" y="28412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Animal care: Cats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35274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090BC2EB-F3F9-4D02-1DC4-AA2B05353B9D}"/>
              </a:ext>
            </a:extLst>
          </p:cNvPr>
          <p:cNvGraphicFramePr>
            <a:graphicFrameLocks noGrp="1"/>
          </p:cNvGraphicFramePr>
          <p:nvPr>
            <p:extLst>
              <p:ext uri="{D42A27DB-BD31-4B8C-83A1-F6EECF244321}">
                <p14:modId xmlns:p14="http://schemas.microsoft.com/office/powerpoint/2010/main" val="4003666292"/>
              </p:ext>
            </p:extLst>
          </p:nvPr>
        </p:nvGraphicFramePr>
        <p:xfrm>
          <a:off x="321733" y="1495285"/>
          <a:ext cx="11548534" cy="4702145"/>
        </p:xfrm>
        <a:graphic>
          <a:graphicData uri="http://schemas.openxmlformats.org/drawingml/2006/table">
            <a:tbl>
              <a:tblPr/>
              <a:tblGrid>
                <a:gridCol w="5774267">
                  <a:extLst>
                    <a:ext uri="{9D8B030D-6E8A-4147-A177-3AD203B41FA5}">
                      <a16:colId xmlns:a16="http://schemas.microsoft.com/office/drawing/2014/main" val="3516135175"/>
                    </a:ext>
                  </a:extLst>
                </a:gridCol>
                <a:gridCol w="5774267">
                  <a:extLst>
                    <a:ext uri="{9D8B030D-6E8A-4147-A177-3AD203B41FA5}">
                      <a16:colId xmlns:a16="http://schemas.microsoft.com/office/drawing/2014/main" val="283922805"/>
                    </a:ext>
                  </a:extLst>
                </a:gridCol>
              </a:tblGrid>
              <a:tr h="344660">
                <a:tc>
                  <a:txBody>
                    <a:bodyPr/>
                    <a:lstStyle/>
                    <a:p>
                      <a:pPr algn="l" fontAlgn="t">
                        <a:buNone/>
                      </a:pPr>
                      <a:r>
                        <a:rPr lang="en-GB" sz="1000">
                          <a:effectLst/>
                        </a:rPr>
                        <a:t>In successfully completing this unit, the learner will have</a:t>
                      </a:r>
                    </a:p>
                  </a:txBody>
                  <a:tcPr marL="49237" marR="49237" marT="24619" marB="2461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49237" marR="49237" marT="24619" marB="2461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19442065"/>
                  </a:ext>
                </a:extLst>
              </a:tr>
              <a:tr h="465702">
                <a:tc>
                  <a:txBody>
                    <a:bodyPr/>
                    <a:lstStyle/>
                    <a:p>
                      <a:pPr algn="l" fontAlgn="t">
                        <a:lnSpc>
                          <a:spcPts val="2400"/>
                        </a:lnSpc>
                        <a:buNone/>
                      </a:pPr>
                      <a:r>
                        <a:rPr lang="en-GB" sz="1000" b="1">
                          <a:effectLst/>
                        </a:rPr>
                        <a:t>shown knowledge of</a:t>
                      </a:r>
                    </a:p>
                    <a:p>
                      <a:pPr algn="l" fontAlgn="t">
                        <a:lnSpc>
                          <a:spcPts val="1800"/>
                        </a:lnSpc>
                        <a:buNone/>
                      </a:pPr>
                      <a:r>
                        <a:rPr lang="en-GB" sz="1000">
                          <a:effectLst/>
                        </a:rPr>
                        <a:t>1. three plants that will attract bees or butterflies in a domestic wildlife garden</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50151434"/>
                  </a:ext>
                </a:extLst>
              </a:tr>
              <a:tr h="424671">
                <a:tc>
                  <a:txBody>
                    <a:bodyPr/>
                    <a:lstStyle/>
                    <a:p>
                      <a:pPr algn="l" fontAlgn="t">
                        <a:lnSpc>
                          <a:spcPts val="1800"/>
                        </a:lnSpc>
                        <a:buNone/>
                      </a:pPr>
                      <a:r>
                        <a:rPr lang="en-GB" sz="1000">
                          <a:effectLst/>
                        </a:rPr>
                        <a:t>2. at least three plants suitable for wet areas or ponds in a domestic wildlife garden</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03288774"/>
                  </a:ext>
                </a:extLst>
              </a:tr>
              <a:tr h="424671">
                <a:tc>
                  <a:txBody>
                    <a:bodyPr/>
                    <a:lstStyle/>
                    <a:p>
                      <a:pPr algn="l" fontAlgn="t">
                        <a:lnSpc>
                          <a:spcPts val="1800"/>
                        </a:lnSpc>
                        <a:buNone/>
                      </a:pPr>
                      <a:r>
                        <a:rPr lang="en-GB" sz="1000">
                          <a:effectLst/>
                        </a:rPr>
                        <a:t>3. at least three features that could be incorporated into a domestic wildlife garden</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25303449"/>
                  </a:ext>
                </a:extLst>
              </a:tr>
              <a:tr h="424671">
                <a:tc>
                  <a:txBody>
                    <a:bodyPr/>
                    <a:lstStyle/>
                    <a:p>
                      <a:pPr algn="l" fontAlgn="t">
                        <a:lnSpc>
                          <a:spcPts val="1800"/>
                        </a:lnSpc>
                        <a:buNone/>
                      </a:pPr>
                      <a:r>
                        <a:rPr lang="en-GB" sz="1000">
                          <a:effectLst/>
                        </a:rPr>
                        <a:t>4. at least three of the basic requirements of creatures found in a domestic wildlife garden</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2922079"/>
                  </a:ext>
                </a:extLst>
              </a:tr>
              <a:tr h="344660">
                <a:tc>
                  <a:txBody>
                    <a:bodyPr/>
                    <a:lstStyle/>
                    <a:p>
                      <a:pPr algn="l" fontAlgn="t">
                        <a:lnSpc>
                          <a:spcPts val="1800"/>
                        </a:lnSpc>
                        <a:buNone/>
                      </a:pPr>
                      <a:r>
                        <a:rPr lang="en-GB" sz="1000">
                          <a:effectLst/>
                        </a:rPr>
                        <a:t>5. at least three benefits of gardening with wildlife in mind</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58436826"/>
                  </a:ext>
                </a:extLst>
              </a:tr>
              <a:tr h="344660">
                <a:tc>
                  <a:txBody>
                    <a:bodyPr/>
                    <a:lstStyle/>
                    <a:p>
                      <a:pPr algn="l" fontAlgn="t">
                        <a:lnSpc>
                          <a:spcPts val="1800"/>
                        </a:lnSpc>
                        <a:buNone/>
                      </a:pPr>
                      <a:r>
                        <a:rPr lang="en-GB" sz="1000">
                          <a:effectLst/>
                        </a:rPr>
                        <a:t>6. at least three plant species which encourage pond wildlife</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15618154"/>
                  </a:ext>
                </a:extLst>
              </a:tr>
              <a:tr h="344660">
                <a:tc>
                  <a:txBody>
                    <a:bodyPr/>
                    <a:lstStyle/>
                    <a:p>
                      <a:pPr algn="l" fontAlgn="t">
                        <a:lnSpc>
                          <a:spcPts val="1800"/>
                        </a:lnSpc>
                        <a:buNone/>
                      </a:pPr>
                      <a:r>
                        <a:rPr lang="en-GB" sz="1000">
                          <a:effectLst/>
                        </a:rPr>
                        <a:t>7. at least three plant species which should not be planted in ponds</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5069603"/>
                  </a:ext>
                </a:extLst>
              </a:tr>
              <a:tr h="465702">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8. create a feature suitable for a wildlife garden</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55570905"/>
                  </a:ext>
                </a:extLst>
              </a:tr>
              <a:tr h="301578">
                <a:tc>
                  <a:txBody>
                    <a:bodyPr/>
                    <a:lstStyle/>
                    <a:p>
                      <a:pPr algn="l" fontAlgn="t">
                        <a:lnSpc>
                          <a:spcPts val="1800"/>
                        </a:lnSpc>
                        <a:buNone/>
                      </a:pPr>
                      <a:r>
                        <a:rPr lang="en-GB" sz="1000">
                          <a:effectLst/>
                        </a:rPr>
                        <a:t>9. design a wildlife garden to meet a brief</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86775096"/>
                  </a:ext>
                </a:extLst>
              </a:tr>
              <a:tr h="465702">
                <a:tc>
                  <a:txBody>
                    <a:bodyPr/>
                    <a:lstStyle/>
                    <a:p>
                      <a:pPr algn="l" fontAlgn="t">
                        <a:lnSpc>
                          <a:spcPts val="2400"/>
                        </a:lnSpc>
                        <a:buNone/>
                      </a:pPr>
                      <a:r>
                        <a:rPr lang="en-GB" sz="1000" b="1">
                          <a:effectLst/>
                        </a:rPr>
                        <a:t>experienced</a:t>
                      </a:r>
                    </a:p>
                    <a:p>
                      <a:pPr algn="l" fontAlgn="t">
                        <a:lnSpc>
                          <a:spcPts val="1800"/>
                        </a:lnSpc>
                        <a:buNone/>
                      </a:pPr>
                      <a:r>
                        <a:rPr lang="en-GB" sz="1000">
                          <a:effectLst/>
                        </a:rPr>
                        <a:t>10. identifying an area and making it more wildlife friendly.</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49237" marR="49237" marT="24619" marB="246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99200624"/>
                  </a:ext>
                </a:extLst>
              </a:tr>
            </a:tbl>
          </a:graphicData>
        </a:graphic>
      </p:graphicFrame>
      <p:sp>
        <p:nvSpPr>
          <p:cNvPr id="7" name="Rectangle 1">
            <a:extLst>
              <a:ext uri="{FF2B5EF4-FFF2-40B4-BE49-F238E27FC236}">
                <a16:creationId xmlns:a16="http://schemas.microsoft.com/office/drawing/2014/main" id="{86D5938C-B820-E457-86E1-3DEEE28AAA82}"/>
              </a:ext>
            </a:extLst>
          </p:cNvPr>
          <p:cNvSpPr>
            <a:spLocks noChangeArrowheads="1"/>
          </p:cNvSpPr>
          <p:nvPr/>
        </p:nvSpPr>
        <p:spPr bwMode="auto">
          <a:xfrm>
            <a:off x="581554" y="66057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Wildlife gardening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61561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1B11C3D-4C8F-9471-A131-887F05C707F7}"/>
              </a:ext>
            </a:extLst>
          </p:cNvPr>
          <p:cNvGraphicFramePr>
            <a:graphicFrameLocks noGrp="1"/>
          </p:cNvGraphicFramePr>
          <p:nvPr>
            <p:extLst>
              <p:ext uri="{D42A27DB-BD31-4B8C-83A1-F6EECF244321}">
                <p14:modId xmlns:p14="http://schemas.microsoft.com/office/powerpoint/2010/main" val="2258318680"/>
              </p:ext>
            </p:extLst>
          </p:nvPr>
        </p:nvGraphicFramePr>
        <p:xfrm>
          <a:off x="507999" y="1117065"/>
          <a:ext cx="11108268" cy="5346143"/>
        </p:xfrm>
        <a:graphic>
          <a:graphicData uri="http://schemas.openxmlformats.org/drawingml/2006/table">
            <a:tbl>
              <a:tblPr/>
              <a:tblGrid>
                <a:gridCol w="5554134">
                  <a:extLst>
                    <a:ext uri="{9D8B030D-6E8A-4147-A177-3AD203B41FA5}">
                      <a16:colId xmlns:a16="http://schemas.microsoft.com/office/drawing/2014/main" val="3852329494"/>
                    </a:ext>
                  </a:extLst>
                </a:gridCol>
                <a:gridCol w="5554134">
                  <a:extLst>
                    <a:ext uri="{9D8B030D-6E8A-4147-A177-3AD203B41FA5}">
                      <a16:colId xmlns:a16="http://schemas.microsoft.com/office/drawing/2014/main" val="3973801704"/>
                    </a:ext>
                  </a:extLst>
                </a:gridCol>
              </a:tblGrid>
              <a:tr h="254890">
                <a:tc>
                  <a:txBody>
                    <a:bodyPr/>
                    <a:lstStyle/>
                    <a:p>
                      <a:pPr algn="l" fontAlgn="t">
                        <a:buNone/>
                      </a:pPr>
                      <a:r>
                        <a:rPr lang="en-GB" sz="700">
                          <a:effectLst/>
                        </a:rPr>
                        <a:t>In successfully completing this unit, the learner will have</a:t>
                      </a:r>
                    </a:p>
                  </a:txBody>
                  <a:tcPr marL="36413" marR="36413" marT="18206" marB="1820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Evidence needed</a:t>
                      </a:r>
                    </a:p>
                  </a:txBody>
                  <a:tcPr marL="36413" marR="36413" marT="18206" marB="1820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3849015"/>
                  </a:ext>
                </a:extLst>
              </a:tr>
              <a:tr h="344405">
                <a:tc>
                  <a:txBody>
                    <a:bodyPr/>
                    <a:lstStyle/>
                    <a:p>
                      <a:pPr algn="l" fontAlgn="t">
                        <a:lnSpc>
                          <a:spcPts val="2400"/>
                        </a:lnSpc>
                        <a:buNone/>
                      </a:pPr>
                      <a:r>
                        <a:rPr lang="en-GB" sz="700" b="1">
                          <a:effectLst/>
                        </a:rPr>
                        <a:t>demonstrated the ability to</a:t>
                      </a:r>
                    </a:p>
                    <a:p>
                      <a:pPr algn="l" fontAlgn="t">
                        <a:lnSpc>
                          <a:spcPts val="1800"/>
                        </a:lnSpc>
                        <a:buNone/>
                      </a:pPr>
                      <a:r>
                        <a:rPr lang="en-GB" sz="700">
                          <a:effectLst/>
                        </a:rPr>
                        <a:t>1. prepare a section of land and soil for planting given seeds and plants</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81088101"/>
                  </a:ext>
                </a:extLst>
              </a:tr>
              <a:tr h="223029">
                <a:tc>
                  <a:txBody>
                    <a:bodyPr/>
                    <a:lstStyle/>
                    <a:p>
                      <a:pPr algn="l" fontAlgn="t">
                        <a:lnSpc>
                          <a:spcPts val="1800"/>
                        </a:lnSpc>
                        <a:buNone/>
                      </a:pPr>
                      <a:r>
                        <a:rPr lang="en-GB" sz="700">
                          <a:effectLst/>
                        </a:rPr>
                        <a:t>2. use at least two gardening tools correctly and safely</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63322777"/>
                  </a:ext>
                </a:extLst>
              </a:tr>
              <a:tr h="223029">
                <a:tc>
                  <a:txBody>
                    <a:bodyPr/>
                    <a:lstStyle/>
                    <a:p>
                      <a:pPr algn="l" fontAlgn="t">
                        <a:lnSpc>
                          <a:spcPts val="1800"/>
                        </a:lnSpc>
                        <a:buNone/>
                      </a:pPr>
                      <a:r>
                        <a:rPr lang="en-GB" sz="700">
                          <a:effectLst/>
                        </a:rPr>
                        <a:t>3. germinate a minimum of two plants from seeds and cuttings</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9629130"/>
                  </a:ext>
                </a:extLst>
              </a:tr>
              <a:tr h="344405">
                <a:tc>
                  <a:txBody>
                    <a:bodyPr/>
                    <a:lstStyle/>
                    <a:p>
                      <a:pPr algn="l" fontAlgn="t">
                        <a:lnSpc>
                          <a:spcPts val="2400"/>
                        </a:lnSpc>
                        <a:buNone/>
                      </a:pPr>
                      <a:r>
                        <a:rPr lang="en-GB" sz="700" b="1">
                          <a:effectLst/>
                        </a:rPr>
                        <a:t>shown knowledge of</a:t>
                      </a:r>
                    </a:p>
                    <a:p>
                      <a:pPr algn="l" fontAlgn="t">
                        <a:lnSpc>
                          <a:spcPts val="1800"/>
                        </a:lnSpc>
                        <a:buNone/>
                      </a:pPr>
                      <a:r>
                        <a:rPr lang="en-GB" sz="700">
                          <a:effectLst/>
                        </a:rPr>
                        <a:t>4. the plant life cycle and how it corresponds to the seasons of the year</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dirty="0">
                          <a:effectLst/>
                        </a:rPr>
                        <a:t>Summary sheet and/or student completed work</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02072169"/>
                  </a:ext>
                </a:extLst>
              </a:tr>
              <a:tr h="223029">
                <a:tc>
                  <a:txBody>
                    <a:bodyPr/>
                    <a:lstStyle/>
                    <a:p>
                      <a:pPr algn="l" fontAlgn="t">
                        <a:lnSpc>
                          <a:spcPts val="1800"/>
                        </a:lnSpc>
                        <a:buNone/>
                      </a:pPr>
                      <a:r>
                        <a:rPr lang="en-GB" sz="700">
                          <a:effectLst/>
                        </a:rPr>
                        <a:t>5. the importance of eating locally, seasonally and sustainably</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13311212"/>
                  </a:ext>
                </a:extLst>
              </a:tr>
              <a:tr h="486452">
                <a:tc>
                  <a:txBody>
                    <a:bodyPr/>
                    <a:lstStyle/>
                    <a:p>
                      <a:pPr algn="l" fontAlgn="t">
                        <a:lnSpc>
                          <a:spcPts val="1800"/>
                        </a:lnSpc>
                        <a:buNone/>
                      </a:pPr>
                      <a:r>
                        <a:rPr lang="en-GB" sz="700">
                          <a:effectLst/>
                        </a:rPr>
                        <a:t>6. key garden maintenance tasks, including watering, weeding and pruning</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10340219"/>
                  </a:ext>
                </a:extLst>
              </a:tr>
              <a:tr h="254890">
                <a:tc>
                  <a:txBody>
                    <a:bodyPr/>
                    <a:lstStyle/>
                    <a:p>
                      <a:pPr algn="l" fontAlgn="t">
                        <a:lnSpc>
                          <a:spcPts val="1800"/>
                        </a:lnSpc>
                        <a:buNone/>
                      </a:pPr>
                      <a:r>
                        <a:rPr lang="en-GB" sz="700">
                          <a:effectLst/>
                        </a:rPr>
                        <a:t>7. how to create healthy compost using food waste</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4858093"/>
                  </a:ext>
                </a:extLst>
              </a:tr>
              <a:tr h="254890">
                <a:tc>
                  <a:txBody>
                    <a:bodyPr/>
                    <a:lstStyle/>
                    <a:p>
                      <a:pPr algn="l" fontAlgn="t">
                        <a:lnSpc>
                          <a:spcPts val="1800"/>
                        </a:lnSpc>
                        <a:buNone/>
                      </a:pPr>
                      <a:r>
                        <a:rPr lang="en-GB" sz="700">
                          <a:effectLst/>
                        </a:rPr>
                        <a:t>8. how compost is used to maintain good soil health in the school garden</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83102580"/>
                  </a:ext>
                </a:extLst>
              </a:tr>
              <a:tr h="314061">
                <a:tc>
                  <a:txBody>
                    <a:bodyPr/>
                    <a:lstStyle/>
                    <a:p>
                      <a:pPr algn="l" fontAlgn="t">
                        <a:lnSpc>
                          <a:spcPts val="1800"/>
                        </a:lnSpc>
                        <a:buNone/>
                      </a:pPr>
                      <a:r>
                        <a:rPr lang="en-GB" sz="700">
                          <a:effectLst/>
                        </a:rPr>
                        <a:t>9. at least two common weeds and how to effectively and organically remove them</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35852667"/>
                  </a:ext>
                </a:extLst>
              </a:tr>
              <a:tr h="314061">
                <a:tc>
                  <a:txBody>
                    <a:bodyPr/>
                    <a:lstStyle/>
                    <a:p>
                      <a:pPr algn="l" fontAlgn="t">
                        <a:lnSpc>
                          <a:spcPts val="1800"/>
                        </a:lnSpc>
                        <a:buNone/>
                      </a:pPr>
                      <a:r>
                        <a:rPr lang="en-GB" sz="700">
                          <a:effectLst/>
                        </a:rPr>
                        <a:t>10. at least two ways of looking after seedlings, eg thinning, protection from animals and extremes of weather</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5904848"/>
                  </a:ext>
                </a:extLst>
              </a:tr>
              <a:tr h="314061">
                <a:tc>
                  <a:txBody>
                    <a:bodyPr/>
                    <a:lstStyle/>
                    <a:p>
                      <a:pPr algn="l" fontAlgn="t">
                        <a:lnSpc>
                          <a:spcPts val="1800"/>
                        </a:lnSpc>
                        <a:buNone/>
                      </a:pPr>
                      <a:r>
                        <a:rPr lang="en-GB" sz="700">
                          <a:effectLst/>
                        </a:rPr>
                        <a:t>11. at least two insects found in a garden and their main benefits and disadvantages, eg pollination</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5376183"/>
                  </a:ext>
                </a:extLst>
              </a:tr>
              <a:tr h="344405">
                <a:tc>
                  <a:txBody>
                    <a:bodyPr/>
                    <a:lstStyle/>
                    <a:p>
                      <a:pPr algn="l" fontAlgn="t">
                        <a:lnSpc>
                          <a:spcPts val="2400"/>
                        </a:lnSpc>
                        <a:buNone/>
                      </a:pPr>
                      <a:r>
                        <a:rPr lang="en-GB" sz="700" b="1">
                          <a:effectLst/>
                        </a:rPr>
                        <a:t>experienced</a:t>
                      </a:r>
                    </a:p>
                    <a:p>
                      <a:pPr algn="l" fontAlgn="t">
                        <a:lnSpc>
                          <a:spcPts val="1800"/>
                        </a:lnSpc>
                        <a:buNone/>
                      </a:pPr>
                      <a:r>
                        <a:rPr lang="en-GB" sz="700">
                          <a:effectLst/>
                        </a:rPr>
                        <a:t>12. harvesting edible produce from the school garden</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60818608"/>
                  </a:ext>
                </a:extLst>
              </a:tr>
              <a:tr h="314061">
                <a:tc>
                  <a:txBody>
                    <a:bodyPr/>
                    <a:lstStyle/>
                    <a:p>
                      <a:pPr algn="l" fontAlgn="t">
                        <a:lnSpc>
                          <a:spcPts val="1800"/>
                        </a:lnSpc>
                        <a:buNone/>
                      </a:pPr>
                      <a:r>
                        <a:rPr lang="en-GB" sz="700">
                          <a:effectLst/>
                        </a:rPr>
                        <a:t>13. visiting a local community growing project and finding out about the benefits it provides to local people</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15190053"/>
                  </a:ext>
                </a:extLst>
              </a:tr>
              <a:tr h="314061">
                <a:tc>
                  <a:txBody>
                    <a:bodyPr/>
                    <a:lstStyle/>
                    <a:p>
                      <a:pPr algn="l" fontAlgn="t">
                        <a:lnSpc>
                          <a:spcPts val="1800"/>
                        </a:lnSpc>
                        <a:buNone/>
                      </a:pPr>
                      <a:r>
                        <a:rPr lang="en-GB" sz="700">
                          <a:effectLst/>
                        </a:rPr>
                        <a:t>14. taking part in a weekly visit to the school garden over a six week period, weather permitting.</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dirty="0">
                          <a:effectLst/>
                        </a:rPr>
                        <a:t>Summary sheet</a:t>
                      </a:r>
                    </a:p>
                  </a:txBody>
                  <a:tcPr marL="36413" marR="36413" marT="18206" marB="182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29399735"/>
                  </a:ext>
                </a:extLst>
              </a:tr>
            </a:tbl>
          </a:graphicData>
        </a:graphic>
      </p:graphicFrame>
      <p:sp>
        <p:nvSpPr>
          <p:cNvPr id="5" name="Rectangle 1">
            <a:extLst>
              <a:ext uri="{FF2B5EF4-FFF2-40B4-BE49-F238E27FC236}">
                <a16:creationId xmlns:a16="http://schemas.microsoft.com/office/drawing/2014/main" id="{58B431D6-50F3-641B-D7D0-8455A05AC5D3}"/>
              </a:ext>
            </a:extLst>
          </p:cNvPr>
          <p:cNvSpPr>
            <a:spLocks noChangeArrowheads="1"/>
          </p:cNvSpPr>
          <p:nvPr/>
        </p:nvSpPr>
        <p:spPr bwMode="auto">
          <a:xfrm>
            <a:off x="507999" y="5641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School gardening project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901399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513B140-3201-9005-5654-CF8212D5B69E}"/>
              </a:ext>
            </a:extLst>
          </p:cNvPr>
          <p:cNvGraphicFramePr>
            <a:graphicFrameLocks noGrp="1"/>
          </p:cNvGraphicFramePr>
          <p:nvPr>
            <p:extLst>
              <p:ext uri="{D42A27DB-BD31-4B8C-83A1-F6EECF244321}">
                <p14:modId xmlns:p14="http://schemas.microsoft.com/office/powerpoint/2010/main" val="3304096733"/>
              </p:ext>
            </p:extLst>
          </p:nvPr>
        </p:nvGraphicFramePr>
        <p:xfrm>
          <a:off x="439669" y="1610708"/>
          <a:ext cx="11312662" cy="4492363"/>
        </p:xfrm>
        <a:graphic>
          <a:graphicData uri="http://schemas.openxmlformats.org/drawingml/2006/table">
            <a:tbl>
              <a:tblPr/>
              <a:tblGrid>
                <a:gridCol w="5656331">
                  <a:extLst>
                    <a:ext uri="{9D8B030D-6E8A-4147-A177-3AD203B41FA5}">
                      <a16:colId xmlns:a16="http://schemas.microsoft.com/office/drawing/2014/main" val="4153203487"/>
                    </a:ext>
                  </a:extLst>
                </a:gridCol>
                <a:gridCol w="5656331">
                  <a:extLst>
                    <a:ext uri="{9D8B030D-6E8A-4147-A177-3AD203B41FA5}">
                      <a16:colId xmlns:a16="http://schemas.microsoft.com/office/drawing/2014/main" val="505984343"/>
                    </a:ext>
                  </a:extLst>
                </a:gridCol>
              </a:tblGrid>
              <a:tr h="379359">
                <a:tc>
                  <a:txBody>
                    <a:bodyPr/>
                    <a:lstStyle/>
                    <a:p>
                      <a:pPr algn="l" fontAlgn="t">
                        <a:buNone/>
                      </a:pPr>
                      <a:r>
                        <a:rPr lang="en-GB" sz="1100">
                          <a:effectLst/>
                        </a:rPr>
                        <a:t>In successfully completing this unit, the learner will have</a:t>
                      </a:r>
                    </a:p>
                  </a:txBody>
                  <a:tcPr marL="54194" marR="54194" marT="27097" marB="2709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4194" marR="54194" marT="27097" marB="2709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90178620"/>
                  </a:ext>
                </a:extLst>
              </a:tr>
              <a:tr h="648072">
                <a:tc>
                  <a:txBody>
                    <a:bodyPr/>
                    <a:lstStyle/>
                    <a:p>
                      <a:pPr algn="l" fontAlgn="t">
                        <a:lnSpc>
                          <a:spcPts val="2400"/>
                        </a:lnSpc>
                        <a:buNone/>
                      </a:pPr>
                      <a:r>
                        <a:rPr lang="en-GB" sz="1100" b="1" dirty="0">
                          <a:effectLst/>
                        </a:rPr>
                        <a:t>demonstrated the ability to</a:t>
                      </a:r>
                    </a:p>
                    <a:p>
                      <a:pPr algn="l" fontAlgn="t">
                        <a:lnSpc>
                          <a:spcPts val="1800"/>
                        </a:lnSpc>
                        <a:buNone/>
                      </a:pPr>
                      <a:r>
                        <a:rPr lang="en-GB" sz="1100" dirty="0">
                          <a:effectLst/>
                        </a:rPr>
                        <a:t>1. choose at least two flowering plants that work well together in a summer planter</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19858044"/>
                  </a:ext>
                </a:extLst>
              </a:tr>
              <a:tr h="331939">
                <a:tc>
                  <a:txBody>
                    <a:bodyPr/>
                    <a:lstStyle/>
                    <a:p>
                      <a:pPr algn="l" fontAlgn="t">
                        <a:lnSpc>
                          <a:spcPts val="1800"/>
                        </a:lnSpc>
                        <a:buNone/>
                      </a:pPr>
                      <a:r>
                        <a:rPr lang="en-GB" sz="1100">
                          <a:effectLst/>
                        </a:rPr>
                        <a:t>2. sow the seeds for their chosen flowers</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8806143"/>
                  </a:ext>
                </a:extLst>
              </a:tr>
              <a:tr h="216777">
                <a:tc>
                  <a:txBody>
                    <a:bodyPr/>
                    <a:lstStyle/>
                    <a:p>
                      <a:pPr algn="l" fontAlgn="t">
                        <a:lnSpc>
                          <a:spcPts val="1800"/>
                        </a:lnSpc>
                        <a:buNone/>
                      </a:pPr>
                      <a:r>
                        <a:rPr lang="en-GB" sz="1100">
                          <a:effectLst/>
                        </a:rPr>
                        <a:t>3. water the seeds when needed</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77093663"/>
                  </a:ext>
                </a:extLst>
              </a:tr>
              <a:tr h="331939">
                <a:tc>
                  <a:txBody>
                    <a:bodyPr/>
                    <a:lstStyle/>
                    <a:p>
                      <a:pPr algn="l" fontAlgn="t">
                        <a:lnSpc>
                          <a:spcPts val="1800"/>
                        </a:lnSpc>
                        <a:buNone/>
                      </a:pPr>
                      <a:r>
                        <a:rPr lang="en-GB" sz="1100">
                          <a:effectLst/>
                        </a:rPr>
                        <a:t>4. prick out the seedlings and place them in individual pots</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80412467"/>
                  </a:ext>
                </a:extLst>
              </a:tr>
              <a:tr h="602910">
                <a:tc>
                  <a:txBody>
                    <a:bodyPr/>
                    <a:lstStyle/>
                    <a:p>
                      <a:pPr algn="l" fontAlgn="t">
                        <a:lnSpc>
                          <a:spcPts val="1800"/>
                        </a:lnSpc>
                        <a:buNone/>
                      </a:pPr>
                      <a:r>
                        <a:rPr lang="en-GB" sz="1100">
                          <a:effectLst/>
                        </a:rPr>
                        <a:t>5. plant the flowers into their planter when they are large enough and the weather is suitable for them to be outside</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0096975"/>
                  </a:ext>
                </a:extLst>
              </a:tr>
              <a:tr h="331939">
                <a:tc>
                  <a:txBody>
                    <a:bodyPr/>
                    <a:lstStyle/>
                    <a:p>
                      <a:pPr algn="l" fontAlgn="t">
                        <a:lnSpc>
                          <a:spcPts val="1800"/>
                        </a:lnSpc>
                        <a:buNone/>
                      </a:pPr>
                      <a:r>
                        <a:rPr lang="en-GB" sz="1100">
                          <a:effectLst/>
                        </a:rPr>
                        <a:t>6. maintain their flowers by watering and deadheading them when needed</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75846051"/>
                  </a:ext>
                </a:extLst>
              </a:tr>
              <a:tr h="512586">
                <a:tc>
                  <a:txBody>
                    <a:bodyPr/>
                    <a:lstStyle/>
                    <a:p>
                      <a:pPr algn="l" fontAlgn="t">
                        <a:lnSpc>
                          <a:spcPts val="2400"/>
                        </a:lnSpc>
                        <a:buNone/>
                      </a:pPr>
                      <a:r>
                        <a:rPr lang="en-GB" sz="1100" b="1">
                          <a:effectLst/>
                        </a:rPr>
                        <a:t>shown knowledge of</a:t>
                      </a:r>
                    </a:p>
                    <a:p>
                      <a:pPr algn="l" fontAlgn="t">
                        <a:lnSpc>
                          <a:spcPts val="1800"/>
                        </a:lnSpc>
                        <a:buNone/>
                      </a:pPr>
                      <a:r>
                        <a:rPr lang="en-GB" sz="1100">
                          <a:effectLst/>
                        </a:rPr>
                        <a:t>7. the key requirements that seeds need in order to germinate</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66278591"/>
                  </a:ext>
                </a:extLst>
              </a:tr>
              <a:tr h="331939">
                <a:tc>
                  <a:txBody>
                    <a:bodyPr/>
                    <a:lstStyle/>
                    <a:p>
                      <a:pPr algn="l" fontAlgn="t">
                        <a:lnSpc>
                          <a:spcPts val="1800"/>
                        </a:lnSpc>
                        <a:buNone/>
                      </a:pPr>
                      <a:r>
                        <a:rPr lang="en-GB" sz="1100">
                          <a:effectLst/>
                        </a:rPr>
                        <a:t>8. when seedlings are large enough to be potted on</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97989094"/>
                  </a:ext>
                </a:extLst>
              </a:tr>
              <a:tr h="331939">
                <a:tc>
                  <a:txBody>
                    <a:bodyPr/>
                    <a:lstStyle/>
                    <a:p>
                      <a:pPr algn="l" fontAlgn="t">
                        <a:lnSpc>
                          <a:spcPts val="1800"/>
                        </a:lnSpc>
                        <a:buNone/>
                      </a:pPr>
                      <a:r>
                        <a:rPr lang="en-GB" sz="1100">
                          <a:effectLst/>
                        </a:rPr>
                        <a:t>9. when plants are large enough to be planted outside</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6356416"/>
                  </a:ext>
                </a:extLst>
              </a:tr>
              <a:tr h="331939">
                <a:tc>
                  <a:txBody>
                    <a:bodyPr/>
                    <a:lstStyle/>
                    <a:p>
                      <a:pPr algn="l" fontAlgn="t">
                        <a:lnSpc>
                          <a:spcPts val="1800"/>
                        </a:lnSpc>
                        <a:buNone/>
                      </a:pPr>
                      <a:r>
                        <a:rPr lang="en-GB" sz="1100">
                          <a:effectLst/>
                        </a:rPr>
                        <a:t>10. the key reasons why regular care of plants should be taken.</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4194" marR="54194" marT="27097" marB="270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33235574"/>
                  </a:ext>
                </a:extLst>
              </a:tr>
            </a:tbl>
          </a:graphicData>
        </a:graphic>
      </p:graphicFrame>
      <p:sp>
        <p:nvSpPr>
          <p:cNvPr id="5" name="Rectangle 1">
            <a:extLst>
              <a:ext uri="{FF2B5EF4-FFF2-40B4-BE49-F238E27FC236}">
                <a16:creationId xmlns:a16="http://schemas.microsoft.com/office/drawing/2014/main" id="{FB6ABD4B-537D-5920-82D9-F0C2A1A91945}"/>
              </a:ext>
            </a:extLst>
          </p:cNvPr>
          <p:cNvSpPr>
            <a:spLocks noChangeArrowheads="1"/>
          </p:cNvSpPr>
          <p:nvPr/>
        </p:nvSpPr>
        <p:spPr bwMode="auto">
          <a:xfrm>
            <a:off x="439669" y="25898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Designing and planting a summer planter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41777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729E3B5-4DEB-C722-C869-ACB5A630B0A1}"/>
              </a:ext>
            </a:extLst>
          </p:cNvPr>
          <p:cNvGraphicFramePr>
            <a:graphicFrameLocks noGrp="1"/>
          </p:cNvGraphicFramePr>
          <p:nvPr>
            <p:extLst>
              <p:ext uri="{D42A27DB-BD31-4B8C-83A1-F6EECF244321}">
                <p14:modId xmlns:p14="http://schemas.microsoft.com/office/powerpoint/2010/main" val="655934567"/>
              </p:ext>
            </p:extLst>
          </p:nvPr>
        </p:nvGraphicFramePr>
        <p:xfrm>
          <a:off x="894522" y="1682431"/>
          <a:ext cx="10972800" cy="4808856"/>
        </p:xfrm>
        <a:graphic>
          <a:graphicData uri="http://schemas.openxmlformats.org/drawingml/2006/table">
            <a:tbl>
              <a:tblPr/>
              <a:tblGrid>
                <a:gridCol w="5486400">
                  <a:extLst>
                    <a:ext uri="{9D8B030D-6E8A-4147-A177-3AD203B41FA5}">
                      <a16:colId xmlns:a16="http://schemas.microsoft.com/office/drawing/2014/main" val="3644143251"/>
                    </a:ext>
                  </a:extLst>
                </a:gridCol>
                <a:gridCol w="5486400">
                  <a:extLst>
                    <a:ext uri="{9D8B030D-6E8A-4147-A177-3AD203B41FA5}">
                      <a16:colId xmlns:a16="http://schemas.microsoft.com/office/drawing/2014/main" val="2911986968"/>
                    </a:ext>
                  </a:extLst>
                </a:gridCol>
              </a:tblGrid>
              <a:tr h="344986">
                <a:tc>
                  <a:txBody>
                    <a:bodyPr/>
                    <a:lstStyle/>
                    <a:p>
                      <a:pPr algn="l" fontAlgn="t">
                        <a:buNone/>
                      </a:pPr>
                      <a:r>
                        <a:rPr lang="en-GB" sz="1000">
                          <a:effectLst/>
                        </a:rPr>
                        <a:t>In successfully completing this unit, the learner will have</a:t>
                      </a:r>
                    </a:p>
                  </a:txBody>
                  <a:tcPr marL="49284" marR="49284" marT="24642" marB="2464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49284" marR="49284" marT="24642" marB="2464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8558894"/>
                  </a:ext>
                </a:extLst>
              </a:tr>
              <a:tr h="712560">
                <a:tc>
                  <a:txBody>
                    <a:bodyPr/>
                    <a:lstStyle/>
                    <a:p>
                      <a:pPr algn="l" fontAlgn="t">
                        <a:lnSpc>
                          <a:spcPts val="2400"/>
                        </a:lnSpc>
                        <a:buNone/>
                      </a:pPr>
                      <a:r>
                        <a:rPr lang="en-GB" sz="1000" b="1">
                          <a:effectLst/>
                        </a:rPr>
                        <a:t>shown knowledge of</a:t>
                      </a:r>
                    </a:p>
                    <a:p>
                      <a:pPr algn="l" fontAlgn="t">
                        <a:lnSpc>
                          <a:spcPts val="1800"/>
                        </a:lnSpc>
                        <a:buNone/>
                      </a:pPr>
                      <a:r>
                        <a:rPr lang="en-GB" sz="1000">
                          <a:effectLst/>
                        </a:rPr>
                        <a:t>1. how to prepare the ground for seed sowing including weeding, digging, forking in organic matter, consolidating, raking and top dressing</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15964926"/>
                  </a:ext>
                </a:extLst>
              </a:tr>
              <a:tr h="197135">
                <a:tc>
                  <a:txBody>
                    <a:bodyPr/>
                    <a:lstStyle/>
                    <a:p>
                      <a:pPr algn="l" fontAlgn="t">
                        <a:lnSpc>
                          <a:spcPts val="1800"/>
                        </a:lnSpc>
                        <a:buNone/>
                      </a:pPr>
                      <a:r>
                        <a:rPr lang="en-GB" sz="1000">
                          <a:effectLst/>
                        </a:rPr>
                        <a:t>2. how to chit and plant potatoes</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5828807"/>
                  </a:ext>
                </a:extLst>
              </a:tr>
              <a:tr h="197135">
                <a:tc>
                  <a:txBody>
                    <a:bodyPr/>
                    <a:lstStyle/>
                    <a:p>
                      <a:pPr algn="l" fontAlgn="t">
                        <a:lnSpc>
                          <a:spcPts val="1800"/>
                        </a:lnSpc>
                        <a:buNone/>
                      </a:pPr>
                      <a:r>
                        <a:rPr lang="en-GB" sz="1000">
                          <a:effectLst/>
                        </a:rPr>
                        <a:t>3. how to plant onion sets out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80538315"/>
                  </a:ext>
                </a:extLst>
              </a:tr>
              <a:tr h="301863">
                <a:tc>
                  <a:txBody>
                    <a:bodyPr/>
                    <a:lstStyle/>
                    <a:p>
                      <a:pPr algn="l" fontAlgn="t">
                        <a:lnSpc>
                          <a:spcPts val="1800"/>
                        </a:lnSpc>
                        <a:buNone/>
                      </a:pPr>
                      <a:r>
                        <a:rPr lang="en-GB" sz="1000">
                          <a:effectLst/>
                        </a:rPr>
                        <a:t>4. how to cultivate crops, eg watering, staking and netting</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93877885"/>
                  </a:ext>
                </a:extLst>
              </a:tr>
              <a:tr h="197135">
                <a:tc>
                  <a:txBody>
                    <a:bodyPr/>
                    <a:lstStyle/>
                    <a:p>
                      <a:pPr algn="l" fontAlgn="t">
                        <a:lnSpc>
                          <a:spcPts val="1800"/>
                        </a:lnSpc>
                        <a:buNone/>
                      </a:pPr>
                      <a:r>
                        <a:rPr lang="en-GB" sz="1000">
                          <a:effectLst/>
                        </a:rPr>
                        <a:t>5. when to harvest potatoes and onions</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77176137"/>
                  </a:ext>
                </a:extLst>
              </a:tr>
              <a:tr h="425072">
                <a:tc>
                  <a:txBody>
                    <a:bodyPr/>
                    <a:lstStyle/>
                    <a:p>
                      <a:pPr algn="l" fontAlgn="t">
                        <a:lnSpc>
                          <a:spcPts val="1800"/>
                        </a:lnSpc>
                        <a:buNone/>
                      </a:pPr>
                      <a:r>
                        <a:rPr lang="en-GB" sz="1000">
                          <a:effectLst/>
                        </a:rPr>
                        <a:t>6. at least two different weeding techniques in organic gardening, eg hoeing</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29487015"/>
                  </a:ext>
                </a:extLst>
              </a:tr>
              <a:tr h="301863">
                <a:tc>
                  <a:txBody>
                    <a:bodyPr/>
                    <a:lstStyle/>
                    <a:p>
                      <a:pPr algn="l" fontAlgn="t">
                        <a:lnSpc>
                          <a:spcPts val="1800"/>
                        </a:lnSpc>
                        <a:buNone/>
                      </a:pPr>
                      <a:r>
                        <a:rPr lang="en-GB" sz="1000">
                          <a:effectLst/>
                        </a:rPr>
                        <a:t>7. at least three different organic gardening techniques</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74483132"/>
                  </a:ext>
                </a:extLst>
              </a:tr>
              <a:tr h="301863">
                <a:tc>
                  <a:txBody>
                    <a:bodyPr/>
                    <a:lstStyle/>
                    <a:p>
                      <a:pPr algn="l" fontAlgn="t">
                        <a:lnSpc>
                          <a:spcPts val="1800"/>
                        </a:lnSpc>
                        <a:buNone/>
                      </a:pPr>
                      <a:r>
                        <a:rPr lang="en-GB" sz="1000">
                          <a:effectLst/>
                        </a:rPr>
                        <a:t>8. at least three common pests affecting crops outdoors</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94443866"/>
                  </a:ext>
                </a:extLst>
              </a:tr>
              <a:tr h="466141">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9. identify at least three crops grown outdoors in the UK</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43679572"/>
                  </a:ext>
                </a:extLst>
              </a:tr>
              <a:tr h="301863">
                <a:tc>
                  <a:txBody>
                    <a:bodyPr/>
                    <a:lstStyle/>
                    <a:p>
                      <a:pPr algn="l" fontAlgn="t">
                        <a:lnSpc>
                          <a:spcPts val="1800"/>
                        </a:lnSpc>
                        <a:buNone/>
                      </a:pPr>
                      <a:r>
                        <a:rPr lang="en-GB" sz="1000">
                          <a:effectLst/>
                        </a:rPr>
                        <a:t>10. identify at least three herb plants grown outdoors</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82657666"/>
                  </a:ext>
                </a:extLst>
              </a:tr>
              <a:tr h="301863">
                <a:tc>
                  <a:txBody>
                    <a:bodyPr/>
                    <a:lstStyle/>
                    <a:p>
                      <a:pPr algn="l" fontAlgn="t">
                        <a:lnSpc>
                          <a:spcPts val="1800"/>
                        </a:lnSpc>
                        <a:buNone/>
                      </a:pPr>
                      <a:r>
                        <a:rPr lang="en-GB" sz="1000">
                          <a:effectLst/>
                        </a:rPr>
                        <a:t>11. identify at least three fruit plants grown outdoors</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64350431"/>
                  </a:ext>
                </a:extLst>
              </a:tr>
              <a:tr h="301863">
                <a:tc>
                  <a:txBody>
                    <a:bodyPr/>
                    <a:lstStyle/>
                    <a:p>
                      <a:pPr algn="l" fontAlgn="t">
                        <a:lnSpc>
                          <a:spcPts val="1800"/>
                        </a:lnSpc>
                        <a:buNone/>
                      </a:pPr>
                      <a:r>
                        <a:rPr lang="en-GB" sz="1000">
                          <a:effectLst/>
                        </a:rPr>
                        <a:t>12. identify at least three vegetable crops grown outdoors.</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49284" marR="49284" marT="24642" marB="2464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14090811"/>
                  </a:ext>
                </a:extLst>
              </a:tr>
            </a:tbl>
          </a:graphicData>
        </a:graphic>
      </p:graphicFrame>
      <p:sp>
        <p:nvSpPr>
          <p:cNvPr id="5" name="Rectangle 1">
            <a:extLst>
              <a:ext uri="{FF2B5EF4-FFF2-40B4-BE49-F238E27FC236}">
                <a16:creationId xmlns:a16="http://schemas.microsoft.com/office/drawing/2014/main" id="{D5FC6E4F-99B1-C58A-0697-FF6ABA1D6F9C}"/>
              </a:ext>
            </a:extLst>
          </p:cNvPr>
          <p:cNvSpPr>
            <a:spLocks noChangeArrowheads="1"/>
          </p:cNvSpPr>
          <p:nvPr/>
        </p:nvSpPr>
        <p:spPr bwMode="auto">
          <a:xfrm>
            <a:off x="718378" y="366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Growing food outdoors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958998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E3C3547-8474-6D45-9EAF-CD268A6A220C}"/>
              </a:ext>
            </a:extLst>
          </p:cNvPr>
          <p:cNvGraphicFramePr>
            <a:graphicFrameLocks noGrp="1"/>
          </p:cNvGraphicFramePr>
          <p:nvPr>
            <p:extLst>
              <p:ext uri="{D42A27DB-BD31-4B8C-83A1-F6EECF244321}">
                <p14:modId xmlns:p14="http://schemas.microsoft.com/office/powerpoint/2010/main" val="1527197920"/>
              </p:ext>
            </p:extLst>
          </p:nvPr>
        </p:nvGraphicFramePr>
        <p:xfrm>
          <a:off x="636103" y="1311965"/>
          <a:ext cx="10396332" cy="4966423"/>
        </p:xfrm>
        <a:graphic>
          <a:graphicData uri="http://schemas.openxmlformats.org/drawingml/2006/table">
            <a:tbl>
              <a:tblPr/>
              <a:tblGrid>
                <a:gridCol w="5198166">
                  <a:extLst>
                    <a:ext uri="{9D8B030D-6E8A-4147-A177-3AD203B41FA5}">
                      <a16:colId xmlns:a16="http://schemas.microsoft.com/office/drawing/2014/main" val="2205213216"/>
                    </a:ext>
                  </a:extLst>
                </a:gridCol>
                <a:gridCol w="5198166">
                  <a:extLst>
                    <a:ext uri="{9D8B030D-6E8A-4147-A177-3AD203B41FA5}">
                      <a16:colId xmlns:a16="http://schemas.microsoft.com/office/drawing/2014/main" val="1040506014"/>
                    </a:ext>
                  </a:extLst>
                </a:gridCol>
              </a:tblGrid>
              <a:tr h="502283">
                <a:tc>
                  <a:txBody>
                    <a:bodyPr/>
                    <a:lstStyle/>
                    <a:p>
                      <a:pPr algn="l" fontAlgn="t">
                        <a:buNone/>
                      </a:pPr>
                      <a:r>
                        <a:rPr lang="en-GB" sz="1400" dirty="0">
                          <a:effectLst/>
                        </a:rPr>
                        <a:t>In successfully completing this unit, the learner will have</a:t>
                      </a:r>
                    </a:p>
                  </a:txBody>
                  <a:tcPr marL="68751" marR="68751" marT="34375" marB="3437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68751" marR="68751" marT="34375" marB="3437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7567824"/>
                  </a:ext>
                </a:extLst>
              </a:tr>
              <a:tr h="763605">
                <a:tc>
                  <a:txBody>
                    <a:bodyPr/>
                    <a:lstStyle/>
                    <a:p>
                      <a:pPr algn="l" fontAlgn="t">
                        <a:lnSpc>
                          <a:spcPts val="2400"/>
                        </a:lnSpc>
                        <a:buNone/>
                      </a:pPr>
                      <a:r>
                        <a:rPr lang="en-GB" sz="1400" b="1">
                          <a:effectLst/>
                        </a:rPr>
                        <a:t>shown knowledge of</a:t>
                      </a:r>
                    </a:p>
                    <a:p>
                      <a:pPr algn="l" fontAlgn="t">
                        <a:lnSpc>
                          <a:spcPts val="1800"/>
                        </a:lnSpc>
                        <a:buNone/>
                      </a:pPr>
                      <a:r>
                        <a:rPr lang="en-GB" sz="1400">
                          <a:effectLst/>
                        </a:rPr>
                        <a:t>1. why trees are beneficial for the environment</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5567915"/>
                  </a:ext>
                </a:extLst>
              </a:tr>
              <a:tr h="483440">
                <a:tc>
                  <a:txBody>
                    <a:bodyPr/>
                    <a:lstStyle/>
                    <a:p>
                      <a:pPr algn="l" fontAlgn="t">
                        <a:lnSpc>
                          <a:spcPts val="1800"/>
                        </a:lnSpc>
                        <a:buNone/>
                      </a:pPr>
                      <a:r>
                        <a:rPr lang="en-GB" sz="1400">
                          <a:effectLst/>
                        </a:rPr>
                        <a:t>2. where different trees need to be planted and why</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89392415"/>
                  </a:ext>
                </a:extLst>
              </a:tr>
              <a:tr h="533182">
                <a:tc>
                  <a:txBody>
                    <a:bodyPr/>
                    <a:lstStyle/>
                    <a:p>
                      <a:pPr algn="l" fontAlgn="t">
                        <a:lnSpc>
                          <a:spcPts val="1800"/>
                        </a:lnSpc>
                        <a:buNone/>
                      </a:pPr>
                      <a:r>
                        <a:rPr lang="en-GB" sz="1400">
                          <a:effectLst/>
                        </a:rPr>
                        <a:t>3. how to care for saplings in preparation for planting them</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13737816"/>
                  </a:ext>
                </a:extLst>
              </a:tr>
              <a:tr h="763605">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4. identify at least two different types of sapling</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05604298"/>
                  </a:ext>
                </a:extLst>
              </a:tr>
              <a:tr h="693563">
                <a:tc>
                  <a:txBody>
                    <a:bodyPr/>
                    <a:lstStyle/>
                    <a:p>
                      <a:pPr algn="l" fontAlgn="t">
                        <a:lnSpc>
                          <a:spcPts val="1800"/>
                        </a:lnSpc>
                        <a:buNone/>
                      </a:pPr>
                      <a:r>
                        <a:rPr lang="en-GB" sz="1400">
                          <a:effectLst/>
                        </a:rPr>
                        <a:t>5. research a minimum of two different trees and create a portfolio of information about them</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29896489"/>
                  </a:ext>
                </a:extLst>
              </a:tr>
              <a:tr h="533182">
                <a:tc>
                  <a:txBody>
                    <a:bodyPr/>
                    <a:lstStyle/>
                    <a:p>
                      <a:pPr algn="l" fontAlgn="t">
                        <a:lnSpc>
                          <a:spcPts val="1800"/>
                        </a:lnSpc>
                        <a:buNone/>
                      </a:pPr>
                      <a:r>
                        <a:rPr lang="en-GB" sz="1400">
                          <a:effectLst/>
                        </a:rPr>
                        <a:t>6. identify suitable locations for the saplings to be planted</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72709660"/>
                  </a:ext>
                </a:extLst>
              </a:tr>
              <a:tr h="693563">
                <a:tc>
                  <a:txBody>
                    <a:bodyPr/>
                    <a:lstStyle/>
                    <a:p>
                      <a:pPr algn="l" fontAlgn="t">
                        <a:lnSpc>
                          <a:spcPts val="1800"/>
                        </a:lnSpc>
                        <a:buNone/>
                      </a:pPr>
                      <a:r>
                        <a:rPr lang="en-GB" sz="1400">
                          <a:effectLst/>
                        </a:rPr>
                        <a:t>7. separate out the different saplings before planting them in suitable locations.</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33910775"/>
                  </a:ext>
                </a:extLst>
              </a:tr>
            </a:tbl>
          </a:graphicData>
        </a:graphic>
      </p:graphicFrame>
      <p:sp>
        <p:nvSpPr>
          <p:cNvPr id="5" name="Rectangle 1">
            <a:extLst>
              <a:ext uri="{FF2B5EF4-FFF2-40B4-BE49-F238E27FC236}">
                <a16:creationId xmlns:a16="http://schemas.microsoft.com/office/drawing/2014/main" id="{17F8121F-D4B8-9B4D-24B5-6276B19C928C}"/>
              </a:ext>
            </a:extLst>
          </p:cNvPr>
          <p:cNvSpPr>
            <a:spLocks noChangeArrowheads="1"/>
          </p:cNvSpPr>
          <p:nvPr/>
        </p:nvSpPr>
        <p:spPr bwMode="auto">
          <a:xfrm>
            <a:off x="417443" y="2347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Caring for sapling trees awarded by the woodland trust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6289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1D79875-D3F5-ACE1-7788-0D78053735A1}"/>
              </a:ext>
            </a:extLst>
          </p:cNvPr>
          <p:cNvGraphicFramePr>
            <a:graphicFrameLocks noGrp="1"/>
          </p:cNvGraphicFramePr>
          <p:nvPr>
            <p:extLst>
              <p:ext uri="{D42A27DB-BD31-4B8C-83A1-F6EECF244321}">
                <p14:modId xmlns:p14="http://schemas.microsoft.com/office/powerpoint/2010/main" val="2437983960"/>
              </p:ext>
            </p:extLst>
          </p:nvPr>
        </p:nvGraphicFramePr>
        <p:xfrm>
          <a:off x="386798" y="2838382"/>
          <a:ext cx="11418404" cy="3493770"/>
        </p:xfrm>
        <a:graphic>
          <a:graphicData uri="http://schemas.openxmlformats.org/drawingml/2006/table">
            <a:tbl>
              <a:tblPr/>
              <a:tblGrid>
                <a:gridCol w="5709202">
                  <a:extLst>
                    <a:ext uri="{9D8B030D-6E8A-4147-A177-3AD203B41FA5}">
                      <a16:colId xmlns:a16="http://schemas.microsoft.com/office/drawing/2014/main" val="3317301552"/>
                    </a:ext>
                  </a:extLst>
                </a:gridCol>
                <a:gridCol w="5709202">
                  <a:extLst>
                    <a:ext uri="{9D8B030D-6E8A-4147-A177-3AD203B41FA5}">
                      <a16:colId xmlns:a16="http://schemas.microsoft.com/office/drawing/2014/main" val="1580959955"/>
                    </a:ext>
                  </a:extLst>
                </a:gridCol>
              </a:tblGrid>
              <a:tr h="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90107227"/>
                  </a:ext>
                </a:extLst>
              </a:tr>
              <a:tr h="0">
                <a:tc>
                  <a:txBody>
                    <a:bodyPr/>
                    <a:lstStyle/>
                    <a:p>
                      <a:pPr algn="l" fontAlgn="t">
                        <a:lnSpc>
                          <a:spcPts val="2400"/>
                        </a:lnSpc>
                        <a:buNone/>
                      </a:pPr>
                      <a:r>
                        <a:rPr lang="en-GB" b="1">
                          <a:effectLst/>
                        </a:rPr>
                        <a:t>demonstrated the ability to</a:t>
                      </a:r>
                    </a:p>
                    <a:p>
                      <a:pPr algn="l" fontAlgn="t">
                        <a:lnSpc>
                          <a:spcPts val="1800"/>
                        </a:lnSpc>
                        <a:buNone/>
                      </a:pPr>
                      <a:r>
                        <a:rPr lang="en-GB">
                          <a:effectLst/>
                        </a:rPr>
                        <a:t>1. remove weeds from the polytunnel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00332027"/>
                  </a:ext>
                </a:extLst>
              </a:tr>
              <a:tr h="0">
                <a:tc>
                  <a:txBody>
                    <a:bodyPr/>
                    <a:lstStyle/>
                    <a:p>
                      <a:pPr algn="l" fontAlgn="t">
                        <a:lnSpc>
                          <a:spcPts val="1800"/>
                        </a:lnSpc>
                        <a:buNone/>
                      </a:pPr>
                      <a:r>
                        <a:rPr lang="en-GB">
                          <a:effectLst/>
                        </a:rPr>
                        <a:t>2. collect manure from the muck heap and take it to the polytunnel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32565253"/>
                  </a:ext>
                </a:extLst>
              </a:tr>
              <a:tr h="0">
                <a:tc>
                  <a:txBody>
                    <a:bodyPr/>
                    <a:lstStyle/>
                    <a:p>
                      <a:pPr algn="l" fontAlgn="t">
                        <a:lnSpc>
                          <a:spcPts val="1800"/>
                        </a:lnSpc>
                        <a:buNone/>
                      </a:pPr>
                      <a:r>
                        <a:rPr lang="en-GB">
                          <a:effectLst/>
                        </a:rPr>
                        <a:t>3. fill the raised borders in the polytunnel with the well-rotted manure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37069407"/>
                  </a:ext>
                </a:extLst>
              </a:tr>
              <a:tr h="0">
                <a:tc>
                  <a:txBody>
                    <a:bodyPr/>
                    <a:lstStyle/>
                    <a:p>
                      <a:pPr algn="l" fontAlgn="t">
                        <a:lnSpc>
                          <a:spcPts val="1800"/>
                        </a:lnSpc>
                        <a:buNone/>
                      </a:pPr>
                      <a:r>
                        <a:rPr lang="en-GB">
                          <a:effectLst/>
                        </a:rPr>
                        <a:t>4. plant out seedlings or small plants in the fresh beds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9524885"/>
                  </a:ext>
                </a:extLst>
              </a:tr>
              <a:tr h="0">
                <a:tc>
                  <a:txBody>
                    <a:bodyPr/>
                    <a:lstStyle/>
                    <a:p>
                      <a:pPr algn="l" fontAlgn="t">
                        <a:lnSpc>
                          <a:spcPts val="1800"/>
                        </a:lnSpc>
                        <a:buNone/>
                      </a:pPr>
                      <a:r>
                        <a:rPr lang="en-GB">
                          <a:effectLst/>
                        </a:rPr>
                        <a:t>5. water the polytunnel on at least two occasions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35917649"/>
                  </a:ext>
                </a:extLst>
              </a:tr>
              <a:tr h="0">
                <a:tc>
                  <a:txBody>
                    <a:bodyPr/>
                    <a:lstStyle/>
                    <a:p>
                      <a:pPr algn="l" fontAlgn="t">
                        <a:lnSpc>
                          <a:spcPts val="1800"/>
                        </a:lnSpc>
                        <a:buNone/>
                      </a:pPr>
                      <a:r>
                        <a:rPr lang="en-GB" dirty="0">
                          <a:effectLst/>
                        </a:rPr>
                        <a:t>6. remove any new weeds on at least two occasions.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7154930"/>
                  </a:ext>
                </a:extLst>
              </a:tr>
            </a:tbl>
          </a:graphicData>
        </a:graphic>
      </p:graphicFrame>
      <p:sp>
        <p:nvSpPr>
          <p:cNvPr id="5" name="Rectangle 1">
            <a:extLst>
              <a:ext uri="{FF2B5EF4-FFF2-40B4-BE49-F238E27FC236}">
                <a16:creationId xmlns:a16="http://schemas.microsoft.com/office/drawing/2014/main" id="{D6EDFBA8-1425-EE9D-784C-B919E4D691C1}"/>
              </a:ext>
            </a:extLst>
          </p:cNvPr>
          <p:cNvSpPr>
            <a:spLocks noChangeArrowheads="1"/>
          </p:cNvSpPr>
          <p:nvPr/>
        </p:nvSpPr>
        <p:spPr bwMode="auto">
          <a:xfrm>
            <a:off x="528431" y="5258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Preparing a polytunnel for growing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09220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4B3EAE2-1F7E-740C-3676-90E4025F7188}"/>
              </a:ext>
            </a:extLst>
          </p:cNvPr>
          <p:cNvGraphicFramePr>
            <a:graphicFrameLocks noGrp="1"/>
          </p:cNvGraphicFramePr>
          <p:nvPr>
            <p:extLst>
              <p:ext uri="{D42A27DB-BD31-4B8C-83A1-F6EECF244321}">
                <p14:modId xmlns:p14="http://schemas.microsoft.com/office/powerpoint/2010/main" val="1761355572"/>
              </p:ext>
            </p:extLst>
          </p:nvPr>
        </p:nvGraphicFramePr>
        <p:xfrm>
          <a:off x="828261" y="1881385"/>
          <a:ext cx="10535478" cy="4631219"/>
        </p:xfrm>
        <a:graphic>
          <a:graphicData uri="http://schemas.openxmlformats.org/drawingml/2006/table">
            <a:tbl>
              <a:tblPr/>
              <a:tblGrid>
                <a:gridCol w="5267739">
                  <a:extLst>
                    <a:ext uri="{9D8B030D-6E8A-4147-A177-3AD203B41FA5}">
                      <a16:colId xmlns:a16="http://schemas.microsoft.com/office/drawing/2014/main" val="3544160695"/>
                    </a:ext>
                  </a:extLst>
                </a:gridCol>
                <a:gridCol w="5267739">
                  <a:extLst>
                    <a:ext uri="{9D8B030D-6E8A-4147-A177-3AD203B41FA5}">
                      <a16:colId xmlns:a16="http://schemas.microsoft.com/office/drawing/2014/main" val="985021141"/>
                    </a:ext>
                  </a:extLst>
                </a:gridCol>
              </a:tblGrid>
              <a:tr h="325624">
                <a:tc>
                  <a:txBody>
                    <a:bodyPr/>
                    <a:lstStyle/>
                    <a:p>
                      <a:pPr algn="l" fontAlgn="t">
                        <a:buNone/>
                      </a:pPr>
                      <a:r>
                        <a:rPr lang="en-GB" sz="900">
                          <a:effectLst/>
                        </a:rPr>
                        <a:t>In successfully completing this unit, the learner will have</a:t>
                      </a:r>
                    </a:p>
                  </a:txBody>
                  <a:tcPr marL="46518" marR="46518" marT="23259" marB="2325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6518" marR="46518" marT="23259" marB="2325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4492443"/>
                  </a:ext>
                </a:extLst>
              </a:tr>
              <a:tr h="439979">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 select seed potatoes and place them in egg boxes for chitting</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47853498"/>
                  </a:ext>
                </a:extLst>
              </a:tr>
              <a:tr h="401215">
                <a:tc>
                  <a:txBody>
                    <a:bodyPr/>
                    <a:lstStyle/>
                    <a:p>
                      <a:pPr algn="l" fontAlgn="t">
                        <a:lnSpc>
                          <a:spcPts val="1800"/>
                        </a:lnSpc>
                        <a:buNone/>
                      </a:pPr>
                      <a:r>
                        <a:rPr lang="en-GB" sz="900">
                          <a:effectLst/>
                        </a:rPr>
                        <a:t>2. prepare the ground for planting, ensuring it has been weeded and forked over to create a fine tilth</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37595533"/>
                  </a:ext>
                </a:extLst>
              </a:tr>
              <a:tr h="401215">
                <a:tc>
                  <a:txBody>
                    <a:bodyPr/>
                    <a:lstStyle/>
                    <a:p>
                      <a:pPr algn="l" fontAlgn="t">
                        <a:lnSpc>
                          <a:spcPts val="1800"/>
                        </a:lnSpc>
                        <a:buNone/>
                      </a:pPr>
                      <a:r>
                        <a:rPr lang="en-GB" sz="900">
                          <a:effectLst/>
                        </a:rPr>
                        <a:t>3. follow instructions to plant the tubers at suitable intervals and with their chits up</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43883242"/>
                  </a:ext>
                </a:extLst>
              </a:tr>
              <a:tr h="284921">
                <a:tc>
                  <a:txBody>
                    <a:bodyPr/>
                    <a:lstStyle/>
                    <a:p>
                      <a:pPr algn="l" fontAlgn="t">
                        <a:lnSpc>
                          <a:spcPts val="1800"/>
                        </a:lnSpc>
                        <a:buNone/>
                      </a:pPr>
                      <a:r>
                        <a:rPr lang="en-GB" sz="900">
                          <a:effectLst/>
                        </a:rPr>
                        <a:t>4. cover the tubers and hoe up the ridges</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78484606"/>
                  </a:ext>
                </a:extLst>
              </a:tr>
              <a:tr h="401215">
                <a:tc>
                  <a:txBody>
                    <a:bodyPr/>
                    <a:lstStyle/>
                    <a:p>
                      <a:pPr algn="l" fontAlgn="t">
                        <a:lnSpc>
                          <a:spcPts val="1800"/>
                        </a:lnSpc>
                        <a:buNone/>
                      </a:pPr>
                      <a:r>
                        <a:rPr lang="en-GB" sz="900" dirty="0">
                          <a:effectLst/>
                        </a:rPr>
                        <a:t>5. monitor the ridges for leaf growth and continue to earth up, water and weed as needed</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78804392"/>
                  </a:ext>
                </a:extLst>
              </a:tr>
              <a:tr h="284921">
                <a:tc>
                  <a:txBody>
                    <a:bodyPr/>
                    <a:lstStyle/>
                    <a:p>
                      <a:pPr algn="l" fontAlgn="t">
                        <a:lnSpc>
                          <a:spcPts val="1800"/>
                        </a:lnSpc>
                        <a:buNone/>
                      </a:pPr>
                      <a:r>
                        <a:rPr lang="en-GB" sz="900">
                          <a:effectLst/>
                        </a:rPr>
                        <a:t>6. dig up a plant and the potatoes when ready, following instructions</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4812277"/>
                  </a:ext>
                </a:extLst>
              </a:tr>
              <a:tr h="401215">
                <a:tc>
                  <a:txBody>
                    <a:bodyPr/>
                    <a:lstStyle/>
                    <a:p>
                      <a:pPr algn="l" fontAlgn="t">
                        <a:lnSpc>
                          <a:spcPts val="1800"/>
                        </a:lnSpc>
                        <a:buNone/>
                      </a:pPr>
                      <a:r>
                        <a:rPr lang="en-GB" sz="900">
                          <a:effectLst/>
                        </a:rPr>
                        <a:t>7. take part in a preparation, cooking and tasting session with the harvested potatoes</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65994234"/>
                  </a:ext>
                </a:extLst>
              </a:tr>
              <a:tr h="284921">
                <a:tc>
                  <a:txBody>
                    <a:bodyPr/>
                    <a:lstStyle/>
                    <a:p>
                      <a:pPr algn="l" fontAlgn="t">
                        <a:lnSpc>
                          <a:spcPts val="1800"/>
                        </a:lnSpc>
                        <a:buNone/>
                      </a:pPr>
                      <a:r>
                        <a:rPr lang="en-GB" sz="900">
                          <a:effectLst/>
                        </a:rPr>
                        <a:t>8. prepare the empty ground for follow on planting</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40258672"/>
                  </a:ext>
                </a:extLst>
              </a:tr>
              <a:tr h="439979">
                <a:tc>
                  <a:txBody>
                    <a:bodyPr/>
                    <a:lstStyle/>
                    <a:p>
                      <a:pPr algn="l" fontAlgn="t">
                        <a:lnSpc>
                          <a:spcPts val="2400"/>
                        </a:lnSpc>
                        <a:buNone/>
                      </a:pPr>
                      <a:r>
                        <a:rPr lang="en-GB" sz="900" b="1">
                          <a:effectLst/>
                        </a:rPr>
                        <a:t>shown knowledge of</a:t>
                      </a:r>
                    </a:p>
                    <a:p>
                      <a:pPr algn="l" fontAlgn="t">
                        <a:lnSpc>
                          <a:spcPts val="1800"/>
                        </a:lnSpc>
                        <a:buNone/>
                      </a:pPr>
                      <a:r>
                        <a:rPr lang="en-GB" sz="900">
                          <a:effectLst/>
                        </a:rPr>
                        <a:t>9. how the seed potato feeds the plant and how the crop forms</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89589637"/>
                  </a:ext>
                </a:extLst>
              </a:tr>
              <a:tr h="401215">
                <a:tc>
                  <a:txBody>
                    <a:bodyPr/>
                    <a:lstStyle/>
                    <a:p>
                      <a:pPr algn="l" fontAlgn="t">
                        <a:lnSpc>
                          <a:spcPts val="1800"/>
                        </a:lnSpc>
                        <a:buNone/>
                      </a:pPr>
                      <a:r>
                        <a:rPr lang="en-GB" sz="900">
                          <a:effectLst/>
                        </a:rPr>
                        <a:t>10. the importance of earthing up regularly to prevent frost damage and greening</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84140631"/>
                  </a:ext>
                </a:extLst>
              </a:tr>
              <a:tr h="284921">
                <a:tc>
                  <a:txBody>
                    <a:bodyPr/>
                    <a:lstStyle/>
                    <a:p>
                      <a:pPr algn="l" fontAlgn="t">
                        <a:lnSpc>
                          <a:spcPts val="1800"/>
                        </a:lnSpc>
                        <a:buNone/>
                      </a:pPr>
                      <a:r>
                        <a:rPr lang="en-GB" sz="900">
                          <a:effectLst/>
                        </a:rPr>
                        <a:t>11. the key signs the potatoes are ready for harvesting.</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Student completed work</a:t>
                      </a:r>
                    </a:p>
                  </a:txBody>
                  <a:tcPr marL="46518" marR="46518" marT="23259" marB="2325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16800586"/>
                  </a:ext>
                </a:extLst>
              </a:tr>
            </a:tbl>
          </a:graphicData>
        </a:graphic>
      </p:graphicFrame>
      <p:sp>
        <p:nvSpPr>
          <p:cNvPr id="5" name="Rectangle 1">
            <a:extLst>
              <a:ext uri="{FF2B5EF4-FFF2-40B4-BE49-F238E27FC236}">
                <a16:creationId xmlns:a16="http://schemas.microsoft.com/office/drawing/2014/main" id="{0892F7A5-04D8-DA16-9AAF-507E06DDC963}"/>
              </a:ext>
            </a:extLst>
          </p:cNvPr>
          <p:cNvSpPr>
            <a:spLocks noChangeArrowheads="1"/>
          </p:cNvSpPr>
          <p:nvPr/>
        </p:nvSpPr>
        <p:spPr bwMode="auto">
          <a:xfrm>
            <a:off x="828261" y="72880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Allotments (unit 6): A case study of potatoes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925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8C3D1E3-1FE5-1022-71ED-ACC7AFB0C133}"/>
              </a:ext>
            </a:extLst>
          </p:cNvPr>
          <p:cNvGraphicFramePr>
            <a:graphicFrameLocks noGrp="1"/>
          </p:cNvGraphicFramePr>
          <p:nvPr>
            <p:extLst>
              <p:ext uri="{D42A27DB-BD31-4B8C-83A1-F6EECF244321}">
                <p14:modId xmlns:p14="http://schemas.microsoft.com/office/powerpoint/2010/main" val="1138995275"/>
              </p:ext>
            </p:extLst>
          </p:nvPr>
        </p:nvGraphicFramePr>
        <p:xfrm>
          <a:off x="675861" y="1311965"/>
          <a:ext cx="10952922" cy="5282172"/>
        </p:xfrm>
        <a:graphic>
          <a:graphicData uri="http://schemas.openxmlformats.org/drawingml/2006/table">
            <a:tbl>
              <a:tblPr/>
              <a:tblGrid>
                <a:gridCol w="5476461">
                  <a:extLst>
                    <a:ext uri="{9D8B030D-6E8A-4147-A177-3AD203B41FA5}">
                      <a16:colId xmlns:a16="http://schemas.microsoft.com/office/drawing/2014/main" val="963653811"/>
                    </a:ext>
                  </a:extLst>
                </a:gridCol>
                <a:gridCol w="5476461">
                  <a:extLst>
                    <a:ext uri="{9D8B030D-6E8A-4147-A177-3AD203B41FA5}">
                      <a16:colId xmlns:a16="http://schemas.microsoft.com/office/drawing/2014/main" val="1862965058"/>
                    </a:ext>
                  </a:extLst>
                </a:gridCol>
              </a:tblGrid>
              <a:tr h="494586">
                <a:tc>
                  <a:txBody>
                    <a:bodyPr/>
                    <a:lstStyle/>
                    <a:p>
                      <a:pPr algn="l" fontAlgn="t">
                        <a:buNone/>
                      </a:pPr>
                      <a:r>
                        <a:rPr lang="en-GB" sz="1400">
                          <a:effectLst/>
                        </a:rPr>
                        <a:t>In successfully completing this unit, the learner will have</a:t>
                      </a:r>
                    </a:p>
                  </a:txBody>
                  <a:tcPr marL="68660" marR="68660" marT="34330" marB="3433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68660" marR="68660" marT="34330" marB="3433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28395576"/>
                  </a:ext>
                </a:extLst>
              </a:tr>
              <a:tr h="773031">
                <a:tc>
                  <a:txBody>
                    <a:bodyPr/>
                    <a:lstStyle/>
                    <a:p>
                      <a:pPr algn="l" fontAlgn="t">
                        <a:lnSpc>
                          <a:spcPts val="2400"/>
                        </a:lnSpc>
                        <a:buNone/>
                      </a:pPr>
                      <a:r>
                        <a:rPr lang="en-GB" sz="1400" b="1">
                          <a:effectLst/>
                        </a:rPr>
                        <a:t>shown knowledge of</a:t>
                      </a:r>
                    </a:p>
                    <a:p>
                      <a:pPr algn="l" fontAlgn="t">
                        <a:lnSpc>
                          <a:spcPts val="1800"/>
                        </a:lnSpc>
                        <a:buNone/>
                      </a:pPr>
                      <a:r>
                        <a:rPr lang="en-GB" sz="1400">
                          <a:effectLst/>
                        </a:rPr>
                        <a:t>1. the key difference between a herb and a spice</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77632127"/>
                  </a:ext>
                </a:extLst>
              </a:tr>
              <a:tr h="601096">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2. identify six different herbs</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27367260"/>
                  </a:ext>
                </a:extLst>
              </a:tr>
              <a:tr h="702117">
                <a:tc>
                  <a:txBody>
                    <a:bodyPr/>
                    <a:lstStyle/>
                    <a:p>
                      <a:pPr algn="l" fontAlgn="t">
                        <a:lnSpc>
                          <a:spcPts val="1800"/>
                        </a:lnSpc>
                        <a:buNone/>
                      </a:pPr>
                      <a:r>
                        <a:rPr lang="en-GB" sz="1400">
                          <a:effectLst/>
                        </a:rPr>
                        <a:t>3. identify two different weeds and how they can be used as herbs, eg nettles</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15558287"/>
                  </a:ext>
                </a:extLst>
              </a:tr>
              <a:tr h="829329">
                <a:tc>
                  <a:txBody>
                    <a:bodyPr/>
                    <a:lstStyle/>
                    <a:p>
                      <a:pPr algn="l" fontAlgn="t">
                        <a:lnSpc>
                          <a:spcPts val="2400"/>
                        </a:lnSpc>
                        <a:buNone/>
                      </a:pPr>
                      <a:r>
                        <a:rPr lang="en-GB" sz="1400" b="1">
                          <a:effectLst/>
                        </a:rPr>
                        <a:t>shown knowledge of</a:t>
                      </a:r>
                    </a:p>
                    <a:p>
                      <a:pPr algn="l" fontAlgn="t">
                        <a:lnSpc>
                          <a:spcPts val="1800"/>
                        </a:lnSpc>
                        <a:buNone/>
                      </a:pPr>
                      <a:r>
                        <a:rPr lang="en-GB" sz="1400">
                          <a:effectLst/>
                        </a:rPr>
                        <a:t>4. the key importance of organic gardening and growing of herbs</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60454551"/>
                  </a:ext>
                </a:extLst>
              </a:tr>
              <a:tr h="525018">
                <a:tc>
                  <a:txBody>
                    <a:bodyPr/>
                    <a:lstStyle/>
                    <a:p>
                      <a:pPr algn="l" fontAlgn="t">
                        <a:lnSpc>
                          <a:spcPts val="1800"/>
                        </a:lnSpc>
                        <a:buNone/>
                      </a:pPr>
                      <a:r>
                        <a:rPr lang="en-GB" sz="1400">
                          <a:effectLst/>
                        </a:rPr>
                        <a:t>5. at least two recycling techniques used in organic growing or with herbs</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96656395"/>
                  </a:ext>
                </a:extLst>
              </a:tr>
              <a:tr h="525018">
                <a:tc>
                  <a:txBody>
                    <a:bodyPr/>
                    <a:lstStyle/>
                    <a:p>
                      <a:pPr algn="l" fontAlgn="t">
                        <a:lnSpc>
                          <a:spcPts val="1800"/>
                        </a:lnSpc>
                        <a:buNone/>
                      </a:pPr>
                      <a:r>
                        <a:rPr lang="en-GB" sz="1400">
                          <a:effectLst/>
                        </a:rPr>
                        <a:t>6. three different local and seasonal foods which can be used with herbs</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92253308"/>
                  </a:ext>
                </a:extLst>
              </a:tr>
              <a:tr h="829329">
                <a:tc>
                  <a:txBody>
                    <a:bodyPr/>
                    <a:lstStyle/>
                    <a:p>
                      <a:pPr algn="l" fontAlgn="t">
                        <a:lnSpc>
                          <a:spcPts val="2400"/>
                        </a:lnSpc>
                        <a:buNone/>
                      </a:pPr>
                      <a:r>
                        <a:rPr lang="en-GB" sz="1400" b="1">
                          <a:effectLst/>
                        </a:rPr>
                        <a:t>experienced</a:t>
                      </a:r>
                    </a:p>
                    <a:p>
                      <a:pPr algn="l" fontAlgn="t">
                        <a:lnSpc>
                          <a:spcPts val="1800"/>
                        </a:lnSpc>
                        <a:buNone/>
                      </a:pPr>
                      <a:r>
                        <a:rPr lang="en-GB" sz="1400">
                          <a:effectLst/>
                        </a:rPr>
                        <a:t>7. propagating plants for cuttings on at least one occasion.</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68660" marR="68660" marT="34330" marB="3433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39392849"/>
                  </a:ext>
                </a:extLst>
              </a:tr>
            </a:tbl>
          </a:graphicData>
        </a:graphic>
      </p:graphicFrame>
      <p:sp>
        <p:nvSpPr>
          <p:cNvPr id="5" name="Rectangle 1">
            <a:extLst>
              <a:ext uri="{FF2B5EF4-FFF2-40B4-BE49-F238E27FC236}">
                <a16:creationId xmlns:a16="http://schemas.microsoft.com/office/drawing/2014/main" id="{91358402-EF83-1272-2CE8-9E2DCC0FAFE6}"/>
              </a:ext>
            </a:extLst>
          </p:cNvPr>
          <p:cNvSpPr>
            <a:spLocks noChangeArrowheads="1"/>
          </p:cNvSpPr>
          <p:nvPr/>
        </p:nvSpPr>
        <p:spPr bwMode="auto">
          <a:xfrm>
            <a:off x="471005" y="62747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Community gardening: Looking at herbs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1037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0F96C6A-6696-4D40-141B-BB5ADF089FB6}"/>
              </a:ext>
            </a:extLst>
          </p:cNvPr>
          <p:cNvGraphicFramePr>
            <a:graphicFrameLocks noGrp="1"/>
          </p:cNvGraphicFramePr>
          <p:nvPr>
            <p:extLst>
              <p:ext uri="{D42A27DB-BD31-4B8C-83A1-F6EECF244321}">
                <p14:modId xmlns:p14="http://schemas.microsoft.com/office/powerpoint/2010/main" val="735879679"/>
              </p:ext>
            </p:extLst>
          </p:nvPr>
        </p:nvGraphicFramePr>
        <p:xfrm>
          <a:off x="390939" y="1915441"/>
          <a:ext cx="11410122" cy="4535846"/>
        </p:xfrm>
        <a:graphic>
          <a:graphicData uri="http://schemas.openxmlformats.org/drawingml/2006/table">
            <a:tbl>
              <a:tblPr/>
              <a:tblGrid>
                <a:gridCol w="5705061">
                  <a:extLst>
                    <a:ext uri="{9D8B030D-6E8A-4147-A177-3AD203B41FA5}">
                      <a16:colId xmlns:a16="http://schemas.microsoft.com/office/drawing/2014/main" val="2486881391"/>
                    </a:ext>
                  </a:extLst>
                </a:gridCol>
                <a:gridCol w="5705061">
                  <a:extLst>
                    <a:ext uri="{9D8B030D-6E8A-4147-A177-3AD203B41FA5}">
                      <a16:colId xmlns:a16="http://schemas.microsoft.com/office/drawing/2014/main" val="481008442"/>
                    </a:ext>
                  </a:extLst>
                </a:gridCol>
              </a:tblGrid>
              <a:tr h="451250">
                <a:tc>
                  <a:txBody>
                    <a:bodyPr/>
                    <a:lstStyle/>
                    <a:p>
                      <a:pPr algn="l" fontAlgn="t">
                        <a:buNone/>
                      </a:pPr>
                      <a:r>
                        <a:rPr lang="en-GB" sz="1300" dirty="0">
                          <a:effectLst/>
                        </a:rPr>
                        <a:t>In successfully completing this unit, the learner will have</a:t>
                      </a:r>
                    </a:p>
                  </a:txBody>
                  <a:tcPr marL="64464" marR="64464" marT="32232" marB="3223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4464" marR="64464" marT="32232" marB="3223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7685541"/>
                  </a:ext>
                </a:extLst>
              </a:tr>
              <a:tr h="609724">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1. plant seeds and encourage seedlings to germinate</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54692780"/>
                  </a:ext>
                </a:extLst>
              </a:tr>
              <a:tr h="609724">
                <a:tc>
                  <a:txBody>
                    <a:bodyPr/>
                    <a:lstStyle/>
                    <a:p>
                      <a:pPr algn="l" fontAlgn="t">
                        <a:lnSpc>
                          <a:spcPts val="2400"/>
                        </a:lnSpc>
                        <a:buNone/>
                      </a:pPr>
                      <a:r>
                        <a:rPr lang="en-GB" sz="1300" b="1">
                          <a:effectLst/>
                        </a:rPr>
                        <a:t>shown knowledge of</a:t>
                      </a:r>
                    </a:p>
                    <a:p>
                      <a:pPr algn="l" fontAlgn="t">
                        <a:lnSpc>
                          <a:spcPts val="1800"/>
                        </a:lnSpc>
                        <a:buNone/>
                      </a:pPr>
                      <a:r>
                        <a:rPr lang="en-GB" sz="1300">
                          <a:effectLst/>
                        </a:rPr>
                        <a:t>2. three health and safety precautions when working on the garden</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74660950"/>
                  </a:ext>
                </a:extLst>
              </a:tr>
              <a:tr h="394844">
                <a:tc>
                  <a:txBody>
                    <a:bodyPr/>
                    <a:lstStyle/>
                    <a:p>
                      <a:pPr algn="l" fontAlgn="t">
                        <a:lnSpc>
                          <a:spcPts val="1800"/>
                        </a:lnSpc>
                        <a:buNone/>
                      </a:pPr>
                      <a:r>
                        <a:rPr lang="en-GB" sz="1300">
                          <a:effectLst/>
                        </a:rPr>
                        <a:t>3. three ways in which the student can protect the garden</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5932906"/>
                  </a:ext>
                </a:extLst>
              </a:tr>
              <a:tr h="394844">
                <a:tc>
                  <a:txBody>
                    <a:bodyPr/>
                    <a:lstStyle/>
                    <a:p>
                      <a:pPr algn="l" fontAlgn="t">
                        <a:lnSpc>
                          <a:spcPts val="1800"/>
                        </a:lnSpc>
                        <a:buNone/>
                      </a:pPr>
                      <a:r>
                        <a:rPr lang="en-GB" sz="1300">
                          <a:effectLst/>
                        </a:rPr>
                        <a:t>4. five resources a healthy plant needs to grow</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3292593"/>
                  </a:ext>
                </a:extLst>
              </a:tr>
              <a:tr h="394844">
                <a:tc>
                  <a:txBody>
                    <a:bodyPr/>
                    <a:lstStyle/>
                    <a:p>
                      <a:pPr algn="l" fontAlgn="t">
                        <a:lnSpc>
                          <a:spcPts val="1800"/>
                        </a:lnSpc>
                        <a:buNone/>
                      </a:pPr>
                      <a:r>
                        <a:rPr lang="en-GB" sz="1300" dirty="0">
                          <a:effectLst/>
                        </a:rPr>
                        <a:t>5. how changing the amount of water and light available affects plant growth</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1105988"/>
                  </a:ext>
                </a:extLst>
              </a:tr>
              <a:tr h="257857">
                <a:tc>
                  <a:txBody>
                    <a:bodyPr/>
                    <a:lstStyle/>
                    <a:p>
                      <a:pPr algn="l" fontAlgn="t">
                        <a:lnSpc>
                          <a:spcPts val="1800"/>
                        </a:lnSpc>
                        <a:buNone/>
                      </a:pPr>
                      <a:r>
                        <a:rPr lang="en-GB" sz="1300">
                          <a:effectLst/>
                        </a:rPr>
                        <a:t>6. how photosynthesis works</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36201469"/>
                  </a:ext>
                </a:extLst>
              </a:tr>
              <a:tr h="394844">
                <a:tc>
                  <a:txBody>
                    <a:bodyPr/>
                    <a:lstStyle/>
                    <a:p>
                      <a:pPr algn="l" fontAlgn="t">
                        <a:lnSpc>
                          <a:spcPts val="1800"/>
                        </a:lnSpc>
                        <a:buNone/>
                      </a:pPr>
                      <a:r>
                        <a:rPr lang="en-GB" sz="1300">
                          <a:effectLst/>
                        </a:rPr>
                        <a:t>7. how to thin plants and why this action is taken</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67133451"/>
                  </a:ext>
                </a:extLst>
              </a:tr>
              <a:tr h="394844">
                <a:tc>
                  <a:txBody>
                    <a:bodyPr/>
                    <a:lstStyle/>
                    <a:p>
                      <a:pPr algn="l" fontAlgn="t">
                        <a:lnSpc>
                          <a:spcPts val="1800"/>
                        </a:lnSpc>
                        <a:buNone/>
                      </a:pPr>
                      <a:r>
                        <a:rPr lang="en-GB" sz="1300">
                          <a:effectLst/>
                        </a:rPr>
                        <a:t>8. the plant lifecycle and how it corresponds to the seasons of the year</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67679379"/>
                  </a:ext>
                </a:extLst>
              </a:tr>
              <a:tr h="448564">
                <a:tc>
                  <a:txBody>
                    <a:bodyPr/>
                    <a:lstStyle/>
                    <a:p>
                      <a:pPr algn="l" fontAlgn="t">
                        <a:lnSpc>
                          <a:spcPts val="2400"/>
                        </a:lnSpc>
                        <a:buNone/>
                      </a:pPr>
                      <a:r>
                        <a:rPr lang="en-GB" sz="1300" b="1">
                          <a:effectLst/>
                        </a:rPr>
                        <a:t>acquired an understanding of</a:t>
                      </a:r>
                    </a:p>
                    <a:p>
                      <a:pPr algn="l" fontAlgn="t">
                        <a:lnSpc>
                          <a:spcPts val="1800"/>
                        </a:lnSpc>
                        <a:buNone/>
                      </a:pPr>
                      <a:r>
                        <a:rPr lang="en-GB" sz="1300">
                          <a:effectLst/>
                        </a:rPr>
                        <a:t>9. a garden scavenger hunt.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4464" marR="64464" marT="32232" marB="322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73818996"/>
                  </a:ext>
                </a:extLst>
              </a:tr>
            </a:tbl>
          </a:graphicData>
        </a:graphic>
      </p:graphicFrame>
      <p:sp>
        <p:nvSpPr>
          <p:cNvPr id="5" name="Rectangle 1">
            <a:extLst>
              <a:ext uri="{FF2B5EF4-FFF2-40B4-BE49-F238E27FC236}">
                <a16:creationId xmlns:a16="http://schemas.microsoft.com/office/drawing/2014/main" id="{D17010EF-44D7-25C6-30A5-E273BE0585BC}"/>
              </a:ext>
            </a:extLst>
          </p:cNvPr>
          <p:cNvSpPr>
            <a:spLocks noChangeArrowheads="1"/>
          </p:cNvSpPr>
          <p:nvPr/>
        </p:nvSpPr>
        <p:spPr bwMode="auto">
          <a:xfrm>
            <a:off x="578816" y="406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The plant's lifecycle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44728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FFE8914-2221-D5FA-FD06-0E889DDF3763}"/>
              </a:ext>
            </a:extLst>
          </p:cNvPr>
          <p:cNvGraphicFramePr>
            <a:graphicFrameLocks noGrp="1"/>
          </p:cNvGraphicFramePr>
          <p:nvPr>
            <p:extLst>
              <p:ext uri="{D42A27DB-BD31-4B8C-83A1-F6EECF244321}">
                <p14:modId xmlns:p14="http://schemas.microsoft.com/office/powerpoint/2010/main" val="1762422532"/>
              </p:ext>
            </p:extLst>
          </p:nvPr>
        </p:nvGraphicFramePr>
        <p:xfrm>
          <a:off x="463983" y="1527321"/>
          <a:ext cx="11264034" cy="4503099"/>
        </p:xfrm>
        <a:graphic>
          <a:graphicData uri="http://schemas.openxmlformats.org/drawingml/2006/table">
            <a:tbl>
              <a:tblPr/>
              <a:tblGrid>
                <a:gridCol w="5632017">
                  <a:extLst>
                    <a:ext uri="{9D8B030D-6E8A-4147-A177-3AD203B41FA5}">
                      <a16:colId xmlns:a16="http://schemas.microsoft.com/office/drawing/2014/main" val="2771194721"/>
                    </a:ext>
                  </a:extLst>
                </a:gridCol>
                <a:gridCol w="5632017">
                  <a:extLst>
                    <a:ext uri="{9D8B030D-6E8A-4147-A177-3AD203B41FA5}">
                      <a16:colId xmlns:a16="http://schemas.microsoft.com/office/drawing/2014/main" val="3615554789"/>
                    </a:ext>
                  </a:extLst>
                </a:gridCol>
              </a:tblGrid>
              <a:tr h="391550">
                <a:tc>
                  <a:txBody>
                    <a:bodyPr/>
                    <a:lstStyle/>
                    <a:p>
                      <a:pPr algn="l" fontAlgn="t">
                        <a:buNone/>
                      </a:pPr>
                      <a:r>
                        <a:rPr lang="en-GB" sz="1100">
                          <a:effectLst/>
                        </a:rPr>
                        <a:t>In successfully completing this unit, the learner will have</a:t>
                      </a:r>
                    </a:p>
                  </a:txBody>
                  <a:tcPr marL="55936" marR="55936" marT="27968" marB="2796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5936" marR="55936" marT="27968" marB="2796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19984405"/>
                  </a:ext>
                </a:extLst>
              </a:tr>
              <a:tr h="668899">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choose at least two flowers that work well together for a hanging basket composition</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24186548"/>
                  </a:ext>
                </a:extLst>
              </a:tr>
              <a:tr h="342607">
                <a:tc>
                  <a:txBody>
                    <a:bodyPr/>
                    <a:lstStyle/>
                    <a:p>
                      <a:pPr algn="l" fontAlgn="t">
                        <a:lnSpc>
                          <a:spcPts val="1800"/>
                        </a:lnSpc>
                        <a:buNone/>
                      </a:pPr>
                      <a:r>
                        <a:rPr lang="en-GB" sz="1100" dirty="0">
                          <a:effectLst/>
                        </a:rPr>
                        <a:t>2. choose flowers that are suitable for hanging baskets</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91442248"/>
                  </a:ext>
                </a:extLst>
              </a:tr>
              <a:tr h="342607">
                <a:tc>
                  <a:txBody>
                    <a:bodyPr/>
                    <a:lstStyle/>
                    <a:p>
                      <a:pPr algn="l" fontAlgn="t">
                        <a:lnSpc>
                          <a:spcPts val="1800"/>
                        </a:lnSpc>
                        <a:buNone/>
                      </a:pPr>
                      <a:r>
                        <a:rPr lang="en-GB" sz="1100">
                          <a:effectLst/>
                        </a:rPr>
                        <a:t>3. sow the seeds for their chosen flowers</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72187669"/>
                  </a:ext>
                </a:extLst>
              </a:tr>
              <a:tr h="223743">
                <a:tc>
                  <a:txBody>
                    <a:bodyPr/>
                    <a:lstStyle/>
                    <a:p>
                      <a:pPr algn="l" fontAlgn="t">
                        <a:lnSpc>
                          <a:spcPts val="1800"/>
                        </a:lnSpc>
                        <a:buNone/>
                      </a:pPr>
                      <a:r>
                        <a:rPr lang="en-GB" sz="1100">
                          <a:effectLst/>
                        </a:rPr>
                        <a:t>4. water the seeds when needed</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21346305"/>
                  </a:ext>
                </a:extLst>
              </a:tr>
              <a:tr h="342607">
                <a:tc>
                  <a:txBody>
                    <a:bodyPr/>
                    <a:lstStyle/>
                    <a:p>
                      <a:pPr algn="l" fontAlgn="t">
                        <a:lnSpc>
                          <a:spcPts val="1800"/>
                        </a:lnSpc>
                        <a:buNone/>
                      </a:pPr>
                      <a:r>
                        <a:rPr lang="en-GB" sz="1100">
                          <a:effectLst/>
                        </a:rPr>
                        <a:t>5. prick out the seedlings and place them into individual pots</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97178681"/>
                  </a:ext>
                </a:extLst>
              </a:tr>
              <a:tr h="342607">
                <a:tc>
                  <a:txBody>
                    <a:bodyPr/>
                    <a:lstStyle/>
                    <a:p>
                      <a:pPr algn="l" fontAlgn="t">
                        <a:lnSpc>
                          <a:spcPts val="1800"/>
                        </a:lnSpc>
                        <a:buNone/>
                      </a:pPr>
                      <a:r>
                        <a:rPr lang="en-GB" sz="1100">
                          <a:effectLst/>
                        </a:rPr>
                        <a:t>6. line their hanging basket with a suitable material</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93012889"/>
                  </a:ext>
                </a:extLst>
              </a:tr>
              <a:tr h="482446">
                <a:tc>
                  <a:txBody>
                    <a:bodyPr/>
                    <a:lstStyle/>
                    <a:p>
                      <a:pPr algn="l" fontAlgn="t">
                        <a:lnSpc>
                          <a:spcPts val="1800"/>
                        </a:lnSpc>
                        <a:buNone/>
                      </a:pPr>
                      <a:r>
                        <a:rPr lang="en-GB" sz="1100">
                          <a:effectLst/>
                        </a:rPr>
                        <a:t>7. plant it into their hanging basket when it is large enough and the weather is suitable for it to be outside</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7808850"/>
                  </a:ext>
                </a:extLst>
              </a:tr>
              <a:tr h="342607">
                <a:tc>
                  <a:txBody>
                    <a:bodyPr/>
                    <a:lstStyle/>
                    <a:p>
                      <a:pPr algn="l" fontAlgn="t">
                        <a:lnSpc>
                          <a:spcPts val="1800"/>
                        </a:lnSpc>
                        <a:buNone/>
                      </a:pPr>
                      <a:r>
                        <a:rPr lang="en-GB" sz="1100">
                          <a:effectLst/>
                        </a:rPr>
                        <a:t>8. maintain their flowers by watering and deadheading them when needed</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33237544"/>
                  </a:ext>
                </a:extLst>
              </a:tr>
              <a:tr h="529059">
                <a:tc>
                  <a:txBody>
                    <a:bodyPr/>
                    <a:lstStyle/>
                    <a:p>
                      <a:pPr algn="l" fontAlgn="t">
                        <a:lnSpc>
                          <a:spcPts val="2400"/>
                        </a:lnSpc>
                        <a:buNone/>
                      </a:pPr>
                      <a:r>
                        <a:rPr lang="en-GB" sz="1100" b="1">
                          <a:effectLst/>
                        </a:rPr>
                        <a:t>shown knowledge of</a:t>
                      </a:r>
                    </a:p>
                    <a:p>
                      <a:pPr algn="l" fontAlgn="t">
                        <a:lnSpc>
                          <a:spcPts val="1800"/>
                        </a:lnSpc>
                        <a:buNone/>
                      </a:pPr>
                      <a:r>
                        <a:rPr lang="en-GB" sz="1100">
                          <a:effectLst/>
                        </a:rPr>
                        <a:t>9. the key requirements seeds need in order to germinate</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12263164"/>
                  </a:ext>
                </a:extLst>
              </a:tr>
              <a:tr h="342607">
                <a:tc>
                  <a:txBody>
                    <a:bodyPr/>
                    <a:lstStyle/>
                    <a:p>
                      <a:pPr algn="l" fontAlgn="t">
                        <a:lnSpc>
                          <a:spcPts val="1800"/>
                        </a:lnSpc>
                        <a:buNone/>
                      </a:pPr>
                      <a:r>
                        <a:rPr lang="en-GB" sz="1100">
                          <a:effectLst/>
                        </a:rPr>
                        <a:t>10. the key reason why hanging baskets need more water than plant pots.</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5936" marR="55936" marT="27968" marB="279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31631587"/>
                  </a:ext>
                </a:extLst>
              </a:tr>
            </a:tbl>
          </a:graphicData>
        </a:graphic>
      </p:graphicFrame>
      <p:sp>
        <p:nvSpPr>
          <p:cNvPr id="5" name="Rectangle 1">
            <a:extLst>
              <a:ext uri="{FF2B5EF4-FFF2-40B4-BE49-F238E27FC236}">
                <a16:creationId xmlns:a16="http://schemas.microsoft.com/office/drawing/2014/main" id="{5D3E40C0-F441-2B6C-689E-784A14405CE5}"/>
              </a:ext>
            </a:extLst>
          </p:cNvPr>
          <p:cNvSpPr>
            <a:spLocks noChangeArrowheads="1"/>
          </p:cNvSpPr>
          <p:nvPr/>
        </p:nvSpPr>
        <p:spPr bwMode="auto">
          <a:xfrm>
            <a:off x="463983" y="59213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Designing and planting a summer hanging basket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00387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DABEAE0-32ED-0FA8-F525-878310B9D4BA}"/>
              </a:ext>
            </a:extLst>
          </p:cNvPr>
          <p:cNvGraphicFramePr>
            <a:graphicFrameLocks noGrp="1"/>
          </p:cNvGraphicFramePr>
          <p:nvPr/>
        </p:nvGraphicFramePr>
        <p:xfrm>
          <a:off x="372313" y="1864733"/>
          <a:ext cx="11591714" cy="4578392"/>
        </p:xfrm>
        <a:graphic>
          <a:graphicData uri="http://schemas.openxmlformats.org/drawingml/2006/table">
            <a:tbl>
              <a:tblPr/>
              <a:tblGrid>
                <a:gridCol w="5795857">
                  <a:extLst>
                    <a:ext uri="{9D8B030D-6E8A-4147-A177-3AD203B41FA5}">
                      <a16:colId xmlns:a16="http://schemas.microsoft.com/office/drawing/2014/main" val="1923566893"/>
                    </a:ext>
                  </a:extLst>
                </a:gridCol>
                <a:gridCol w="5795857">
                  <a:extLst>
                    <a:ext uri="{9D8B030D-6E8A-4147-A177-3AD203B41FA5}">
                      <a16:colId xmlns:a16="http://schemas.microsoft.com/office/drawing/2014/main" val="3694969749"/>
                    </a:ext>
                  </a:extLst>
                </a:gridCol>
              </a:tblGrid>
              <a:tr h="439846">
                <a:tc>
                  <a:txBody>
                    <a:bodyPr/>
                    <a:lstStyle/>
                    <a:p>
                      <a:pPr algn="l" fontAlgn="t">
                        <a:buNone/>
                      </a:pPr>
                      <a:r>
                        <a:rPr lang="en-GB" sz="1200">
                          <a:effectLst/>
                        </a:rPr>
                        <a:t>In successfully completing this unit, the learner will have</a:t>
                      </a:r>
                    </a:p>
                  </a:txBody>
                  <a:tcPr marL="62835" marR="62835" marT="31418" marB="3141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62835" marR="62835" marT="31418" marB="3141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11017856"/>
                  </a:ext>
                </a:extLst>
              </a:tr>
              <a:tr h="751404">
                <a:tc>
                  <a:txBody>
                    <a:bodyPr/>
                    <a:lstStyle/>
                    <a:p>
                      <a:pPr algn="l" fontAlgn="t">
                        <a:lnSpc>
                          <a:spcPts val="2400"/>
                        </a:lnSpc>
                        <a:buNone/>
                      </a:pPr>
                      <a:r>
                        <a:rPr lang="en-GB" sz="1200" b="1">
                          <a:effectLst/>
                        </a:rPr>
                        <a:t>experienced</a:t>
                      </a:r>
                    </a:p>
                    <a:p>
                      <a:pPr algn="l" fontAlgn="t">
                        <a:lnSpc>
                          <a:spcPts val="1800"/>
                        </a:lnSpc>
                        <a:buNone/>
                      </a:pPr>
                      <a:r>
                        <a:rPr lang="en-GB" sz="1200">
                          <a:effectLst/>
                        </a:rPr>
                        <a:t>1. feeding at least five animals including pigs, sheep, goats, cattle and poultry</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54623050"/>
                  </a:ext>
                </a:extLst>
              </a:tr>
              <a:tr h="75140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2. identify and prepare the correct animal feed into a labelled food bucket for at least one animal</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31713406"/>
                  </a:ext>
                </a:extLst>
              </a:tr>
              <a:tr h="251341">
                <a:tc>
                  <a:txBody>
                    <a:bodyPr/>
                    <a:lstStyle/>
                    <a:p>
                      <a:pPr algn="l" fontAlgn="t">
                        <a:lnSpc>
                          <a:spcPts val="1800"/>
                        </a:lnSpc>
                        <a:buNone/>
                      </a:pPr>
                      <a:r>
                        <a:rPr lang="en-GB" sz="1200">
                          <a:effectLst/>
                        </a:rPr>
                        <a:t>3. enter and exit an animal pen safely</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87654061"/>
                  </a:ext>
                </a:extLst>
              </a:tr>
              <a:tr h="384866">
                <a:tc>
                  <a:txBody>
                    <a:bodyPr/>
                    <a:lstStyle/>
                    <a:p>
                      <a:pPr algn="l" fontAlgn="t">
                        <a:lnSpc>
                          <a:spcPts val="1800"/>
                        </a:lnSpc>
                        <a:buNone/>
                      </a:pPr>
                      <a:r>
                        <a:rPr lang="en-GB" sz="1200">
                          <a:effectLst/>
                        </a:rPr>
                        <a:t>4. distribute food to at least two animals safely</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95493290"/>
                  </a:ext>
                </a:extLst>
              </a:tr>
              <a:tr h="384866">
                <a:tc>
                  <a:txBody>
                    <a:bodyPr/>
                    <a:lstStyle/>
                    <a:p>
                      <a:pPr algn="l" fontAlgn="t">
                        <a:lnSpc>
                          <a:spcPts val="1800"/>
                        </a:lnSpc>
                        <a:buNone/>
                      </a:pPr>
                      <a:r>
                        <a:rPr lang="en-GB" sz="1200" dirty="0">
                          <a:effectLst/>
                        </a:rPr>
                        <a:t>5. ensure three animals have access to water for drinking</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65783621"/>
                  </a:ext>
                </a:extLst>
              </a:tr>
              <a:tr h="384866">
                <a:tc>
                  <a:txBody>
                    <a:bodyPr/>
                    <a:lstStyle/>
                    <a:p>
                      <a:pPr algn="l" fontAlgn="t">
                        <a:lnSpc>
                          <a:spcPts val="1800"/>
                        </a:lnSpc>
                        <a:buNone/>
                      </a:pPr>
                      <a:r>
                        <a:rPr lang="en-GB" sz="1200">
                          <a:effectLst/>
                        </a:rPr>
                        <a:t>6. ensure three animal pens are secure and safe</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09349269"/>
                  </a:ext>
                </a:extLst>
              </a:tr>
              <a:tr h="751404">
                <a:tc>
                  <a:txBody>
                    <a:bodyPr/>
                    <a:lstStyle/>
                    <a:p>
                      <a:pPr algn="l" fontAlgn="t">
                        <a:lnSpc>
                          <a:spcPts val="2400"/>
                        </a:lnSpc>
                        <a:buNone/>
                      </a:pPr>
                      <a:r>
                        <a:rPr lang="en-GB" sz="1200" b="1">
                          <a:effectLst/>
                        </a:rPr>
                        <a:t>shown knowledge of</a:t>
                      </a:r>
                    </a:p>
                    <a:p>
                      <a:pPr algn="l" fontAlgn="t">
                        <a:lnSpc>
                          <a:spcPts val="1800"/>
                        </a:lnSpc>
                        <a:buNone/>
                      </a:pPr>
                      <a:r>
                        <a:rPr lang="en-GB" sz="1200">
                          <a:effectLst/>
                        </a:rPr>
                        <a:t>7. the key changes in animal behaviour and how to react to them in a safe and appropriate manner</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47155921"/>
                  </a:ext>
                </a:extLst>
              </a:tr>
              <a:tr h="251341">
                <a:tc>
                  <a:txBody>
                    <a:bodyPr/>
                    <a:lstStyle/>
                    <a:p>
                      <a:pPr algn="l" fontAlgn="t">
                        <a:lnSpc>
                          <a:spcPts val="1800"/>
                        </a:lnSpc>
                        <a:buNone/>
                      </a:pPr>
                      <a:r>
                        <a:rPr lang="en-GB" sz="1200">
                          <a:effectLst/>
                        </a:rPr>
                        <a:t>8. the five freedoms of animal welfare.</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2835" marR="62835" marT="31418" marB="31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21412922"/>
                  </a:ext>
                </a:extLst>
              </a:tr>
            </a:tbl>
          </a:graphicData>
        </a:graphic>
      </p:graphicFrame>
      <p:sp>
        <p:nvSpPr>
          <p:cNvPr id="5" name="Rectangle 1">
            <a:extLst>
              <a:ext uri="{FF2B5EF4-FFF2-40B4-BE49-F238E27FC236}">
                <a16:creationId xmlns:a16="http://schemas.microsoft.com/office/drawing/2014/main" id="{D0F0624E-8680-C105-54CC-592332283B04}"/>
              </a:ext>
            </a:extLst>
          </p:cNvPr>
          <p:cNvSpPr>
            <a:spLocks noChangeArrowheads="1"/>
          </p:cNvSpPr>
          <p:nvPr/>
        </p:nvSpPr>
        <p:spPr bwMode="auto">
          <a:xfrm>
            <a:off x="-372313" y="163613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C37B2699-D4AE-A38E-C10D-8EA5138B2102}"/>
              </a:ext>
            </a:extLst>
          </p:cNvPr>
          <p:cNvSpPr txBox="1"/>
          <p:nvPr/>
        </p:nvSpPr>
        <p:spPr>
          <a:xfrm>
            <a:off x="372313" y="344588"/>
            <a:ext cx="6339016" cy="784830"/>
          </a:xfrm>
          <a:prstGeom prst="rect">
            <a:avLst/>
          </a:prstGeom>
          <a:noFill/>
        </p:spPr>
        <p:txBody>
          <a:bodyPr wrap="square">
            <a:spAutoFit/>
          </a:bodyPr>
          <a:lstStyle/>
          <a:p>
            <a:pPr algn="l">
              <a:lnSpc>
                <a:spcPts val="3300"/>
              </a:lnSpc>
              <a:buNone/>
            </a:pPr>
            <a:r>
              <a:rPr lang="en-GB" b="1" i="0" dirty="0">
                <a:solidFill>
                  <a:srgbClr val="371376"/>
                </a:solidFill>
                <a:effectLst/>
                <a:latin typeface="Open Sans" panose="020B0606030504020204" pitchFamily="34" charset="0"/>
              </a:rPr>
              <a:t>Basic introduction to caring for farm animals</a:t>
            </a:r>
          </a:p>
          <a:p>
            <a:pPr algn="l">
              <a:lnSpc>
                <a:spcPts val="2100"/>
              </a:lnSpc>
              <a:buNone/>
            </a:pPr>
            <a:r>
              <a:rPr lang="en-GB" b="1" i="0" dirty="0">
                <a:solidFill>
                  <a:srgbClr val="371376"/>
                </a:solidFill>
                <a:effectLst/>
                <a:latin typeface="Open Sans" panose="020B0606030504020204" pitchFamily="34" charset="0"/>
              </a:rPr>
              <a:t>Level: Level One</a:t>
            </a:r>
          </a:p>
        </p:txBody>
      </p:sp>
    </p:spTree>
    <p:extLst>
      <p:ext uri="{BB962C8B-B14F-4D97-AF65-F5344CB8AC3E}">
        <p14:creationId xmlns:p14="http://schemas.microsoft.com/office/powerpoint/2010/main" val="802882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0FCFB05-EDAE-9A5E-4043-0AB4910D68D5}"/>
              </a:ext>
            </a:extLst>
          </p:cNvPr>
          <p:cNvGraphicFramePr>
            <a:graphicFrameLocks noGrp="1"/>
          </p:cNvGraphicFramePr>
          <p:nvPr>
            <p:extLst>
              <p:ext uri="{D42A27DB-BD31-4B8C-83A1-F6EECF244321}">
                <p14:modId xmlns:p14="http://schemas.microsoft.com/office/powerpoint/2010/main" val="673185012"/>
              </p:ext>
            </p:extLst>
          </p:nvPr>
        </p:nvGraphicFramePr>
        <p:xfrm>
          <a:off x="413371" y="1486505"/>
          <a:ext cx="11365258" cy="4782049"/>
        </p:xfrm>
        <a:graphic>
          <a:graphicData uri="http://schemas.openxmlformats.org/drawingml/2006/table">
            <a:tbl>
              <a:tblPr/>
              <a:tblGrid>
                <a:gridCol w="5682629">
                  <a:extLst>
                    <a:ext uri="{9D8B030D-6E8A-4147-A177-3AD203B41FA5}">
                      <a16:colId xmlns:a16="http://schemas.microsoft.com/office/drawing/2014/main" val="3188641647"/>
                    </a:ext>
                  </a:extLst>
                </a:gridCol>
                <a:gridCol w="5682629">
                  <a:extLst>
                    <a:ext uri="{9D8B030D-6E8A-4147-A177-3AD203B41FA5}">
                      <a16:colId xmlns:a16="http://schemas.microsoft.com/office/drawing/2014/main" val="1050047529"/>
                    </a:ext>
                  </a:extLst>
                </a:gridCol>
              </a:tblGrid>
              <a:tr h="302326">
                <a:tc>
                  <a:txBody>
                    <a:bodyPr/>
                    <a:lstStyle/>
                    <a:p>
                      <a:pPr algn="l" fontAlgn="t">
                        <a:buNone/>
                      </a:pPr>
                      <a:r>
                        <a:rPr lang="en-GB" sz="900" dirty="0">
                          <a:effectLst/>
                        </a:rPr>
                        <a:t>In successfully completing this unit, the learner will have</a:t>
                      </a:r>
                    </a:p>
                  </a:txBody>
                  <a:tcPr marL="43189" marR="43189" marT="21595" marB="2159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3189" marR="43189" marT="21595" marB="2159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86706989"/>
                  </a:ext>
                </a:extLst>
              </a:tr>
              <a:tr h="408500">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 correctly sow at least one type of seed</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4558889"/>
                  </a:ext>
                </a:extLst>
              </a:tr>
              <a:tr h="264535">
                <a:tc>
                  <a:txBody>
                    <a:bodyPr/>
                    <a:lstStyle/>
                    <a:p>
                      <a:pPr algn="l" fontAlgn="t">
                        <a:lnSpc>
                          <a:spcPts val="1800"/>
                        </a:lnSpc>
                        <a:buNone/>
                      </a:pPr>
                      <a:r>
                        <a:rPr lang="en-GB" sz="900">
                          <a:effectLst/>
                        </a:rPr>
                        <a:t>2. identify when seedlings need to be transplanted</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62475401"/>
                  </a:ext>
                </a:extLst>
              </a:tr>
              <a:tr h="372509">
                <a:tc>
                  <a:txBody>
                    <a:bodyPr/>
                    <a:lstStyle/>
                    <a:p>
                      <a:pPr algn="l" fontAlgn="t">
                        <a:lnSpc>
                          <a:spcPts val="1800"/>
                        </a:lnSpc>
                        <a:buNone/>
                      </a:pPr>
                      <a:r>
                        <a:rPr lang="en-GB" sz="900">
                          <a:effectLst/>
                        </a:rPr>
                        <a:t>3. undertake on-going care for seedlings or plants, through watering, weeding and pinching out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47083554"/>
                  </a:ext>
                </a:extLst>
              </a:tr>
              <a:tr h="588456">
                <a:tc>
                  <a:txBody>
                    <a:bodyPr/>
                    <a:lstStyle/>
                    <a:p>
                      <a:pPr algn="l" fontAlgn="t">
                        <a:lnSpc>
                          <a:spcPts val="1800"/>
                        </a:lnSpc>
                        <a:buNone/>
                      </a:pPr>
                      <a:r>
                        <a:rPr lang="en-GB" sz="900">
                          <a:effectLst/>
                        </a:rPr>
                        <a:t>4. harvest at least two different crops without causing them damage, using skills such as loosening the ground around carrots and gently twisting tomatoes off the vines</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52197788"/>
                  </a:ext>
                </a:extLst>
              </a:tr>
              <a:tr h="516474">
                <a:tc>
                  <a:txBody>
                    <a:bodyPr/>
                    <a:lstStyle/>
                    <a:p>
                      <a:pPr algn="l" fontAlgn="t">
                        <a:lnSpc>
                          <a:spcPts val="2400"/>
                        </a:lnSpc>
                        <a:buNone/>
                      </a:pPr>
                      <a:r>
                        <a:rPr lang="en-GB" sz="900" b="1" dirty="0">
                          <a:effectLst/>
                        </a:rPr>
                        <a:t>shown knowledge of</a:t>
                      </a:r>
                    </a:p>
                    <a:p>
                      <a:pPr algn="l" fontAlgn="t">
                        <a:lnSpc>
                          <a:spcPts val="1800"/>
                        </a:lnSpc>
                        <a:buNone/>
                      </a:pPr>
                      <a:r>
                        <a:rPr lang="en-GB" sz="900" dirty="0">
                          <a:effectLst/>
                        </a:rPr>
                        <a:t>5. what seeds and plants to plant at different times of the year or where to find this information</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24737941"/>
                  </a:ext>
                </a:extLst>
              </a:tr>
              <a:tr h="480483">
                <a:tc>
                  <a:txBody>
                    <a:bodyPr/>
                    <a:lstStyle/>
                    <a:p>
                      <a:pPr algn="l" fontAlgn="t">
                        <a:lnSpc>
                          <a:spcPts val="1800"/>
                        </a:lnSpc>
                        <a:buNone/>
                      </a:pPr>
                      <a:r>
                        <a:rPr lang="en-GB" sz="900">
                          <a:effectLst/>
                        </a:rPr>
                        <a:t>6. what seeds and seedlings need to be started in the polytunnel or directly outside and provide at least two examples</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30496648"/>
                  </a:ext>
                </a:extLst>
              </a:tr>
              <a:tr h="264535">
                <a:tc>
                  <a:txBody>
                    <a:bodyPr/>
                    <a:lstStyle/>
                    <a:p>
                      <a:pPr algn="l" fontAlgn="t">
                        <a:lnSpc>
                          <a:spcPts val="1800"/>
                        </a:lnSpc>
                        <a:buNone/>
                      </a:pPr>
                      <a:r>
                        <a:rPr lang="en-GB" sz="900" dirty="0">
                          <a:effectLst/>
                        </a:rPr>
                        <a:t>7. at least two seedlings and plants that require support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27820278"/>
                  </a:ext>
                </a:extLst>
              </a:tr>
              <a:tr h="372509">
                <a:tc>
                  <a:txBody>
                    <a:bodyPr/>
                    <a:lstStyle/>
                    <a:p>
                      <a:pPr algn="l" fontAlgn="t">
                        <a:lnSpc>
                          <a:spcPts val="1800"/>
                        </a:lnSpc>
                        <a:buNone/>
                      </a:pPr>
                      <a:r>
                        <a:rPr lang="en-GB" sz="900">
                          <a:effectLst/>
                        </a:rPr>
                        <a:t>8. what support systems to use for a minimum of two plant types, eg tomoatoes, peas</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28028564"/>
                  </a:ext>
                </a:extLst>
              </a:tr>
              <a:tr h="372509">
                <a:tc>
                  <a:txBody>
                    <a:bodyPr/>
                    <a:lstStyle/>
                    <a:p>
                      <a:pPr algn="l" fontAlgn="t">
                        <a:lnSpc>
                          <a:spcPts val="1800"/>
                        </a:lnSpc>
                        <a:buNone/>
                      </a:pPr>
                      <a:r>
                        <a:rPr lang="en-GB" sz="900">
                          <a:effectLst/>
                        </a:rPr>
                        <a:t>9. when crops need to be harvested and at what times throughout the year or where to find this information</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10921976"/>
                  </a:ext>
                </a:extLst>
              </a:tr>
              <a:tr h="408500">
                <a:tc>
                  <a:txBody>
                    <a:bodyPr/>
                    <a:lstStyle/>
                    <a:p>
                      <a:pPr algn="l" fontAlgn="t">
                        <a:lnSpc>
                          <a:spcPts val="2400"/>
                        </a:lnSpc>
                        <a:buNone/>
                      </a:pPr>
                      <a:r>
                        <a:rPr lang="en-GB" sz="900" b="1">
                          <a:effectLst/>
                        </a:rPr>
                        <a:t>experienced</a:t>
                      </a:r>
                    </a:p>
                    <a:p>
                      <a:pPr algn="l" fontAlgn="t">
                        <a:lnSpc>
                          <a:spcPts val="1800"/>
                        </a:lnSpc>
                        <a:buNone/>
                      </a:pPr>
                      <a:r>
                        <a:rPr lang="en-GB" sz="900">
                          <a:effectLst/>
                        </a:rPr>
                        <a:t>10. working in a market garden environment.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3189" marR="43189" marT="21595" marB="215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40016096"/>
                  </a:ext>
                </a:extLst>
              </a:tr>
            </a:tbl>
          </a:graphicData>
        </a:graphic>
      </p:graphicFrame>
      <p:sp>
        <p:nvSpPr>
          <p:cNvPr id="5" name="Rectangle 1">
            <a:extLst>
              <a:ext uri="{FF2B5EF4-FFF2-40B4-BE49-F238E27FC236}">
                <a16:creationId xmlns:a16="http://schemas.microsoft.com/office/drawing/2014/main" id="{3C4E96C5-1257-9D51-C0EC-7954D854480B}"/>
              </a:ext>
            </a:extLst>
          </p:cNvPr>
          <p:cNvSpPr>
            <a:spLocks noChangeArrowheads="1"/>
          </p:cNvSpPr>
          <p:nvPr/>
        </p:nvSpPr>
        <p:spPr bwMode="auto">
          <a:xfrm>
            <a:off x="413371" y="5894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Market garden: From seed to harvest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751082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049D047-B58C-339C-49FD-784B074E6501}"/>
              </a:ext>
            </a:extLst>
          </p:cNvPr>
          <p:cNvGraphicFramePr>
            <a:graphicFrameLocks noGrp="1"/>
          </p:cNvGraphicFramePr>
          <p:nvPr>
            <p:extLst>
              <p:ext uri="{D42A27DB-BD31-4B8C-83A1-F6EECF244321}">
                <p14:modId xmlns:p14="http://schemas.microsoft.com/office/powerpoint/2010/main" val="2409064502"/>
              </p:ext>
            </p:extLst>
          </p:nvPr>
        </p:nvGraphicFramePr>
        <p:xfrm>
          <a:off x="480391" y="2041788"/>
          <a:ext cx="11231218" cy="4541892"/>
        </p:xfrm>
        <a:graphic>
          <a:graphicData uri="http://schemas.openxmlformats.org/drawingml/2006/table">
            <a:tbl>
              <a:tblPr/>
              <a:tblGrid>
                <a:gridCol w="5615609">
                  <a:extLst>
                    <a:ext uri="{9D8B030D-6E8A-4147-A177-3AD203B41FA5}">
                      <a16:colId xmlns:a16="http://schemas.microsoft.com/office/drawing/2014/main" val="2731850102"/>
                    </a:ext>
                  </a:extLst>
                </a:gridCol>
                <a:gridCol w="5615609">
                  <a:extLst>
                    <a:ext uri="{9D8B030D-6E8A-4147-A177-3AD203B41FA5}">
                      <a16:colId xmlns:a16="http://schemas.microsoft.com/office/drawing/2014/main" val="467337961"/>
                    </a:ext>
                  </a:extLst>
                </a:gridCol>
              </a:tblGrid>
              <a:tr h="457176">
                <a:tc>
                  <a:txBody>
                    <a:bodyPr/>
                    <a:lstStyle/>
                    <a:p>
                      <a:pPr algn="l" fontAlgn="t">
                        <a:buNone/>
                      </a:pPr>
                      <a:r>
                        <a:rPr lang="en-GB" sz="1300" dirty="0">
                          <a:effectLst/>
                        </a:rPr>
                        <a:t>In successfully completing this unit, the learner will have</a:t>
                      </a:r>
                    </a:p>
                  </a:txBody>
                  <a:tcPr marL="65311" marR="65311" marT="32655" marB="3265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5311" marR="65311" marT="32655" marB="3265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25132680"/>
                  </a:ext>
                </a:extLst>
              </a:tr>
              <a:tr h="617732">
                <a:tc>
                  <a:txBody>
                    <a:bodyPr/>
                    <a:lstStyle/>
                    <a:p>
                      <a:pPr algn="l" fontAlgn="t">
                        <a:lnSpc>
                          <a:spcPts val="2400"/>
                        </a:lnSpc>
                        <a:buNone/>
                      </a:pPr>
                      <a:r>
                        <a:rPr lang="en-GB" sz="1300" b="1">
                          <a:effectLst/>
                        </a:rPr>
                        <a:t>shown knowledge of</a:t>
                      </a:r>
                    </a:p>
                    <a:p>
                      <a:pPr algn="l" fontAlgn="t">
                        <a:lnSpc>
                          <a:spcPts val="1800"/>
                        </a:lnSpc>
                        <a:buNone/>
                      </a:pPr>
                      <a:r>
                        <a:rPr lang="en-GB" sz="1300">
                          <a:effectLst/>
                        </a:rPr>
                        <a:t>1. the name of 10 common garden pests</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3049349"/>
                  </a:ext>
                </a:extLst>
              </a:tr>
              <a:tr h="457176">
                <a:tc>
                  <a:txBody>
                    <a:bodyPr/>
                    <a:lstStyle/>
                    <a:p>
                      <a:pPr algn="l" fontAlgn="t">
                        <a:lnSpc>
                          <a:spcPts val="1800"/>
                        </a:lnSpc>
                        <a:buNone/>
                      </a:pPr>
                      <a:r>
                        <a:rPr lang="en-GB" sz="1300">
                          <a:effectLst/>
                        </a:rPr>
                        <a:t>2. the life cycle of a Black Vine weevil</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7437367"/>
                  </a:ext>
                </a:extLst>
              </a:tr>
              <a:tr h="457176">
                <a:tc>
                  <a:txBody>
                    <a:bodyPr/>
                    <a:lstStyle/>
                    <a:p>
                      <a:pPr algn="l" fontAlgn="t">
                        <a:lnSpc>
                          <a:spcPts val="1800"/>
                        </a:lnSpc>
                        <a:buNone/>
                      </a:pPr>
                      <a:r>
                        <a:rPr lang="en-GB" sz="1300">
                          <a:effectLst/>
                        </a:rPr>
                        <a:t>3. the life cycle of a Cabbage White butterfly</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77042246"/>
                  </a:ext>
                </a:extLst>
              </a:tr>
              <a:tr h="563306">
                <a:tc>
                  <a:txBody>
                    <a:bodyPr/>
                    <a:lstStyle/>
                    <a:p>
                      <a:pPr algn="l" fontAlgn="t">
                        <a:lnSpc>
                          <a:spcPts val="1800"/>
                        </a:lnSpc>
                        <a:buNone/>
                      </a:pPr>
                      <a:r>
                        <a:rPr lang="en-GB" sz="1300">
                          <a:effectLst/>
                        </a:rPr>
                        <a:t>4. at least two chemical control methods for managing pests in the garden</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86433621"/>
                  </a:ext>
                </a:extLst>
              </a:tr>
              <a:tr h="563306">
                <a:tc>
                  <a:txBody>
                    <a:bodyPr/>
                    <a:lstStyle/>
                    <a:p>
                      <a:pPr algn="l" fontAlgn="t">
                        <a:lnSpc>
                          <a:spcPts val="1800"/>
                        </a:lnSpc>
                        <a:buNone/>
                      </a:pPr>
                      <a:r>
                        <a:rPr lang="en-GB" sz="1300">
                          <a:effectLst/>
                        </a:rPr>
                        <a:t>5. at least two biological control methods for managing pests in the garden</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59124005"/>
                  </a:ext>
                </a:extLst>
              </a:tr>
              <a:tr h="454455">
                <a:tc>
                  <a:txBody>
                    <a:bodyPr/>
                    <a:lstStyle/>
                    <a:p>
                      <a:pPr algn="l" fontAlgn="t">
                        <a:lnSpc>
                          <a:spcPts val="2400"/>
                        </a:lnSpc>
                        <a:buNone/>
                      </a:pPr>
                      <a:r>
                        <a:rPr lang="en-GB" sz="1300" b="1">
                          <a:effectLst/>
                        </a:rPr>
                        <a:t>acquired an understanding of</a:t>
                      </a:r>
                    </a:p>
                    <a:p>
                      <a:pPr algn="l" fontAlgn="t">
                        <a:lnSpc>
                          <a:spcPts val="1800"/>
                        </a:lnSpc>
                        <a:buNone/>
                      </a:pPr>
                      <a:r>
                        <a:rPr lang="en-GB" sz="1300">
                          <a:effectLst/>
                        </a:rPr>
                        <a:t>6. identify five garden pests</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90288814"/>
                  </a:ext>
                </a:extLst>
              </a:tr>
              <a:tr h="781009">
                <a:tc>
                  <a:txBody>
                    <a:bodyPr/>
                    <a:lstStyle/>
                    <a:p>
                      <a:pPr algn="l" fontAlgn="t">
                        <a:lnSpc>
                          <a:spcPts val="2400"/>
                        </a:lnSpc>
                        <a:buNone/>
                      </a:pPr>
                      <a:r>
                        <a:rPr lang="en-GB" sz="1300" b="1">
                          <a:effectLst/>
                        </a:rPr>
                        <a:t>experienced</a:t>
                      </a:r>
                    </a:p>
                    <a:p>
                      <a:pPr algn="l" fontAlgn="t">
                        <a:lnSpc>
                          <a:spcPts val="1800"/>
                        </a:lnSpc>
                        <a:buNone/>
                      </a:pPr>
                      <a:r>
                        <a:rPr lang="en-GB" sz="1300">
                          <a:effectLst/>
                        </a:rPr>
                        <a:t>7. finding out about physical control methods for managing pests in the garden.</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5311" marR="65311" marT="32655" marB="3265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7642700"/>
                  </a:ext>
                </a:extLst>
              </a:tr>
            </a:tbl>
          </a:graphicData>
        </a:graphic>
      </p:graphicFrame>
      <p:sp>
        <p:nvSpPr>
          <p:cNvPr id="5" name="Rectangle 1">
            <a:extLst>
              <a:ext uri="{FF2B5EF4-FFF2-40B4-BE49-F238E27FC236}">
                <a16:creationId xmlns:a16="http://schemas.microsoft.com/office/drawing/2014/main" id="{90346F61-A456-2F25-3E5D-D12D1411D6A0}"/>
              </a:ext>
            </a:extLst>
          </p:cNvPr>
          <p:cNvSpPr>
            <a:spLocks noChangeArrowheads="1"/>
          </p:cNvSpPr>
          <p:nvPr/>
        </p:nvSpPr>
        <p:spPr bwMode="auto">
          <a:xfrm>
            <a:off x="838890" y="4509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Garden pests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400100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45E0A3B-8961-EF6A-2867-0FAB8B733D0A}"/>
              </a:ext>
            </a:extLst>
          </p:cNvPr>
          <p:cNvGraphicFramePr>
            <a:graphicFrameLocks noGrp="1"/>
          </p:cNvGraphicFramePr>
          <p:nvPr>
            <p:extLst>
              <p:ext uri="{D42A27DB-BD31-4B8C-83A1-F6EECF244321}">
                <p14:modId xmlns:p14="http://schemas.microsoft.com/office/powerpoint/2010/main" val="2306833665"/>
              </p:ext>
            </p:extLst>
          </p:nvPr>
        </p:nvGraphicFramePr>
        <p:xfrm>
          <a:off x="159025" y="1023937"/>
          <a:ext cx="11858804" cy="5627234"/>
        </p:xfrm>
        <a:graphic>
          <a:graphicData uri="http://schemas.openxmlformats.org/drawingml/2006/table">
            <a:tbl>
              <a:tblPr/>
              <a:tblGrid>
                <a:gridCol w="5929402">
                  <a:extLst>
                    <a:ext uri="{9D8B030D-6E8A-4147-A177-3AD203B41FA5}">
                      <a16:colId xmlns:a16="http://schemas.microsoft.com/office/drawing/2014/main" val="1050798326"/>
                    </a:ext>
                  </a:extLst>
                </a:gridCol>
                <a:gridCol w="5929402">
                  <a:extLst>
                    <a:ext uri="{9D8B030D-6E8A-4147-A177-3AD203B41FA5}">
                      <a16:colId xmlns:a16="http://schemas.microsoft.com/office/drawing/2014/main" val="1699194556"/>
                    </a:ext>
                  </a:extLst>
                </a:gridCol>
              </a:tblGrid>
              <a:tr h="444371">
                <a:tc>
                  <a:txBody>
                    <a:bodyPr/>
                    <a:lstStyle/>
                    <a:p>
                      <a:pPr algn="l" fontAlgn="t">
                        <a:buNone/>
                      </a:pPr>
                      <a:r>
                        <a:rPr lang="en-GB" sz="1100">
                          <a:effectLst/>
                        </a:rPr>
                        <a:t>In successfully completing this unit, the learner will have</a:t>
                      </a:r>
                    </a:p>
                  </a:txBody>
                  <a:tcPr marL="53637" marR="53637" marT="26819" marB="2681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Evidence needed</a:t>
                      </a:r>
                    </a:p>
                  </a:txBody>
                  <a:tcPr marL="53637" marR="53637" marT="26819" marB="2681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03757881"/>
                  </a:ext>
                </a:extLst>
              </a:tr>
              <a:tr h="694779">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grow at least two vegetable plants in a safe and sustainable way</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95495614"/>
                  </a:ext>
                </a:extLst>
              </a:tr>
              <a:tr h="388825">
                <a:tc>
                  <a:txBody>
                    <a:bodyPr/>
                    <a:lstStyle/>
                    <a:p>
                      <a:pPr algn="l" fontAlgn="t">
                        <a:lnSpc>
                          <a:spcPts val="1800"/>
                        </a:lnSpc>
                        <a:buNone/>
                      </a:pPr>
                      <a:r>
                        <a:rPr lang="en-GB" sz="1100">
                          <a:effectLst/>
                        </a:rPr>
                        <a:t>2. select and use safely a minimum of two different gardening tools</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37888499"/>
                  </a:ext>
                </a:extLst>
              </a:tr>
              <a:tr h="388825">
                <a:tc>
                  <a:txBody>
                    <a:bodyPr/>
                    <a:lstStyle/>
                    <a:p>
                      <a:pPr algn="l" fontAlgn="t">
                        <a:lnSpc>
                          <a:spcPts val="1800"/>
                        </a:lnSpc>
                        <a:buNone/>
                      </a:pPr>
                      <a:r>
                        <a:rPr lang="en-GB" sz="1100">
                          <a:effectLst/>
                        </a:rPr>
                        <a:t>3. select and use the appropriate materials for a gardening task</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82342373"/>
                  </a:ext>
                </a:extLst>
              </a:tr>
              <a:tr h="604594">
                <a:tc>
                  <a:txBody>
                    <a:bodyPr/>
                    <a:lstStyle/>
                    <a:p>
                      <a:pPr algn="l" fontAlgn="t">
                        <a:lnSpc>
                          <a:spcPts val="1800"/>
                        </a:lnSpc>
                        <a:buNone/>
                      </a:pPr>
                      <a:r>
                        <a:rPr lang="en-GB" sz="1100">
                          <a:effectLst/>
                        </a:rPr>
                        <a:t>4. nurture plant growth over a given period, eg through regular watering, weeding, feeding and protecting</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0466856"/>
                  </a:ext>
                </a:extLst>
              </a:tr>
              <a:tr h="604594">
                <a:tc>
                  <a:txBody>
                    <a:bodyPr/>
                    <a:lstStyle/>
                    <a:p>
                      <a:pPr algn="l" fontAlgn="t">
                        <a:lnSpc>
                          <a:spcPts val="1800"/>
                        </a:lnSpc>
                        <a:buNone/>
                      </a:pPr>
                      <a:r>
                        <a:rPr lang="en-GB" sz="1100" dirty="0">
                          <a:effectLst/>
                        </a:rPr>
                        <a:t>5. maintain a garden for a given period, </a:t>
                      </a:r>
                      <a:r>
                        <a:rPr lang="en-GB" sz="1100" dirty="0" err="1">
                          <a:effectLst/>
                        </a:rPr>
                        <a:t>eg</a:t>
                      </a:r>
                      <a:r>
                        <a:rPr lang="en-GB" sz="1100" dirty="0">
                          <a:effectLst/>
                        </a:rPr>
                        <a:t> raking leaves, cleaning the greenhouse, mulching raised beds</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03749794"/>
                  </a:ext>
                </a:extLst>
              </a:tr>
              <a:tr h="694779">
                <a:tc>
                  <a:txBody>
                    <a:bodyPr/>
                    <a:lstStyle/>
                    <a:p>
                      <a:pPr algn="l" fontAlgn="t">
                        <a:lnSpc>
                          <a:spcPts val="2400"/>
                        </a:lnSpc>
                        <a:buNone/>
                      </a:pPr>
                      <a:r>
                        <a:rPr lang="en-GB" sz="1100" b="1">
                          <a:effectLst/>
                        </a:rPr>
                        <a:t>shown knowledge of</a:t>
                      </a:r>
                    </a:p>
                    <a:p>
                      <a:pPr algn="l" fontAlgn="t">
                        <a:lnSpc>
                          <a:spcPts val="1800"/>
                        </a:lnSpc>
                        <a:buNone/>
                      </a:pPr>
                      <a:r>
                        <a:rPr lang="en-GB" sz="1100">
                          <a:effectLst/>
                        </a:rPr>
                        <a:t>6. what the ‘no dig’ technique is in gardening</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68003046"/>
                  </a:ext>
                </a:extLst>
              </a:tr>
              <a:tr h="334038">
                <a:tc>
                  <a:txBody>
                    <a:bodyPr/>
                    <a:lstStyle/>
                    <a:p>
                      <a:pPr algn="l" fontAlgn="t">
                        <a:lnSpc>
                          <a:spcPts val="1800"/>
                        </a:lnSpc>
                        <a:buNone/>
                      </a:pPr>
                      <a:r>
                        <a:rPr lang="en-GB" sz="1100">
                          <a:effectLst/>
                        </a:rPr>
                        <a:t>7. the benefit of companion planting</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43631255"/>
                  </a:ext>
                </a:extLst>
              </a:tr>
              <a:tr h="388825">
                <a:tc>
                  <a:txBody>
                    <a:bodyPr/>
                    <a:lstStyle/>
                    <a:p>
                      <a:pPr algn="l" fontAlgn="t">
                        <a:lnSpc>
                          <a:spcPts val="1800"/>
                        </a:lnSpc>
                        <a:buNone/>
                      </a:pPr>
                      <a:r>
                        <a:rPr lang="en-GB" sz="1100">
                          <a:effectLst/>
                        </a:rPr>
                        <a:t>8. the benefit of encouraging pollinators to the garden</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8598738"/>
                  </a:ext>
                </a:extLst>
              </a:tr>
              <a:tr h="388825">
                <a:tc>
                  <a:txBody>
                    <a:bodyPr/>
                    <a:lstStyle/>
                    <a:p>
                      <a:pPr algn="l" fontAlgn="t">
                        <a:lnSpc>
                          <a:spcPts val="1800"/>
                        </a:lnSpc>
                        <a:buNone/>
                      </a:pPr>
                      <a:r>
                        <a:rPr lang="en-GB" sz="1100">
                          <a:effectLst/>
                        </a:rPr>
                        <a:t>9. the meaning of growing 'organically' and its benefit to the environment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95005925"/>
                  </a:ext>
                </a:extLst>
              </a:tr>
              <a:tr h="694779">
                <a:tc>
                  <a:txBody>
                    <a:bodyPr/>
                    <a:lstStyle/>
                    <a:p>
                      <a:pPr algn="l" fontAlgn="t">
                        <a:lnSpc>
                          <a:spcPts val="2400"/>
                        </a:lnSpc>
                        <a:buNone/>
                      </a:pPr>
                      <a:r>
                        <a:rPr lang="en-GB" sz="1100" b="1">
                          <a:effectLst/>
                        </a:rPr>
                        <a:t>experienced</a:t>
                      </a:r>
                    </a:p>
                    <a:p>
                      <a:pPr algn="l" fontAlgn="t">
                        <a:lnSpc>
                          <a:spcPts val="1800"/>
                        </a:lnSpc>
                        <a:buNone/>
                      </a:pPr>
                      <a:r>
                        <a:rPr lang="en-GB" sz="1100">
                          <a:effectLst/>
                        </a:rPr>
                        <a:t>10. using food waste for the creation of compost for the garden.</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3637" marR="53637" marT="26819" marB="2681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85856235"/>
                  </a:ext>
                </a:extLst>
              </a:tr>
            </a:tbl>
          </a:graphicData>
        </a:graphic>
      </p:graphicFrame>
      <p:sp>
        <p:nvSpPr>
          <p:cNvPr id="5" name="Rectangle 1">
            <a:extLst>
              <a:ext uri="{FF2B5EF4-FFF2-40B4-BE49-F238E27FC236}">
                <a16:creationId xmlns:a16="http://schemas.microsoft.com/office/drawing/2014/main" id="{0F9042F5-BD84-69B4-D9D9-D92536B5AA42}"/>
              </a:ext>
            </a:extLst>
          </p:cNvPr>
          <p:cNvSpPr>
            <a:spLocks noChangeArrowheads="1"/>
          </p:cNvSpPr>
          <p:nvPr/>
        </p:nvSpPr>
        <p:spPr bwMode="auto">
          <a:xfrm>
            <a:off x="564460" y="566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Sustainable gardening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20755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8EEB9B-E469-6D5E-229A-3BF1D7560C52}"/>
              </a:ext>
            </a:extLst>
          </p:cNvPr>
          <p:cNvGraphicFramePr>
            <a:graphicFrameLocks noGrp="1"/>
          </p:cNvGraphicFramePr>
          <p:nvPr>
            <p:extLst>
              <p:ext uri="{D42A27DB-BD31-4B8C-83A1-F6EECF244321}">
                <p14:modId xmlns:p14="http://schemas.microsoft.com/office/powerpoint/2010/main" val="2231874425"/>
              </p:ext>
            </p:extLst>
          </p:nvPr>
        </p:nvGraphicFramePr>
        <p:xfrm>
          <a:off x="415636" y="1200393"/>
          <a:ext cx="11547764" cy="4798650"/>
        </p:xfrm>
        <a:graphic>
          <a:graphicData uri="http://schemas.openxmlformats.org/drawingml/2006/table">
            <a:tbl>
              <a:tblPr/>
              <a:tblGrid>
                <a:gridCol w="5773882">
                  <a:extLst>
                    <a:ext uri="{9D8B030D-6E8A-4147-A177-3AD203B41FA5}">
                      <a16:colId xmlns:a16="http://schemas.microsoft.com/office/drawing/2014/main" val="1327557954"/>
                    </a:ext>
                  </a:extLst>
                </a:gridCol>
                <a:gridCol w="5773882">
                  <a:extLst>
                    <a:ext uri="{9D8B030D-6E8A-4147-A177-3AD203B41FA5}">
                      <a16:colId xmlns:a16="http://schemas.microsoft.com/office/drawing/2014/main" val="2116030583"/>
                    </a:ext>
                  </a:extLst>
                </a:gridCol>
              </a:tblGrid>
              <a:tr h="383942">
                <a:tc>
                  <a:txBody>
                    <a:bodyPr/>
                    <a:lstStyle/>
                    <a:p>
                      <a:pPr algn="l" fontAlgn="t">
                        <a:buNone/>
                      </a:pPr>
                      <a:r>
                        <a:rPr lang="en-GB" sz="1100">
                          <a:effectLst/>
                        </a:rPr>
                        <a:t>In successfully completing this unit, the learner will have</a:t>
                      </a:r>
                    </a:p>
                  </a:txBody>
                  <a:tcPr marL="54849" marR="54849" marT="27424" marB="2742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4849" marR="54849" marT="27424" marB="2742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88125429"/>
                  </a:ext>
                </a:extLst>
              </a:tr>
              <a:tr h="518778">
                <a:tc>
                  <a:txBody>
                    <a:bodyPr/>
                    <a:lstStyle/>
                    <a:p>
                      <a:pPr algn="l" fontAlgn="t">
                        <a:lnSpc>
                          <a:spcPts val="2400"/>
                        </a:lnSpc>
                        <a:buNone/>
                      </a:pPr>
                      <a:r>
                        <a:rPr lang="en-GB" sz="1100" b="1" dirty="0">
                          <a:effectLst/>
                        </a:rPr>
                        <a:t>acquired an understanding of</a:t>
                      </a:r>
                    </a:p>
                    <a:p>
                      <a:pPr algn="l" fontAlgn="t">
                        <a:lnSpc>
                          <a:spcPts val="1800"/>
                        </a:lnSpc>
                        <a:buNone/>
                      </a:pPr>
                      <a:r>
                        <a:rPr lang="en-GB" sz="1100" dirty="0">
                          <a:effectLst/>
                        </a:rPr>
                        <a:t>1. how willow can be used to create living structures of different forms</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45783305"/>
                  </a:ext>
                </a:extLst>
              </a:tr>
              <a:tr h="335949">
                <a:tc>
                  <a:txBody>
                    <a:bodyPr/>
                    <a:lstStyle/>
                    <a:p>
                      <a:pPr algn="l" fontAlgn="t">
                        <a:lnSpc>
                          <a:spcPts val="1800"/>
                        </a:lnSpc>
                        <a:buNone/>
                      </a:pPr>
                      <a:r>
                        <a:rPr lang="en-GB" sz="1100">
                          <a:effectLst/>
                        </a:rPr>
                        <a:t>2. the main requirements of willow for remaining healthy in a living structure</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61478563"/>
                  </a:ext>
                </a:extLst>
              </a:tr>
              <a:tr h="518778">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3. create a living willow structure in a garden environment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09278305"/>
                  </a:ext>
                </a:extLst>
              </a:tr>
              <a:tr h="473071">
                <a:tc>
                  <a:txBody>
                    <a:bodyPr/>
                    <a:lstStyle/>
                    <a:p>
                      <a:pPr algn="l" fontAlgn="t">
                        <a:lnSpc>
                          <a:spcPts val="1800"/>
                        </a:lnSpc>
                        <a:buNone/>
                      </a:pPr>
                      <a:r>
                        <a:rPr lang="en-GB" sz="1100">
                          <a:effectLst/>
                        </a:rPr>
                        <a:t>4. form willow rods into arches, lattices, and supporting a framework as part of a wider structure</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7062292"/>
                  </a:ext>
                </a:extLst>
              </a:tr>
              <a:tr h="655900">
                <a:tc>
                  <a:txBody>
                    <a:bodyPr/>
                    <a:lstStyle/>
                    <a:p>
                      <a:pPr algn="l" fontAlgn="t">
                        <a:lnSpc>
                          <a:spcPts val="2400"/>
                        </a:lnSpc>
                        <a:buNone/>
                      </a:pPr>
                      <a:r>
                        <a:rPr lang="en-GB" sz="1100" b="1">
                          <a:effectLst/>
                        </a:rPr>
                        <a:t>shown knowledge of</a:t>
                      </a:r>
                    </a:p>
                    <a:p>
                      <a:pPr algn="l" fontAlgn="t">
                        <a:lnSpc>
                          <a:spcPts val="1800"/>
                        </a:lnSpc>
                        <a:buNone/>
                      </a:pPr>
                      <a:r>
                        <a:rPr lang="en-GB" sz="1100">
                          <a:effectLst/>
                        </a:rPr>
                        <a:t>5. at least two different natural materials that can be used for binding when working with willow</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14028470"/>
                  </a:ext>
                </a:extLst>
              </a:tr>
              <a:tr h="473071">
                <a:tc>
                  <a:txBody>
                    <a:bodyPr/>
                    <a:lstStyle/>
                    <a:p>
                      <a:pPr algn="l" fontAlgn="t">
                        <a:lnSpc>
                          <a:spcPts val="1800"/>
                        </a:lnSpc>
                        <a:buNone/>
                      </a:pPr>
                      <a:r>
                        <a:rPr lang="en-GB" sz="1100">
                          <a:effectLst/>
                        </a:rPr>
                        <a:t>6. at least two places to source living willow from for use within projects in the UK</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61099599"/>
                  </a:ext>
                </a:extLst>
              </a:tr>
              <a:tr h="518778">
                <a:tc>
                  <a:txBody>
                    <a:bodyPr/>
                    <a:lstStyle/>
                    <a:p>
                      <a:pPr algn="l" fontAlgn="t">
                        <a:lnSpc>
                          <a:spcPts val="2400"/>
                        </a:lnSpc>
                        <a:buNone/>
                      </a:pPr>
                      <a:r>
                        <a:rPr lang="en-GB" sz="1100" b="1">
                          <a:effectLst/>
                        </a:rPr>
                        <a:t>experienced</a:t>
                      </a:r>
                    </a:p>
                    <a:p>
                      <a:pPr algn="l" fontAlgn="t">
                        <a:lnSpc>
                          <a:spcPts val="1800"/>
                        </a:lnSpc>
                        <a:buNone/>
                      </a:pPr>
                      <a:r>
                        <a:rPr lang="en-GB" sz="1100">
                          <a:effectLst/>
                        </a:rPr>
                        <a:t>7. weaving living willow into a structure, such as a tunnel, dome or arbour</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55887484"/>
                  </a:ext>
                </a:extLst>
              </a:tr>
              <a:tr h="473071">
                <a:tc>
                  <a:txBody>
                    <a:bodyPr/>
                    <a:lstStyle/>
                    <a:p>
                      <a:pPr algn="l" fontAlgn="t">
                        <a:lnSpc>
                          <a:spcPts val="1800"/>
                        </a:lnSpc>
                        <a:buNone/>
                      </a:pPr>
                      <a:r>
                        <a:rPr lang="en-GB" sz="1100">
                          <a:effectLst/>
                        </a:rPr>
                        <a:t>8. safely using at least three different tools to aid in the construction of a living willow structure.</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4849" marR="54849" marT="27424" marB="274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2497912"/>
                  </a:ext>
                </a:extLst>
              </a:tr>
            </a:tbl>
          </a:graphicData>
        </a:graphic>
      </p:graphicFrame>
      <p:sp>
        <p:nvSpPr>
          <p:cNvPr id="5" name="Rectangle 1">
            <a:extLst>
              <a:ext uri="{FF2B5EF4-FFF2-40B4-BE49-F238E27FC236}">
                <a16:creationId xmlns:a16="http://schemas.microsoft.com/office/drawing/2014/main" id="{ED8E9A96-F787-4286-FDB0-6B021E2D983A}"/>
              </a:ext>
            </a:extLst>
          </p:cNvPr>
          <p:cNvSpPr>
            <a:spLocks noChangeArrowheads="1"/>
          </p:cNvSpPr>
          <p:nvPr/>
        </p:nvSpPr>
        <p:spPr bwMode="auto">
          <a:xfrm>
            <a:off x="415636" y="3483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Creating living willow structures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035956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a:extLst>
            <a:ext uri="{FF2B5EF4-FFF2-40B4-BE49-F238E27FC236}">
              <a16:creationId xmlns:a16="http://schemas.microsoft.com/office/drawing/2014/main" id="{07F75262-D0B9-E495-634D-5B4A428139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6DEED8-2495-EF9C-AFC3-82BA5F64A41A}"/>
              </a:ext>
            </a:extLst>
          </p:cNvPr>
          <p:cNvSpPr>
            <a:spLocks noGrp="1"/>
          </p:cNvSpPr>
          <p:nvPr>
            <p:ph type="title"/>
          </p:nvPr>
        </p:nvSpPr>
        <p:spPr>
          <a:xfrm>
            <a:off x="838200" y="365126"/>
            <a:ext cx="10515600" cy="1325563"/>
          </a:xfrm>
        </p:spPr>
        <p:txBody>
          <a:bodyPr/>
          <a:lstStyle/>
          <a:p>
            <a:pPr algn="ctr"/>
            <a:r>
              <a:rPr lang="en-GB" dirty="0">
                <a:solidFill>
                  <a:schemeClr val="accent6">
                    <a:lumMod val="75000"/>
                  </a:schemeClr>
                </a:solidFill>
              </a:rPr>
              <a:t>Level 2 &amp; 3 courses</a:t>
            </a:r>
          </a:p>
        </p:txBody>
      </p:sp>
      <p:sp>
        <p:nvSpPr>
          <p:cNvPr id="3" name="Content Placeholder 2">
            <a:extLst>
              <a:ext uri="{FF2B5EF4-FFF2-40B4-BE49-F238E27FC236}">
                <a16:creationId xmlns:a16="http://schemas.microsoft.com/office/drawing/2014/main" id="{7609CC85-1DA6-389B-6465-7283B4D95E10}"/>
              </a:ext>
            </a:extLst>
          </p:cNvPr>
          <p:cNvSpPr>
            <a:spLocks noGrp="1"/>
          </p:cNvSpPr>
          <p:nvPr>
            <p:ph idx="1"/>
          </p:nvPr>
        </p:nvSpPr>
        <p:spPr/>
        <p:txBody>
          <a:bodyPr>
            <a:normAutofit/>
          </a:bodyPr>
          <a:lstStyle/>
          <a:p>
            <a:pPr marL="0" indent="0" algn="ctr">
              <a:buNone/>
            </a:pPr>
            <a:r>
              <a:rPr lang="en-GB" sz="8800" dirty="0">
                <a:solidFill>
                  <a:schemeClr val="accent6">
                    <a:lumMod val="75000"/>
                  </a:schemeClr>
                </a:solidFill>
              </a:rPr>
              <a:t>Horticulture</a:t>
            </a:r>
          </a:p>
        </p:txBody>
      </p:sp>
      <p:sp>
        <p:nvSpPr>
          <p:cNvPr id="7" name="Rectangle 6">
            <a:extLst>
              <a:ext uri="{FF2B5EF4-FFF2-40B4-BE49-F238E27FC236}">
                <a16:creationId xmlns:a16="http://schemas.microsoft.com/office/drawing/2014/main" id="{D3E3406D-0D47-EF95-92FD-EA786E37070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a:extLst>
              <a:ext uri="{FF2B5EF4-FFF2-40B4-BE49-F238E27FC236}">
                <a16:creationId xmlns:a16="http://schemas.microsoft.com/office/drawing/2014/main" id="{3B14ED80-5561-EBB6-D668-903AE6ADFC4B}"/>
              </a:ext>
            </a:extLst>
          </p:cNvPr>
          <p:cNvPicPr>
            <a:picLocks noChangeAspect="1"/>
          </p:cNvPicPr>
          <p:nvPr/>
        </p:nvPicPr>
        <p:blipFill>
          <a:blip r:embed="rId2"/>
          <a:srcRect b="5957"/>
          <a:stretch>
            <a:fillRect/>
          </a:stretch>
        </p:blipFill>
        <p:spPr>
          <a:xfrm>
            <a:off x="5179543" y="3511165"/>
            <a:ext cx="1832914" cy="2062322"/>
          </a:xfrm>
          <a:prstGeom prst="rect">
            <a:avLst/>
          </a:prstGeom>
        </p:spPr>
      </p:pic>
    </p:spTree>
    <p:extLst>
      <p:ext uri="{BB962C8B-B14F-4D97-AF65-F5344CB8AC3E}">
        <p14:creationId xmlns:p14="http://schemas.microsoft.com/office/powerpoint/2010/main" val="7264599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D14FEAF1-7399-3FA3-6F72-9DF96343AEA2}"/>
              </a:ext>
            </a:extLst>
          </p:cNvPr>
          <p:cNvGraphicFramePr>
            <a:graphicFrameLocks noGrp="1"/>
          </p:cNvGraphicFramePr>
          <p:nvPr>
            <p:ph idx="1"/>
            <p:extLst>
              <p:ext uri="{D42A27DB-BD31-4B8C-83A1-F6EECF244321}">
                <p14:modId xmlns:p14="http://schemas.microsoft.com/office/powerpoint/2010/main" val="1055938597"/>
              </p:ext>
            </p:extLst>
          </p:nvPr>
        </p:nvGraphicFramePr>
        <p:xfrm>
          <a:off x="511628" y="1480457"/>
          <a:ext cx="10962192" cy="4966841"/>
        </p:xfrm>
        <a:graphic>
          <a:graphicData uri="http://schemas.openxmlformats.org/drawingml/2006/table">
            <a:tbl>
              <a:tblPr/>
              <a:tblGrid>
                <a:gridCol w="5481096">
                  <a:extLst>
                    <a:ext uri="{9D8B030D-6E8A-4147-A177-3AD203B41FA5}">
                      <a16:colId xmlns:a16="http://schemas.microsoft.com/office/drawing/2014/main" val="973261177"/>
                    </a:ext>
                  </a:extLst>
                </a:gridCol>
                <a:gridCol w="5481096">
                  <a:extLst>
                    <a:ext uri="{9D8B030D-6E8A-4147-A177-3AD203B41FA5}">
                      <a16:colId xmlns:a16="http://schemas.microsoft.com/office/drawing/2014/main" val="3671890971"/>
                    </a:ext>
                  </a:extLst>
                </a:gridCol>
              </a:tblGrid>
              <a:tr h="669443">
                <a:tc>
                  <a:txBody>
                    <a:bodyPr/>
                    <a:lstStyle/>
                    <a:p>
                      <a:pPr marL="0" marR="0" indent="0" algn="l" fontAlgn="t">
                        <a:buNone/>
                      </a:pPr>
                      <a:r>
                        <a:rPr lang="en-GB" sz="1700" dirty="0">
                          <a:effectLst/>
                        </a:rPr>
                        <a:t>In successfully completing this unit, the learner will have</a:t>
                      </a:r>
                    </a:p>
                  </a:txBody>
                  <a:tcPr marL="87906" marR="87906" marT="43953" marB="4395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a:effectLst/>
                        </a:rPr>
                        <a:t>Evidence needed</a:t>
                      </a:r>
                    </a:p>
                  </a:txBody>
                  <a:tcPr marL="87906" marR="87906" marT="43953" marB="4395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0226928"/>
                  </a:ext>
                </a:extLst>
              </a:tr>
              <a:tr h="835324">
                <a:tc>
                  <a:txBody>
                    <a:bodyPr/>
                    <a:lstStyle/>
                    <a:p>
                      <a:pPr marL="0" marR="0" indent="0" algn="l" fontAlgn="t">
                        <a:lnSpc>
                          <a:spcPts val="2400"/>
                        </a:lnSpc>
                        <a:buNone/>
                      </a:pPr>
                      <a:r>
                        <a:rPr lang="en-GB" sz="1600" b="1">
                          <a:effectLst/>
                        </a:rPr>
                        <a:t>demonstrated the ability to</a:t>
                      </a:r>
                    </a:p>
                    <a:p>
                      <a:pPr marL="0" marR="0" indent="0" algn="l" fontAlgn="t">
                        <a:lnSpc>
                          <a:spcPts val="1800"/>
                        </a:lnSpc>
                        <a:buNone/>
                      </a:pPr>
                      <a:r>
                        <a:rPr lang="en-GB" sz="1200">
                          <a:effectLst/>
                        </a:rPr>
                        <a:t>1. clear the area of weeds</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a:effectLst/>
                        </a:rPr>
                        <a:t>Summary sheet</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78332749"/>
                  </a:ext>
                </a:extLst>
              </a:tr>
              <a:tr h="752424">
                <a:tc>
                  <a:txBody>
                    <a:bodyPr/>
                    <a:lstStyle/>
                    <a:p>
                      <a:pPr marL="0" marR="0" indent="0" algn="l" fontAlgn="t">
                        <a:lnSpc>
                          <a:spcPts val="1800"/>
                        </a:lnSpc>
                        <a:buNone/>
                      </a:pPr>
                      <a:r>
                        <a:rPr lang="en-GB" sz="1200">
                          <a:effectLst/>
                        </a:rPr>
                        <a:t>2. dig a hole of a suitable size to allow the roots to spread</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a:effectLst/>
                        </a:rPr>
                        <a:t>Summary sheet</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48323619"/>
                  </a:ext>
                </a:extLst>
              </a:tr>
              <a:tr h="541930">
                <a:tc>
                  <a:txBody>
                    <a:bodyPr/>
                    <a:lstStyle/>
                    <a:p>
                      <a:pPr marL="0" marR="0" indent="0" algn="l" fontAlgn="t">
                        <a:lnSpc>
                          <a:spcPts val="1800"/>
                        </a:lnSpc>
                        <a:buNone/>
                      </a:pPr>
                      <a:r>
                        <a:rPr lang="en-GB" sz="1200">
                          <a:effectLst/>
                        </a:rPr>
                        <a:t>3. plant the tree</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a:effectLst/>
                        </a:rPr>
                        <a:t>Summary sheet</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127123"/>
                  </a:ext>
                </a:extLst>
              </a:tr>
              <a:tr h="541930">
                <a:tc>
                  <a:txBody>
                    <a:bodyPr/>
                    <a:lstStyle/>
                    <a:p>
                      <a:pPr marL="0" marR="0" indent="0" algn="l" fontAlgn="t">
                        <a:lnSpc>
                          <a:spcPts val="1800"/>
                        </a:lnSpc>
                        <a:buNone/>
                      </a:pPr>
                      <a:r>
                        <a:rPr lang="en-GB" sz="1200">
                          <a:effectLst/>
                        </a:rPr>
                        <a:t>4. backfill the hole to secure the tree</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a:effectLst/>
                        </a:rPr>
                        <a:t>Summary sheet</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96397543"/>
                  </a:ext>
                </a:extLst>
              </a:tr>
              <a:tr h="541930">
                <a:tc>
                  <a:txBody>
                    <a:bodyPr/>
                    <a:lstStyle/>
                    <a:p>
                      <a:pPr marL="0" marR="0" indent="0" algn="l" fontAlgn="t">
                        <a:lnSpc>
                          <a:spcPts val="1800"/>
                        </a:lnSpc>
                        <a:buNone/>
                      </a:pPr>
                      <a:r>
                        <a:rPr lang="en-GB" sz="1200">
                          <a:effectLst/>
                        </a:rPr>
                        <a:t>5. install a tree stake</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a:effectLst/>
                        </a:rPr>
                        <a:t>Summary sheet</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36251104"/>
                  </a:ext>
                </a:extLst>
              </a:tr>
              <a:tr h="541930">
                <a:tc>
                  <a:txBody>
                    <a:bodyPr/>
                    <a:lstStyle/>
                    <a:p>
                      <a:pPr marL="0" marR="0" indent="0" algn="l" fontAlgn="t">
                        <a:lnSpc>
                          <a:spcPts val="1800"/>
                        </a:lnSpc>
                        <a:buNone/>
                      </a:pPr>
                      <a:r>
                        <a:rPr lang="en-GB" sz="1200">
                          <a:effectLst/>
                        </a:rPr>
                        <a:t>6. tie the tree to the stake</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a:effectLst/>
                        </a:rPr>
                        <a:t>Summary sheet</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86648266"/>
                  </a:ext>
                </a:extLst>
              </a:tr>
              <a:tr h="541930">
                <a:tc>
                  <a:txBody>
                    <a:bodyPr/>
                    <a:lstStyle/>
                    <a:p>
                      <a:pPr marL="0" marR="0" indent="0" algn="l" fontAlgn="t">
                        <a:lnSpc>
                          <a:spcPts val="1800"/>
                        </a:lnSpc>
                        <a:buNone/>
                      </a:pPr>
                      <a:r>
                        <a:rPr lang="en-GB" sz="1200">
                          <a:effectLst/>
                        </a:rPr>
                        <a:t>7. water the tree on at least one occasion.</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700" dirty="0">
                          <a:effectLst/>
                        </a:rPr>
                        <a:t>Summary sheet</a:t>
                      </a:r>
                    </a:p>
                  </a:txBody>
                  <a:tcPr marL="117208" marR="117208" marT="117208" marB="1172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47128073"/>
                  </a:ext>
                </a:extLst>
              </a:tr>
            </a:tbl>
          </a:graphicData>
        </a:graphic>
      </p:graphicFrame>
      <p:sp>
        <p:nvSpPr>
          <p:cNvPr id="8" name="TextBox 7">
            <a:extLst>
              <a:ext uri="{FF2B5EF4-FFF2-40B4-BE49-F238E27FC236}">
                <a16:creationId xmlns:a16="http://schemas.microsoft.com/office/drawing/2014/main" id="{5476440C-2727-C847-F3F5-4B6CB8ABDAE3}"/>
              </a:ext>
            </a:extLst>
          </p:cNvPr>
          <p:cNvSpPr txBox="1"/>
          <p:nvPr/>
        </p:nvSpPr>
        <p:spPr>
          <a:xfrm>
            <a:off x="511628" y="315788"/>
            <a:ext cx="10602685" cy="892424"/>
          </a:xfrm>
          <a:prstGeom prst="rect">
            <a:avLst/>
          </a:prstGeom>
          <a:noFill/>
        </p:spPr>
        <p:txBody>
          <a:bodyPr wrap="square">
            <a:spAutoFit/>
          </a:bodyPr>
          <a:lstStyle/>
          <a:p>
            <a:pPr marL="0" marR="0" indent="0" algn="l">
              <a:buNone/>
            </a:pPr>
            <a:r>
              <a:rPr lang="en-GB" sz="900" b="1" i="0" cap="all" spc="38" dirty="0">
                <a:solidFill>
                  <a:srgbClr val="FFFFFF"/>
                </a:solidFill>
                <a:effectLst/>
                <a:latin typeface="Open Sans" panose="020B0606030504020204" pitchFamily="34" charset="0"/>
              </a:rPr>
              <a:t>123947</a:t>
            </a:r>
            <a:endParaRPr lang="en-GB" b="0" i="0" dirty="0">
              <a:solidFill>
                <a:srgbClr val="2B2438"/>
              </a:solidFill>
              <a:effectLst/>
              <a:latin typeface="Open Sans" panose="020B0606030504020204" pitchFamily="34" charset="0"/>
            </a:endParaRPr>
          </a:p>
          <a:p>
            <a:pPr marL="0" marR="0" indent="0" algn="l">
              <a:lnSpc>
                <a:spcPts val="3300"/>
              </a:lnSpc>
              <a:buNone/>
            </a:pPr>
            <a:r>
              <a:rPr lang="en-GB" sz="1800" b="1" i="0" dirty="0">
                <a:solidFill>
                  <a:srgbClr val="371376"/>
                </a:solidFill>
                <a:effectLst/>
                <a:latin typeface="Open Sans" panose="020B0606030504020204" pitchFamily="34" charset="0"/>
              </a:rPr>
              <a:t>Planting and staking trees</a:t>
            </a:r>
          </a:p>
          <a:p>
            <a:pPr marL="0" marR="0" indent="0" algn="l">
              <a:lnSpc>
                <a:spcPts val="2100"/>
              </a:lnSpc>
              <a:buNone/>
            </a:pPr>
            <a:r>
              <a:rPr lang="en-GB" sz="1100" b="1" i="0" dirty="0">
                <a:solidFill>
                  <a:srgbClr val="371376"/>
                </a:solidFill>
                <a:effectLst/>
                <a:latin typeface="Open Sans" panose="020B0606030504020204" pitchFamily="34" charset="0"/>
              </a:rPr>
              <a:t>Level: Level Two</a:t>
            </a:r>
          </a:p>
        </p:txBody>
      </p:sp>
    </p:spTree>
    <p:extLst>
      <p:ext uri="{BB962C8B-B14F-4D97-AF65-F5344CB8AC3E}">
        <p14:creationId xmlns:p14="http://schemas.microsoft.com/office/powerpoint/2010/main" val="33133434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1305DA9-0377-0DDA-A888-19BB2145138D}"/>
              </a:ext>
            </a:extLst>
          </p:cNvPr>
          <p:cNvGraphicFramePr>
            <a:graphicFrameLocks noGrp="1"/>
          </p:cNvGraphicFramePr>
          <p:nvPr>
            <p:extLst>
              <p:ext uri="{D42A27DB-BD31-4B8C-83A1-F6EECF244321}">
                <p14:modId xmlns:p14="http://schemas.microsoft.com/office/powerpoint/2010/main" val="951158637"/>
              </p:ext>
            </p:extLst>
          </p:nvPr>
        </p:nvGraphicFramePr>
        <p:xfrm>
          <a:off x="202018" y="773114"/>
          <a:ext cx="11653284" cy="5993448"/>
        </p:xfrm>
        <a:graphic>
          <a:graphicData uri="http://schemas.openxmlformats.org/drawingml/2006/table">
            <a:tbl>
              <a:tblPr/>
              <a:tblGrid>
                <a:gridCol w="5826642">
                  <a:extLst>
                    <a:ext uri="{9D8B030D-6E8A-4147-A177-3AD203B41FA5}">
                      <a16:colId xmlns:a16="http://schemas.microsoft.com/office/drawing/2014/main" val="2099363897"/>
                    </a:ext>
                  </a:extLst>
                </a:gridCol>
                <a:gridCol w="5826642">
                  <a:extLst>
                    <a:ext uri="{9D8B030D-6E8A-4147-A177-3AD203B41FA5}">
                      <a16:colId xmlns:a16="http://schemas.microsoft.com/office/drawing/2014/main" val="3457195131"/>
                    </a:ext>
                  </a:extLst>
                </a:gridCol>
              </a:tblGrid>
              <a:tr h="374482">
                <a:tc>
                  <a:txBody>
                    <a:bodyPr/>
                    <a:lstStyle/>
                    <a:p>
                      <a:pPr algn="l" fontAlgn="t">
                        <a:buNone/>
                      </a:pPr>
                      <a:r>
                        <a:rPr lang="en-GB" sz="900" dirty="0">
                          <a:effectLst/>
                        </a:rPr>
                        <a:t>In successfully completing this unit, the learner will have</a:t>
                      </a:r>
                    </a:p>
                  </a:txBody>
                  <a:tcPr marL="47063" marR="47063" marT="23531" marB="2353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7063" marR="47063" marT="23531" marB="2353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13729846"/>
                  </a:ext>
                </a:extLst>
              </a:tr>
              <a:tr h="659828">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 identify three different herbs using smell, taste and touch</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80620821"/>
                  </a:ext>
                </a:extLst>
              </a:tr>
              <a:tr h="313353">
                <a:tc>
                  <a:txBody>
                    <a:bodyPr/>
                    <a:lstStyle/>
                    <a:p>
                      <a:pPr algn="l" fontAlgn="t">
                        <a:lnSpc>
                          <a:spcPts val="1800"/>
                        </a:lnSpc>
                        <a:buNone/>
                      </a:pPr>
                      <a:r>
                        <a:rPr lang="en-GB" sz="900">
                          <a:effectLst/>
                        </a:rPr>
                        <a:t>2. create a small outdoor herb garden</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64118159"/>
                  </a:ext>
                </a:extLst>
              </a:tr>
              <a:tr h="659828">
                <a:tc>
                  <a:txBody>
                    <a:bodyPr/>
                    <a:lstStyle/>
                    <a:p>
                      <a:pPr algn="l" fontAlgn="t">
                        <a:lnSpc>
                          <a:spcPts val="2400"/>
                        </a:lnSpc>
                        <a:buNone/>
                      </a:pPr>
                      <a:r>
                        <a:rPr lang="en-GB" sz="900" b="1" dirty="0">
                          <a:effectLst/>
                        </a:rPr>
                        <a:t>shown knowledge of</a:t>
                      </a:r>
                    </a:p>
                    <a:p>
                      <a:pPr algn="l" fontAlgn="t">
                        <a:lnSpc>
                          <a:spcPts val="1800"/>
                        </a:lnSpc>
                        <a:buNone/>
                      </a:pPr>
                      <a:r>
                        <a:rPr lang="en-GB" sz="900" dirty="0">
                          <a:effectLst/>
                        </a:rPr>
                        <a:t>3. how to work safely in the garden</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39336915"/>
                  </a:ext>
                </a:extLst>
              </a:tr>
              <a:tr h="461417">
                <a:tc>
                  <a:txBody>
                    <a:bodyPr/>
                    <a:lstStyle/>
                    <a:p>
                      <a:pPr algn="l" fontAlgn="t">
                        <a:lnSpc>
                          <a:spcPts val="1800"/>
                        </a:lnSpc>
                        <a:buNone/>
                      </a:pPr>
                      <a:r>
                        <a:rPr lang="en-GB" sz="900">
                          <a:effectLst/>
                        </a:rPr>
                        <a:t>4. five resources healthy plants need to grow, eg light, oxygen (or air), water, correct temperature and nutrients</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62445568"/>
                  </a:ext>
                </a:extLst>
              </a:tr>
              <a:tr h="659828">
                <a:tc>
                  <a:txBody>
                    <a:bodyPr/>
                    <a:lstStyle/>
                    <a:p>
                      <a:pPr algn="l" fontAlgn="t">
                        <a:lnSpc>
                          <a:spcPts val="2400"/>
                        </a:lnSpc>
                        <a:buNone/>
                      </a:pPr>
                      <a:r>
                        <a:rPr lang="en-GB" sz="900" b="1" dirty="0">
                          <a:effectLst/>
                        </a:rPr>
                        <a:t>acquired an understanding of</a:t>
                      </a:r>
                    </a:p>
                    <a:p>
                      <a:pPr algn="l" fontAlgn="t">
                        <a:lnSpc>
                          <a:spcPts val="1800"/>
                        </a:lnSpc>
                        <a:buNone/>
                      </a:pPr>
                      <a:r>
                        <a:rPr lang="en-GB" sz="900" dirty="0">
                          <a:effectLst/>
                        </a:rPr>
                        <a:t>5. how changing the amount of water and light available affects plant growth</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83179855"/>
                  </a:ext>
                </a:extLst>
              </a:tr>
              <a:tr h="327672">
                <a:tc>
                  <a:txBody>
                    <a:bodyPr/>
                    <a:lstStyle/>
                    <a:p>
                      <a:pPr algn="l" fontAlgn="t">
                        <a:lnSpc>
                          <a:spcPts val="1800"/>
                        </a:lnSpc>
                        <a:buNone/>
                      </a:pPr>
                      <a:r>
                        <a:rPr lang="en-GB" sz="900">
                          <a:effectLst/>
                        </a:rPr>
                        <a:t>6. the process involved in photosynthesis</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90191918"/>
                  </a:ext>
                </a:extLst>
              </a:tr>
              <a:tr h="327672">
                <a:tc>
                  <a:txBody>
                    <a:bodyPr/>
                    <a:lstStyle/>
                    <a:p>
                      <a:pPr algn="l" fontAlgn="t">
                        <a:lnSpc>
                          <a:spcPts val="1800"/>
                        </a:lnSpc>
                        <a:buNone/>
                      </a:pPr>
                      <a:r>
                        <a:rPr lang="en-GB" sz="900">
                          <a:effectLst/>
                        </a:rPr>
                        <a:t>7. the plant lifecycle and how it corresponds to the seasons of the year</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7834973"/>
                  </a:ext>
                </a:extLst>
              </a:tr>
              <a:tr h="461417">
                <a:tc>
                  <a:txBody>
                    <a:bodyPr/>
                    <a:lstStyle/>
                    <a:p>
                      <a:pPr algn="l" fontAlgn="t">
                        <a:lnSpc>
                          <a:spcPts val="1800"/>
                        </a:lnSpc>
                        <a:buNone/>
                      </a:pPr>
                      <a:r>
                        <a:rPr lang="en-GB" sz="900" dirty="0">
                          <a:effectLst/>
                        </a:rPr>
                        <a:t>8. at least three indications a plant is deprived of water or light or whether it is healthy</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01309688"/>
                  </a:ext>
                </a:extLst>
              </a:tr>
              <a:tr h="461417">
                <a:tc>
                  <a:txBody>
                    <a:bodyPr/>
                    <a:lstStyle/>
                    <a:p>
                      <a:pPr algn="l" fontAlgn="t">
                        <a:lnSpc>
                          <a:spcPts val="1800"/>
                        </a:lnSpc>
                        <a:buNone/>
                      </a:pPr>
                      <a:r>
                        <a:rPr lang="en-GB" sz="900">
                          <a:effectLst/>
                        </a:rPr>
                        <a:t>9. the three conditions necessary for a seed to germinate, eg warmth, water and oxygen</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91671303"/>
                  </a:ext>
                </a:extLst>
              </a:tr>
              <a:tr h="313353">
                <a:tc>
                  <a:txBody>
                    <a:bodyPr/>
                    <a:lstStyle/>
                    <a:p>
                      <a:pPr algn="l" fontAlgn="t">
                        <a:lnSpc>
                          <a:spcPts val="1800"/>
                        </a:lnSpc>
                        <a:buNone/>
                      </a:pPr>
                      <a:r>
                        <a:rPr lang="en-GB" sz="900">
                          <a:effectLst/>
                        </a:rPr>
                        <a:t>10. how to harvest a herb</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0969748"/>
                  </a:ext>
                </a:extLst>
              </a:tr>
              <a:tr h="659828">
                <a:tc>
                  <a:txBody>
                    <a:bodyPr/>
                    <a:lstStyle/>
                    <a:p>
                      <a:pPr algn="l" fontAlgn="t">
                        <a:lnSpc>
                          <a:spcPts val="2400"/>
                        </a:lnSpc>
                        <a:buNone/>
                      </a:pPr>
                      <a:r>
                        <a:rPr lang="en-GB" sz="900" b="1">
                          <a:effectLst/>
                        </a:rPr>
                        <a:t>experienced</a:t>
                      </a:r>
                    </a:p>
                    <a:p>
                      <a:pPr algn="l" fontAlgn="t">
                        <a:lnSpc>
                          <a:spcPts val="1800"/>
                        </a:lnSpc>
                        <a:buNone/>
                      </a:pPr>
                      <a:r>
                        <a:rPr lang="en-GB" sz="900">
                          <a:effectLst/>
                        </a:rPr>
                        <a:t>11. taking part in a garden scavenger hunt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49324939"/>
                  </a:ext>
                </a:extLst>
              </a:tr>
              <a:tr h="313353">
                <a:tc>
                  <a:txBody>
                    <a:bodyPr/>
                    <a:lstStyle/>
                    <a:p>
                      <a:pPr algn="l" fontAlgn="t">
                        <a:lnSpc>
                          <a:spcPts val="1800"/>
                        </a:lnSpc>
                        <a:buNone/>
                      </a:pPr>
                      <a:r>
                        <a:rPr lang="en-GB" sz="900">
                          <a:effectLst/>
                        </a:rPr>
                        <a:t>12. tasting three different herbs.</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7063" marR="47063" marT="23531" marB="235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99766563"/>
                  </a:ext>
                </a:extLst>
              </a:tr>
            </a:tbl>
          </a:graphicData>
        </a:graphic>
      </p:graphicFrame>
      <p:sp>
        <p:nvSpPr>
          <p:cNvPr id="5" name="Rectangle 1">
            <a:extLst>
              <a:ext uri="{FF2B5EF4-FFF2-40B4-BE49-F238E27FC236}">
                <a16:creationId xmlns:a16="http://schemas.microsoft.com/office/drawing/2014/main" id="{A855FA40-D572-45AD-4F4B-87D3D79A498B}"/>
              </a:ext>
            </a:extLst>
          </p:cNvPr>
          <p:cNvSpPr>
            <a:spLocks noChangeArrowheads="1"/>
          </p:cNvSpPr>
          <p:nvPr/>
        </p:nvSpPr>
        <p:spPr bwMode="auto">
          <a:xfrm>
            <a:off x="660400" y="3159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Planting seeds and growing herbs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Two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248346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D3A9F93-8783-A01E-5D6A-9DF252A7AC59}"/>
              </a:ext>
            </a:extLst>
          </p:cNvPr>
          <p:cNvGraphicFramePr>
            <a:graphicFrameLocks noGrp="1"/>
          </p:cNvGraphicFramePr>
          <p:nvPr>
            <p:extLst>
              <p:ext uri="{D42A27DB-BD31-4B8C-83A1-F6EECF244321}">
                <p14:modId xmlns:p14="http://schemas.microsoft.com/office/powerpoint/2010/main" val="3460699014"/>
              </p:ext>
            </p:extLst>
          </p:nvPr>
        </p:nvGraphicFramePr>
        <p:xfrm>
          <a:off x="261257" y="1349830"/>
          <a:ext cx="11669486" cy="5305814"/>
        </p:xfrm>
        <a:graphic>
          <a:graphicData uri="http://schemas.openxmlformats.org/drawingml/2006/table">
            <a:tbl>
              <a:tblPr/>
              <a:tblGrid>
                <a:gridCol w="5834743">
                  <a:extLst>
                    <a:ext uri="{9D8B030D-6E8A-4147-A177-3AD203B41FA5}">
                      <a16:colId xmlns:a16="http://schemas.microsoft.com/office/drawing/2014/main" val="1236969104"/>
                    </a:ext>
                  </a:extLst>
                </a:gridCol>
                <a:gridCol w="5834743">
                  <a:extLst>
                    <a:ext uri="{9D8B030D-6E8A-4147-A177-3AD203B41FA5}">
                      <a16:colId xmlns:a16="http://schemas.microsoft.com/office/drawing/2014/main" val="1465797263"/>
                    </a:ext>
                  </a:extLst>
                </a:gridCol>
              </a:tblGrid>
              <a:tr h="349827">
                <a:tc>
                  <a:txBody>
                    <a:bodyPr/>
                    <a:lstStyle/>
                    <a:p>
                      <a:pPr algn="l" fontAlgn="t">
                        <a:buNone/>
                      </a:pPr>
                      <a:r>
                        <a:rPr lang="en-GB" sz="900">
                          <a:effectLst/>
                        </a:rPr>
                        <a:t>In successfully completing this unit, the learner will have</a:t>
                      </a:r>
                    </a:p>
                  </a:txBody>
                  <a:tcPr marL="44157" marR="44157" marT="22079" marB="2207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4157" marR="44157" marT="22079" marB="2207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08094454"/>
                  </a:ext>
                </a:extLst>
              </a:tr>
              <a:tr h="912373">
                <a:tc>
                  <a:txBody>
                    <a:bodyPr/>
                    <a:lstStyle/>
                    <a:p>
                      <a:pPr algn="l" fontAlgn="t">
                        <a:lnSpc>
                          <a:spcPts val="2400"/>
                        </a:lnSpc>
                        <a:buNone/>
                      </a:pPr>
                      <a:r>
                        <a:rPr lang="en-GB" sz="900" b="1">
                          <a:effectLst/>
                        </a:rPr>
                        <a:t>shown knowledge of</a:t>
                      </a:r>
                    </a:p>
                    <a:p>
                      <a:pPr algn="l" fontAlgn="t">
                        <a:lnSpc>
                          <a:spcPts val="1800"/>
                        </a:lnSpc>
                        <a:buNone/>
                      </a:pPr>
                      <a:r>
                        <a:rPr lang="en-GB" sz="900">
                          <a:effectLst/>
                        </a:rPr>
                        <a:t>1. the key reasons why the ground has to be prepared to a specific depth below the finished height of the patio slabs</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64817490"/>
                  </a:ext>
                </a:extLst>
              </a:tr>
              <a:tr h="431036">
                <a:tc>
                  <a:txBody>
                    <a:bodyPr/>
                    <a:lstStyle/>
                    <a:p>
                      <a:pPr algn="l" fontAlgn="t">
                        <a:lnSpc>
                          <a:spcPts val="1800"/>
                        </a:lnSpc>
                        <a:buNone/>
                      </a:pPr>
                      <a:r>
                        <a:rPr lang="en-GB" sz="900" dirty="0">
                          <a:effectLst/>
                        </a:rPr>
                        <a:t>2. the key reasons why the mixing ratio of the mortar or concrete needed must be accurate</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86863475"/>
                  </a:ext>
                </a:extLst>
              </a:tr>
              <a:tr h="653654">
                <a:tc>
                  <a:txBody>
                    <a:bodyPr/>
                    <a:lstStyle/>
                    <a:p>
                      <a:pPr algn="l" fontAlgn="t">
                        <a:lnSpc>
                          <a:spcPts val="2400"/>
                        </a:lnSpc>
                        <a:buNone/>
                      </a:pPr>
                      <a:r>
                        <a:rPr lang="en-GB" sz="900" b="1" dirty="0">
                          <a:effectLst/>
                        </a:rPr>
                        <a:t>demonstrated the ability to</a:t>
                      </a:r>
                    </a:p>
                    <a:p>
                      <a:pPr algn="l" fontAlgn="t">
                        <a:lnSpc>
                          <a:spcPts val="1800"/>
                        </a:lnSpc>
                        <a:buNone/>
                      </a:pPr>
                      <a:r>
                        <a:rPr lang="en-GB" sz="900" dirty="0">
                          <a:effectLst/>
                        </a:rPr>
                        <a:t>3. make the work area safe to proceed before starting to lay the patio</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18226867"/>
                  </a:ext>
                </a:extLst>
              </a:tr>
              <a:tr h="431036">
                <a:tc>
                  <a:txBody>
                    <a:bodyPr/>
                    <a:lstStyle/>
                    <a:p>
                      <a:pPr algn="l" fontAlgn="t">
                        <a:lnSpc>
                          <a:spcPts val="1800"/>
                        </a:lnSpc>
                        <a:buNone/>
                      </a:pPr>
                      <a:r>
                        <a:rPr lang="en-GB" sz="900" dirty="0">
                          <a:effectLst/>
                        </a:rPr>
                        <a:t>4. identify and use the appropriate PPE (Personal Protective Equipment) for digging out the ground area</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57486769"/>
                  </a:ext>
                </a:extLst>
              </a:tr>
              <a:tr h="431036">
                <a:tc>
                  <a:txBody>
                    <a:bodyPr/>
                    <a:lstStyle/>
                    <a:p>
                      <a:pPr algn="l" fontAlgn="t">
                        <a:lnSpc>
                          <a:spcPts val="1800"/>
                        </a:lnSpc>
                        <a:buNone/>
                      </a:pPr>
                      <a:r>
                        <a:rPr lang="en-GB" sz="900">
                          <a:effectLst/>
                        </a:rPr>
                        <a:t>5. safely use the key processes and tools to dig out and prepare the ground area and add the aggregate</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37604580"/>
                  </a:ext>
                </a:extLst>
              </a:tr>
              <a:tr h="431036">
                <a:tc>
                  <a:txBody>
                    <a:bodyPr/>
                    <a:lstStyle/>
                    <a:p>
                      <a:pPr algn="l" fontAlgn="t">
                        <a:lnSpc>
                          <a:spcPts val="1800"/>
                        </a:lnSpc>
                        <a:buNone/>
                      </a:pPr>
                      <a:r>
                        <a:rPr lang="en-GB" sz="900">
                          <a:effectLst/>
                        </a:rPr>
                        <a:t>6. safely operate the compacter to make the aggregate ready for laying the patio slabs</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36831147"/>
                  </a:ext>
                </a:extLst>
              </a:tr>
              <a:tr h="308695">
                <a:tc>
                  <a:txBody>
                    <a:bodyPr/>
                    <a:lstStyle/>
                    <a:p>
                      <a:pPr algn="l" fontAlgn="t">
                        <a:lnSpc>
                          <a:spcPts val="1800"/>
                        </a:lnSpc>
                        <a:buNone/>
                      </a:pPr>
                      <a:r>
                        <a:rPr lang="en-GB" sz="900">
                          <a:effectLst/>
                        </a:rPr>
                        <a:t>7. measure the required quantities of sand, cement and water</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56025622"/>
                  </a:ext>
                </a:extLst>
              </a:tr>
              <a:tr h="308695">
                <a:tc>
                  <a:txBody>
                    <a:bodyPr/>
                    <a:lstStyle/>
                    <a:p>
                      <a:pPr algn="l" fontAlgn="t">
                        <a:lnSpc>
                          <a:spcPts val="1800"/>
                        </a:lnSpc>
                        <a:buNone/>
                      </a:pPr>
                      <a:r>
                        <a:rPr lang="en-GB" sz="900">
                          <a:effectLst/>
                        </a:rPr>
                        <a:t>8. safely use a concrete mixer to make the mortar</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91020426"/>
                  </a:ext>
                </a:extLst>
              </a:tr>
              <a:tr h="431036">
                <a:tc>
                  <a:txBody>
                    <a:bodyPr/>
                    <a:lstStyle/>
                    <a:p>
                      <a:pPr algn="l" fontAlgn="t">
                        <a:lnSpc>
                          <a:spcPts val="1800"/>
                        </a:lnSpc>
                        <a:buNone/>
                      </a:pPr>
                      <a:r>
                        <a:rPr lang="en-GB" sz="900">
                          <a:effectLst/>
                        </a:rPr>
                        <a:t>9. set up a string line to assure the correct position and height of the patio slabs</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07574881"/>
                  </a:ext>
                </a:extLst>
              </a:tr>
              <a:tr h="308695">
                <a:tc>
                  <a:txBody>
                    <a:bodyPr/>
                    <a:lstStyle/>
                    <a:p>
                      <a:pPr algn="l" fontAlgn="t">
                        <a:lnSpc>
                          <a:spcPts val="1800"/>
                        </a:lnSpc>
                        <a:buNone/>
                      </a:pPr>
                      <a:r>
                        <a:rPr lang="en-GB" sz="900">
                          <a:effectLst/>
                        </a:rPr>
                        <a:t>10. lay the concrete and position the patio slabs, assuring they are level</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57884018"/>
                  </a:ext>
                </a:extLst>
              </a:tr>
              <a:tr h="308695">
                <a:tc>
                  <a:txBody>
                    <a:bodyPr/>
                    <a:lstStyle/>
                    <a:p>
                      <a:pPr algn="l" fontAlgn="t">
                        <a:lnSpc>
                          <a:spcPts val="1800"/>
                        </a:lnSpc>
                        <a:buNone/>
                      </a:pPr>
                      <a:r>
                        <a:rPr lang="en-GB" sz="900">
                          <a:effectLst/>
                        </a:rPr>
                        <a:t>11. clean the equipment and clear the work area, leaving the site safe.</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4157" marR="44157" marT="22079" marB="220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8085396"/>
                  </a:ext>
                </a:extLst>
              </a:tr>
            </a:tbl>
          </a:graphicData>
        </a:graphic>
      </p:graphicFrame>
      <p:sp>
        <p:nvSpPr>
          <p:cNvPr id="5" name="Rectangle 1">
            <a:extLst>
              <a:ext uri="{FF2B5EF4-FFF2-40B4-BE49-F238E27FC236}">
                <a16:creationId xmlns:a16="http://schemas.microsoft.com/office/drawing/2014/main" id="{475E6F5B-94E5-8970-0E11-46559B503F01}"/>
              </a:ext>
            </a:extLst>
          </p:cNvPr>
          <p:cNvSpPr>
            <a:spLocks noChangeArrowheads="1"/>
          </p:cNvSpPr>
          <p:nvPr/>
        </p:nvSpPr>
        <p:spPr bwMode="auto">
          <a:xfrm>
            <a:off x="1053549" y="774493"/>
            <a:ext cx="12192000" cy="45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Laying a patio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Two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03800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6CAD4DC-7D86-960D-B4C4-D4B5CDA5D7C4}"/>
              </a:ext>
            </a:extLst>
          </p:cNvPr>
          <p:cNvGraphicFramePr>
            <a:graphicFrameLocks noGrp="1"/>
          </p:cNvGraphicFramePr>
          <p:nvPr>
            <p:extLst>
              <p:ext uri="{D42A27DB-BD31-4B8C-83A1-F6EECF244321}">
                <p14:modId xmlns:p14="http://schemas.microsoft.com/office/powerpoint/2010/main" val="2095627034"/>
              </p:ext>
            </p:extLst>
          </p:nvPr>
        </p:nvGraphicFramePr>
        <p:xfrm>
          <a:off x="265813" y="935666"/>
          <a:ext cx="11600122" cy="5816011"/>
        </p:xfrm>
        <a:graphic>
          <a:graphicData uri="http://schemas.openxmlformats.org/drawingml/2006/table">
            <a:tbl>
              <a:tblPr/>
              <a:tblGrid>
                <a:gridCol w="5800061">
                  <a:extLst>
                    <a:ext uri="{9D8B030D-6E8A-4147-A177-3AD203B41FA5}">
                      <a16:colId xmlns:a16="http://schemas.microsoft.com/office/drawing/2014/main" val="4198045841"/>
                    </a:ext>
                  </a:extLst>
                </a:gridCol>
                <a:gridCol w="5800061">
                  <a:extLst>
                    <a:ext uri="{9D8B030D-6E8A-4147-A177-3AD203B41FA5}">
                      <a16:colId xmlns:a16="http://schemas.microsoft.com/office/drawing/2014/main" val="2884052773"/>
                    </a:ext>
                  </a:extLst>
                </a:gridCol>
              </a:tblGrid>
              <a:tr h="365099">
                <a:tc>
                  <a:txBody>
                    <a:bodyPr/>
                    <a:lstStyle/>
                    <a:p>
                      <a:pPr algn="l" fontAlgn="t">
                        <a:buNone/>
                      </a:pPr>
                      <a:r>
                        <a:rPr lang="en-GB" sz="800">
                          <a:effectLst/>
                        </a:rPr>
                        <a:t>In successfully completing this unit, the learner will have</a:t>
                      </a:r>
                    </a:p>
                  </a:txBody>
                  <a:tcPr marL="42591" marR="42591" marT="21295" marB="2129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Evidence needed</a:t>
                      </a:r>
                    </a:p>
                  </a:txBody>
                  <a:tcPr marL="42591" marR="42591" marT="21295" marB="2129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79359570"/>
                  </a:ext>
                </a:extLst>
              </a:tr>
              <a:tr h="705365">
                <a:tc>
                  <a:txBody>
                    <a:bodyPr/>
                    <a:lstStyle/>
                    <a:p>
                      <a:pPr algn="l" fontAlgn="t">
                        <a:lnSpc>
                          <a:spcPts val="2400"/>
                        </a:lnSpc>
                        <a:buNone/>
                      </a:pPr>
                      <a:r>
                        <a:rPr lang="en-GB" sz="800" b="1">
                          <a:effectLst/>
                        </a:rPr>
                        <a:t>shown knowledge of</a:t>
                      </a:r>
                    </a:p>
                    <a:p>
                      <a:pPr algn="l" fontAlgn="t">
                        <a:lnSpc>
                          <a:spcPts val="1800"/>
                        </a:lnSpc>
                        <a:buNone/>
                      </a:pPr>
                      <a:r>
                        <a:rPr lang="en-GB" sz="800">
                          <a:effectLst/>
                        </a:rPr>
                        <a:t>1. the key reasons kerb stones are layed on the edge of a driveway or pavement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78419711"/>
                  </a:ext>
                </a:extLst>
              </a:tr>
              <a:tr h="332103">
                <a:tc>
                  <a:txBody>
                    <a:bodyPr/>
                    <a:lstStyle/>
                    <a:p>
                      <a:pPr algn="l" fontAlgn="t">
                        <a:lnSpc>
                          <a:spcPts val="1800"/>
                        </a:lnSpc>
                        <a:buNone/>
                      </a:pPr>
                      <a:r>
                        <a:rPr lang="en-GB" sz="800">
                          <a:effectLst/>
                        </a:rPr>
                        <a:t>2. the key reasons the ground has to be prepared before laying a kerbing stone</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7235243"/>
                  </a:ext>
                </a:extLst>
              </a:tr>
              <a:tr h="449855">
                <a:tc>
                  <a:txBody>
                    <a:bodyPr/>
                    <a:lstStyle/>
                    <a:p>
                      <a:pPr algn="l" fontAlgn="t">
                        <a:lnSpc>
                          <a:spcPts val="1800"/>
                        </a:lnSpc>
                        <a:buNone/>
                      </a:pPr>
                      <a:r>
                        <a:rPr lang="en-GB" sz="800" dirty="0">
                          <a:effectLst/>
                        </a:rPr>
                        <a:t>3. the key reasons the mixing ratio of the mortar or concrete used to fix the kerbing stones must be accurate</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1243645"/>
                  </a:ext>
                </a:extLst>
              </a:tr>
              <a:tr h="705365">
                <a:tc>
                  <a:txBody>
                    <a:bodyPr/>
                    <a:lstStyle/>
                    <a:p>
                      <a:pPr algn="l" fontAlgn="t">
                        <a:lnSpc>
                          <a:spcPts val="2400"/>
                        </a:lnSpc>
                        <a:buNone/>
                      </a:pPr>
                      <a:r>
                        <a:rPr lang="en-GB" sz="800" b="1">
                          <a:effectLst/>
                        </a:rPr>
                        <a:t>demonstrated the ability to</a:t>
                      </a:r>
                    </a:p>
                    <a:p>
                      <a:pPr algn="l" fontAlgn="t">
                        <a:lnSpc>
                          <a:spcPts val="1800"/>
                        </a:lnSpc>
                        <a:buNone/>
                      </a:pPr>
                      <a:r>
                        <a:rPr lang="en-GB" sz="800">
                          <a:effectLst/>
                        </a:rPr>
                        <a:t>4. make the work area safe to proceed before starting</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83469821"/>
                  </a:ext>
                </a:extLst>
              </a:tr>
              <a:tr h="449855">
                <a:tc>
                  <a:txBody>
                    <a:bodyPr/>
                    <a:lstStyle/>
                    <a:p>
                      <a:pPr algn="l" fontAlgn="t">
                        <a:lnSpc>
                          <a:spcPts val="1800"/>
                        </a:lnSpc>
                        <a:buNone/>
                      </a:pPr>
                      <a:r>
                        <a:rPr lang="en-GB" sz="800" dirty="0">
                          <a:effectLst/>
                        </a:rPr>
                        <a:t>5. identify and use the appropriate PPE (Personal Protective Equipment) for digging out the ground area</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82957760"/>
                  </a:ext>
                </a:extLst>
              </a:tr>
              <a:tr h="580247">
                <a:tc>
                  <a:txBody>
                    <a:bodyPr/>
                    <a:lstStyle/>
                    <a:p>
                      <a:pPr algn="l" fontAlgn="t">
                        <a:lnSpc>
                          <a:spcPts val="1800"/>
                        </a:lnSpc>
                        <a:buNone/>
                      </a:pPr>
                      <a:r>
                        <a:rPr lang="en-GB" sz="800">
                          <a:effectLst/>
                        </a:rPr>
                        <a:t>6. safely use the appropriate key processes and tools to dig out and prepare the ground area and add the aggregate</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27032442"/>
                  </a:ext>
                </a:extLst>
              </a:tr>
              <a:tr h="449855">
                <a:tc>
                  <a:txBody>
                    <a:bodyPr/>
                    <a:lstStyle/>
                    <a:p>
                      <a:pPr algn="l" fontAlgn="t">
                        <a:lnSpc>
                          <a:spcPts val="1800"/>
                        </a:lnSpc>
                        <a:buNone/>
                      </a:pPr>
                      <a:r>
                        <a:rPr lang="en-GB" sz="800">
                          <a:effectLst/>
                        </a:rPr>
                        <a:t>7. safely operate the compacter to make the aggregate ready for laying the kerb stones</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07211566"/>
                  </a:ext>
                </a:extLst>
              </a:tr>
              <a:tr h="332103">
                <a:tc>
                  <a:txBody>
                    <a:bodyPr/>
                    <a:lstStyle/>
                    <a:p>
                      <a:pPr algn="l" fontAlgn="t">
                        <a:lnSpc>
                          <a:spcPts val="1800"/>
                        </a:lnSpc>
                        <a:buNone/>
                      </a:pPr>
                      <a:r>
                        <a:rPr lang="en-GB" sz="800">
                          <a:effectLst/>
                        </a:rPr>
                        <a:t>8. measure the required quantities of sand, cement and water</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63307629"/>
                  </a:ext>
                </a:extLst>
              </a:tr>
              <a:tr h="332103">
                <a:tc>
                  <a:txBody>
                    <a:bodyPr/>
                    <a:lstStyle/>
                    <a:p>
                      <a:pPr algn="l" fontAlgn="t">
                        <a:lnSpc>
                          <a:spcPts val="1800"/>
                        </a:lnSpc>
                        <a:buNone/>
                      </a:pPr>
                      <a:r>
                        <a:rPr lang="en-GB" sz="800">
                          <a:effectLst/>
                        </a:rPr>
                        <a:t>9. safely use a concrete mixer to make the mortar</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5622252"/>
                  </a:ext>
                </a:extLst>
              </a:tr>
              <a:tr h="449855">
                <a:tc>
                  <a:txBody>
                    <a:bodyPr/>
                    <a:lstStyle/>
                    <a:p>
                      <a:pPr algn="l" fontAlgn="t">
                        <a:lnSpc>
                          <a:spcPts val="1800"/>
                        </a:lnSpc>
                        <a:buNone/>
                      </a:pPr>
                      <a:r>
                        <a:rPr lang="en-GB" sz="800">
                          <a:effectLst/>
                        </a:rPr>
                        <a:t>10. set up a string line to assure the correct position and height of the kerbing stones</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0790564"/>
                  </a:ext>
                </a:extLst>
              </a:tr>
              <a:tr h="332103">
                <a:tc>
                  <a:txBody>
                    <a:bodyPr/>
                    <a:lstStyle/>
                    <a:p>
                      <a:pPr algn="l" fontAlgn="t">
                        <a:lnSpc>
                          <a:spcPts val="1800"/>
                        </a:lnSpc>
                        <a:buNone/>
                      </a:pPr>
                      <a:r>
                        <a:rPr lang="en-GB" sz="800">
                          <a:effectLst/>
                        </a:rPr>
                        <a:t>11. lay the concrete and position the kerbing stones, assuring they are level</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56941653"/>
                  </a:ext>
                </a:extLst>
              </a:tr>
              <a:tr h="332103">
                <a:tc>
                  <a:txBody>
                    <a:bodyPr/>
                    <a:lstStyle/>
                    <a:p>
                      <a:pPr algn="l" fontAlgn="t">
                        <a:lnSpc>
                          <a:spcPts val="1800"/>
                        </a:lnSpc>
                        <a:buNone/>
                      </a:pPr>
                      <a:r>
                        <a:rPr lang="en-GB" sz="800">
                          <a:effectLst/>
                        </a:rPr>
                        <a:t>12. clean the equipment and clear the work area, leaving the site safe.</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a:t>
                      </a:r>
                    </a:p>
                  </a:txBody>
                  <a:tcPr marL="42591" marR="42591" marT="21295" marB="2129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53397226"/>
                  </a:ext>
                </a:extLst>
              </a:tr>
            </a:tbl>
          </a:graphicData>
        </a:graphic>
      </p:graphicFrame>
      <p:sp>
        <p:nvSpPr>
          <p:cNvPr id="5" name="Rectangle 1">
            <a:extLst>
              <a:ext uri="{FF2B5EF4-FFF2-40B4-BE49-F238E27FC236}">
                <a16:creationId xmlns:a16="http://schemas.microsoft.com/office/drawing/2014/main" id="{5E723037-82A6-795D-527E-1EB305C1871C}"/>
              </a:ext>
            </a:extLst>
          </p:cNvPr>
          <p:cNvSpPr>
            <a:spLocks noChangeArrowheads="1"/>
          </p:cNvSpPr>
          <p:nvPr/>
        </p:nvSpPr>
        <p:spPr bwMode="auto">
          <a:xfrm>
            <a:off x="818046" y="56351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Laying </a:t>
            </a:r>
            <a:r>
              <a:rPr kumimoji="0" lang="en-US" altLang="en-US" sz="2400" b="1" i="0" u="none" strike="noStrike" cap="none" normalizeH="0" baseline="0" dirty="0" err="1">
                <a:ln>
                  <a:noFill/>
                </a:ln>
                <a:solidFill>
                  <a:srgbClr val="371376"/>
                </a:solidFill>
                <a:effectLst/>
                <a:latin typeface="Open Sans" panose="020B0606030504020204" pitchFamily="34" charset="0"/>
                <a:cs typeface="Open Sans" panose="020B0606030504020204" pitchFamily="34" charset="0"/>
              </a:rPr>
              <a:t>kerbing</a:t>
            </a: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 stones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Two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63657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56F8EBE-A7BF-8EA0-4439-E7D0B4FC4B57}"/>
              </a:ext>
            </a:extLst>
          </p:cNvPr>
          <p:cNvGraphicFramePr>
            <a:graphicFrameLocks noGrp="1"/>
          </p:cNvGraphicFramePr>
          <p:nvPr>
            <p:extLst>
              <p:ext uri="{D42A27DB-BD31-4B8C-83A1-F6EECF244321}">
                <p14:modId xmlns:p14="http://schemas.microsoft.com/office/powerpoint/2010/main" val="1496174735"/>
              </p:ext>
            </p:extLst>
          </p:nvPr>
        </p:nvGraphicFramePr>
        <p:xfrm>
          <a:off x="357807" y="2057839"/>
          <a:ext cx="11171584" cy="4365716"/>
        </p:xfrm>
        <a:graphic>
          <a:graphicData uri="http://schemas.openxmlformats.org/drawingml/2006/table">
            <a:tbl>
              <a:tblPr/>
              <a:tblGrid>
                <a:gridCol w="5585792">
                  <a:extLst>
                    <a:ext uri="{9D8B030D-6E8A-4147-A177-3AD203B41FA5}">
                      <a16:colId xmlns:a16="http://schemas.microsoft.com/office/drawing/2014/main" val="2208097494"/>
                    </a:ext>
                  </a:extLst>
                </a:gridCol>
                <a:gridCol w="5585792">
                  <a:extLst>
                    <a:ext uri="{9D8B030D-6E8A-4147-A177-3AD203B41FA5}">
                      <a16:colId xmlns:a16="http://schemas.microsoft.com/office/drawing/2014/main" val="129154757"/>
                    </a:ext>
                  </a:extLst>
                </a:gridCol>
              </a:tblGrid>
              <a:tr h="516625">
                <a:tc>
                  <a:txBody>
                    <a:bodyPr/>
                    <a:lstStyle/>
                    <a:p>
                      <a:pPr algn="l" fontAlgn="t">
                        <a:buNone/>
                      </a:pPr>
                      <a:r>
                        <a:rPr lang="en-GB" sz="1500">
                          <a:effectLst/>
                        </a:rPr>
                        <a:t>In successfully completing this unit, the learner will have</a:t>
                      </a:r>
                    </a:p>
                  </a:txBody>
                  <a:tcPr marL="73804" marR="73804" marT="36902" marB="3690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3804" marR="73804" marT="36902" marB="3690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97351630"/>
                  </a:ext>
                </a:extLst>
              </a:tr>
              <a:tr h="698059">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1. identify which tools are required for the task</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0630583"/>
                  </a:ext>
                </a:extLst>
              </a:tr>
              <a:tr h="636556">
                <a:tc>
                  <a:txBody>
                    <a:bodyPr/>
                    <a:lstStyle/>
                    <a:p>
                      <a:pPr algn="l" fontAlgn="t">
                        <a:lnSpc>
                          <a:spcPts val="1800"/>
                        </a:lnSpc>
                        <a:buNone/>
                      </a:pPr>
                      <a:r>
                        <a:rPr lang="en-GB" sz="1500">
                          <a:effectLst/>
                        </a:rPr>
                        <a:t>2. safely remove the metal stock fencing and all of the nails, ensuring they do not fall onto the ground</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14068346"/>
                  </a:ext>
                </a:extLst>
              </a:tr>
              <a:tr h="636556">
                <a:tc>
                  <a:txBody>
                    <a:bodyPr/>
                    <a:lstStyle/>
                    <a:p>
                      <a:pPr algn="l" fontAlgn="t">
                        <a:lnSpc>
                          <a:spcPts val="1800"/>
                        </a:lnSpc>
                        <a:buNone/>
                      </a:pPr>
                      <a:r>
                        <a:rPr lang="en-GB" sz="1500">
                          <a:effectLst/>
                        </a:rPr>
                        <a:t>3. remove the barbed wire safely while wearing the appropriate PPE (Personal Protective Equipment)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9930962"/>
                  </a:ext>
                </a:extLst>
              </a:tr>
              <a:tr h="295214">
                <a:tc>
                  <a:txBody>
                    <a:bodyPr/>
                    <a:lstStyle/>
                    <a:p>
                      <a:pPr algn="l" fontAlgn="t">
                        <a:lnSpc>
                          <a:spcPts val="1800"/>
                        </a:lnSpc>
                        <a:buNone/>
                      </a:pPr>
                      <a:r>
                        <a:rPr lang="en-GB" sz="1500">
                          <a:effectLst/>
                        </a:rPr>
                        <a:t>4. remove the old fence posts</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30754227"/>
                  </a:ext>
                </a:extLst>
              </a:tr>
              <a:tr h="636556">
                <a:tc>
                  <a:txBody>
                    <a:bodyPr/>
                    <a:lstStyle/>
                    <a:p>
                      <a:pPr algn="l" fontAlgn="t">
                        <a:lnSpc>
                          <a:spcPts val="1800"/>
                        </a:lnSpc>
                        <a:buNone/>
                      </a:pPr>
                      <a:r>
                        <a:rPr lang="en-GB" sz="1500">
                          <a:effectLst/>
                        </a:rPr>
                        <a:t>5. identify which posts are suitable for reusing and which are rotten and need to be disposed of</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21108270"/>
                  </a:ext>
                </a:extLst>
              </a:tr>
              <a:tr h="295214">
                <a:tc>
                  <a:txBody>
                    <a:bodyPr/>
                    <a:lstStyle/>
                    <a:p>
                      <a:pPr algn="l" fontAlgn="t">
                        <a:lnSpc>
                          <a:spcPts val="1800"/>
                        </a:lnSpc>
                        <a:buNone/>
                      </a:pPr>
                      <a:r>
                        <a:rPr lang="en-GB" sz="1500">
                          <a:effectLst/>
                        </a:rPr>
                        <a:t>6. clear the area of all weeds and debris</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62890"/>
                  </a:ext>
                </a:extLst>
              </a:tr>
              <a:tr h="636556">
                <a:tc>
                  <a:txBody>
                    <a:bodyPr/>
                    <a:lstStyle/>
                    <a:p>
                      <a:pPr algn="l" fontAlgn="t">
                        <a:lnSpc>
                          <a:spcPts val="1800"/>
                        </a:lnSpc>
                        <a:buNone/>
                      </a:pPr>
                      <a:r>
                        <a:rPr lang="en-GB" sz="1500">
                          <a:effectLst/>
                        </a:rPr>
                        <a:t>7. pack away all of the tools and place the waste material in the appropriate places when they are finished.</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Summary sheet</a:t>
                      </a:r>
                    </a:p>
                  </a:txBody>
                  <a:tcPr marL="73804" marR="73804" marT="36902" marB="3690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8182170"/>
                  </a:ext>
                </a:extLst>
              </a:tr>
            </a:tbl>
          </a:graphicData>
        </a:graphic>
      </p:graphicFrame>
      <p:sp>
        <p:nvSpPr>
          <p:cNvPr id="5" name="Rectangle 1">
            <a:extLst>
              <a:ext uri="{FF2B5EF4-FFF2-40B4-BE49-F238E27FC236}">
                <a16:creationId xmlns:a16="http://schemas.microsoft.com/office/drawing/2014/main" id="{7421D494-8E66-4242-8CD8-C2216A54FF91}"/>
              </a:ext>
            </a:extLst>
          </p:cNvPr>
          <p:cNvSpPr>
            <a:spLocks noChangeArrowheads="1"/>
          </p:cNvSpPr>
          <p:nvPr/>
        </p:nvSpPr>
        <p:spPr bwMode="auto">
          <a:xfrm>
            <a:off x="578748" y="6869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Removing old stock fencing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Three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6336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B01624A-FF9A-C5C0-8668-7D660E4F0971}"/>
              </a:ext>
            </a:extLst>
          </p:cNvPr>
          <p:cNvGraphicFramePr>
            <a:graphicFrameLocks noGrp="1"/>
          </p:cNvGraphicFramePr>
          <p:nvPr/>
        </p:nvGraphicFramePr>
        <p:xfrm>
          <a:off x="350108" y="1951380"/>
          <a:ext cx="11491784" cy="4360328"/>
        </p:xfrm>
        <a:graphic>
          <a:graphicData uri="http://schemas.openxmlformats.org/drawingml/2006/table">
            <a:tbl>
              <a:tblPr/>
              <a:tblGrid>
                <a:gridCol w="5745892">
                  <a:extLst>
                    <a:ext uri="{9D8B030D-6E8A-4147-A177-3AD203B41FA5}">
                      <a16:colId xmlns:a16="http://schemas.microsoft.com/office/drawing/2014/main" val="3717983123"/>
                    </a:ext>
                  </a:extLst>
                </a:gridCol>
                <a:gridCol w="5745892">
                  <a:extLst>
                    <a:ext uri="{9D8B030D-6E8A-4147-A177-3AD203B41FA5}">
                      <a16:colId xmlns:a16="http://schemas.microsoft.com/office/drawing/2014/main" val="3692895709"/>
                    </a:ext>
                  </a:extLst>
                </a:gridCol>
              </a:tblGrid>
              <a:tr h="631828">
                <a:tc>
                  <a:txBody>
                    <a:bodyPr/>
                    <a:lstStyle/>
                    <a:p>
                      <a:pPr algn="l" fontAlgn="t">
                        <a:buNone/>
                      </a:pPr>
                      <a:r>
                        <a:rPr lang="en-GB" sz="1800">
                          <a:effectLst/>
                        </a:rPr>
                        <a:t>In successfully completing this unit, the learner will have</a:t>
                      </a:r>
                    </a:p>
                  </a:txBody>
                  <a:tcPr marL="90261" marR="90261" marT="45131" marB="4513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Evidence needed</a:t>
                      </a:r>
                    </a:p>
                  </a:txBody>
                  <a:tcPr marL="90261" marR="90261" marT="45131" marB="4513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1162536"/>
                  </a:ext>
                </a:extLst>
              </a:tr>
              <a:tr h="1530678">
                <a:tc>
                  <a:txBody>
                    <a:bodyPr/>
                    <a:lstStyle/>
                    <a:p>
                      <a:pPr algn="l" fontAlgn="t">
                        <a:lnSpc>
                          <a:spcPts val="2400"/>
                        </a:lnSpc>
                        <a:buNone/>
                      </a:pPr>
                      <a:r>
                        <a:rPr lang="en-GB" sz="1800" b="1" dirty="0">
                          <a:effectLst/>
                        </a:rPr>
                        <a:t>shown knowledge of</a:t>
                      </a:r>
                    </a:p>
                    <a:p>
                      <a:pPr algn="l" fontAlgn="t">
                        <a:lnSpc>
                          <a:spcPts val="1800"/>
                        </a:lnSpc>
                        <a:buNone/>
                      </a:pPr>
                      <a:r>
                        <a:rPr lang="en-GB" sz="1800" dirty="0">
                          <a:effectLst/>
                        </a:rPr>
                        <a:t>1. the five welfare needs of animals, </a:t>
                      </a:r>
                      <a:r>
                        <a:rPr lang="en-GB" sz="1800" dirty="0" err="1">
                          <a:effectLst/>
                        </a:rPr>
                        <a:t>ie</a:t>
                      </a:r>
                      <a:r>
                        <a:rPr lang="en-GB" sz="1800" dirty="0">
                          <a:effectLst/>
                        </a:rPr>
                        <a:t> a suitable environment, a suitable diet, protection from pain and suffering, ability to exhibit natural behaviours, appropriate companionship</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 and/or student completed work</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78242652"/>
                  </a:ext>
                </a:extLst>
              </a:tr>
              <a:tr h="631828">
                <a:tc>
                  <a:txBody>
                    <a:bodyPr/>
                    <a:lstStyle/>
                    <a:p>
                      <a:pPr algn="l" fontAlgn="t">
                        <a:lnSpc>
                          <a:spcPts val="1800"/>
                        </a:lnSpc>
                        <a:buNone/>
                      </a:pPr>
                      <a:r>
                        <a:rPr lang="en-GB" sz="1800">
                          <a:effectLst/>
                        </a:rPr>
                        <a:t>2. the key reasons why it is important to meet the five welfare needs of animals</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 and/or student completed work</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03833264"/>
                  </a:ext>
                </a:extLst>
              </a:tr>
              <a:tr h="778502">
                <a:tc>
                  <a:txBody>
                    <a:bodyPr/>
                    <a:lstStyle/>
                    <a:p>
                      <a:pPr algn="l" fontAlgn="t">
                        <a:lnSpc>
                          <a:spcPts val="1800"/>
                        </a:lnSpc>
                        <a:buNone/>
                      </a:pPr>
                      <a:r>
                        <a:rPr lang="en-GB" sz="1800">
                          <a:effectLst/>
                        </a:rPr>
                        <a:t>3. the key consequences of not meeting an animal's welfare needs and how this affects their behaviour and health</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 and/or student completed work</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96989061"/>
                  </a:ext>
                </a:extLst>
              </a:tr>
              <a:tr h="778502">
                <a:tc>
                  <a:txBody>
                    <a:bodyPr/>
                    <a:lstStyle/>
                    <a:p>
                      <a:pPr algn="l" fontAlgn="t">
                        <a:lnSpc>
                          <a:spcPts val="1800"/>
                        </a:lnSpc>
                        <a:buNone/>
                      </a:pPr>
                      <a:r>
                        <a:rPr lang="en-GB" sz="1800">
                          <a:effectLst/>
                        </a:rPr>
                        <a:t>4. the normal behaviour patterns of at least three different species of farm or domestic animals.</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dirty="0">
                          <a:effectLst/>
                        </a:rPr>
                        <a:t>Summary sheet and/or student completed work</a:t>
                      </a:r>
                    </a:p>
                  </a:txBody>
                  <a:tcPr marL="90261" marR="90261" marT="45131" marB="4513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54088097"/>
                  </a:ext>
                </a:extLst>
              </a:tr>
            </a:tbl>
          </a:graphicData>
        </a:graphic>
      </p:graphicFrame>
      <p:sp>
        <p:nvSpPr>
          <p:cNvPr id="5" name="Rectangle 1">
            <a:extLst>
              <a:ext uri="{FF2B5EF4-FFF2-40B4-BE49-F238E27FC236}">
                <a16:creationId xmlns:a16="http://schemas.microsoft.com/office/drawing/2014/main" id="{763CC111-F5F7-13F5-9A2E-7945F0CD11B7}"/>
              </a:ext>
            </a:extLst>
          </p:cNvPr>
          <p:cNvSpPr>
            <a:spLocks noChangeArrowheads="1"/>
          </p:cNvSpPr>
          <p:nvPr/>
        </p:nvSpPr>
        <p:spPr bwMode="auto">
          <a:xfrm>
            <a:off x="440596" y="54629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Animal care (unit 1): Principles of animal care and welfare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32169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D5EE3E1-4C34-6F4E-0457-B0816B3FC6B3}"/>
              </a:ext>
            </a:extLst>
          </p:cNvPr>
          <p:cNvGraphicFramePr>
            <a:graphicFrameLocks noGrp="1"/>
          </p:cNvGraphicFramePr>
          <p:nvPr>
            <p:extLst>
              <p:ext uri="{D42A27DB-BD31-4B8C-83A1-F6EECF244321}">
                <p14:modId xmlns:p14="http://schemas.microsoft.com/office/powerpoint/2010/main" val="3895415706"/>
              </p:ext>
            </p:extLst>
          </p:nvPr>
        </p:nvGraphicFramePr>
        <p:xfrm>
          <a:off x="202019" y="1068872"/>
          <a:ext cx="11738344" cy="5555212"/>
        </p:xfrm>
        <a:graphic>
          <a:graphicData uri="http://schemas.openxmlformats.org/drawingml/2006/table">
            <a:tbl>
              <a:tblPr/>
              <a:tblGrid>
                <a:gridCol w="5869172">
                  <a:extLst>
                    <a:ext uri="{9D8B030D-6E8A-4147-A177-3AD203B41FA5}">
                      <a16:colId xmlns:a16="http://schemas.microsoft.com/office/drawing/2014/main" val="1984635061"/>
                    </a:ext>
                  </a:extLst>
                </a:gridCol>
                <a:gridCol w="5869172">
                  <a:extLst>
                    <a:ext uri="{9D8B030D-6E8A-4147-A177-3AD203B41FA5}">
                      <a16:colId xmlns:a16="http://schemas.microsoft.com/office/drawing/2014/main" val="3496671215"/>
                    </a:ext>
                  </a:extLst>
                </a:gridCol>
              </a:tblGrid>
              <a:tr h="291755">
                <a:tc>
                  <a:txBody>
                    <a:bodyPr/>
                    <a:lstStyle/>
                    <a:p>
                      <a:pPr algn="l" fontAlgn="t">
                        <a:buNone/>
                      </a:pPr>
                      <a:r>
                        <a:rPr lang="en-GB" sz="700" dirty="0">
                          <a:effectLst/>
                        </a:rPr>
                        <a:t>In successfully completing this unit, the learner will have</a:t>
                      </a:r>
                    </a:p>
                  </a:txBody>
                  <a:tcPr marL="37217" marR="37217" marT="18609" marB="1860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Evidence needed</a:t>
                      </a:r>
                    </a:p>
                  </a:txBody>
                  <a:tcPr marL="37217" marR="37217" marT="18609" marB="1860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15441199"/>
                  </a:ext>
                </a:extLst>
              </a:tr>
              <a:tr h="639025">
                <a:tc>
                  <a:txBody>
                    <a:bodyPr/>
                    <a:lstStyle/>
                    <a:p>
                      <a:pPr algn="l" fontAlgn="t">
                        <a:lnSpc>
                          <a:spcPts val="2400"/>
                        </a:lnSpc>
                        <a:buNone/>
                      </a:pPr>
                      <a:r>
                        <a:rPr lang="en-GB" sz="700" b="1" dirty="0">
                          <a:effectLst/>
                        </a:rPr>
                        <a:t>shown knowledge of</a:t>
                      </a:r>
                    </a:p>
                    <a:p>
                      <a:pPr algn="l" fontAlgn="t">
                        <a:lnSpc>
                          <a:spcPts val="1800"/>
                        </a:lnSpc>
                        <a:buNone/>
                      </a:pPr>
                      <a:r>
                        <a:rPr lang="en-GB" sz="700" dirty="0">
                          <a:effectLst/>
                        </a:rPr>
                        <a:t>1. the main design requirements of a standard wooden gate</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55050700"/>
                  </a:ext>
                </a:extLst>
              </a:tr>
              <a:tr h="359483">
                <a:tc>
                  <a:txBody>
                    <a:bodyPr/>
                    <a:lstStyle/>
                    <a:p>
                      <a:pPr algn="l" fontAlgn="t">
                        <a:lnSpc>
                          <a:spcPts val="1800"/>
                        </a:lnSpc>
                        <a:buNone/>
                      </a:pPr>
                      <a:r>
                        <a:rPr lang="en-GB" sz="700" dirty="0">
                          <a:effectLst/>
                        </a:rPr>
                        <a:t>2. the key materials and components that are required to make a wooden gate</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08950960"/>
                  </a:ext>
                </a:extLst>
              </a:tr>
              <a:tr h="359483">
                <a:tc>
                  <a:txBody>
                    <a:bodyPr/>
                    <a:lstStyle/>
                    <a:p>
                      <a:pPr algn="l" fontAlgn="t">
                        <a:lnSpc>
                          <a:spcPts val="1800"/>
                        </a:lnSpc>
                        <a:buNone/>
                      </a:pPr>
                      <a:r>
                        <a:rPr lang="en-GB" sz="700" dirty="0">
                          <a:effectLst/>
                        </a:rPr>
                        <a:t>3. the key finishes that will need to be applied, including the reason each is required</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23801870"/>
                  </a:ext>
                </a:extLst>
              </a:tr>
              <a:tr h="639025">
                <a:tc>
                  <a:txBody>
                    <a:bodyPr/>
                    <a:lstStyle/>
                    <a:p>
                      <a:pPr algn="l" fontAlgn="t">
                        <a:lnSpc>
                          <a:spcPts val="2400"/>
                        </a:lnSpc>
                        <a:buNone/>
                      </a:pPr>
                      <a:r>
                        <a:rPr lang="en-GB" sz="700" b="1">
                          <a:effectLst/>
                        </a:rPr>
                        <a:t>demonstrated the ability to</a:t>
                      </a:r>
                    </a:p>
                    <a:p>
                      <a:pPr algn="l" fontAlgn="t">
                        <a:lnSpc>
                          <a:spcPts val="1800"/>
                        </a:lnSpc>
                        <a:buNone/>
                      </a:pPr>
                      <a:r>
                        <a:rPr lang="en-GB" sz="700">
                          <a:effectLst/>
                        </a:rPr>
                        <a:t>4. select the appropriate PPE (Personal Protective Equipment) for making the gate</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21924618"/>
                  </a:ext>
                </a:extLst>
              </a:tr>
              <a:tr h="297685">
                <a:tc>
                  <a:txBody>
                    <a:bodyPr/>
                    <a:lstStyle/>
                    <a:p>
                      <a:pPr algn="l" fontAlgn="t">
                        <a:lnSpc>
                          <a:spcPts val="1800"/>
                        </a:lnSpc>
                        <a:buNone/>
                      </a:pPr>
                      <a:r>
                        <a:rPr lang="en-GB" sz="700">
                          <a:effectLst/>
                        </a:rPr>
                        <a:t>5. set up the work area so it is safe to proceed</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4990257"/>
                  </a:ext>
                </a:extLst>
              </a:tr>
              <a:tr h="297685">
                <a:tc>
                  <a:txBody>
                    <a:bodyPr/>
                    <a:lstStyle/>
                    <a:p>
                      <a:pPr algn="l" fontAlgn="t">
                        <a:lnSpc>
                          <a:spcPts val="1800"/>
                        </a:lnSpc>
                        <a:buNone/>
                      </a:pPr>
                      <a:r>
                        <a:rPr lang="en-GB" sz="700">
                          <a:effectLst/>
                        </a:rPr>
                        <a:t>6. measure the opening where the gate is to be fitted</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54680222"/>
                  </a:ext>
                </a:extLst>
              </a:tr>
              <a:tr h="359483">
                <a:tc>
                  <a:txBody>
                    <a:bodyPr/>
                    <a:lstStyle/>
                    <a:p>
                      <a:pPr algn="l" fontAlgn="t">
                        <a:lnSpc>
                          <a:spcPts val="1800"/>
                        </a:lnSpc>
                        <a:buNone/>
                      </a:pPr>
                      <a:r>
                        <a:rPr lang="en-GB" sz="700">
                          <a:effectLst/>
                        </a:rPr>
                        <a:t>7. take part in the designing of the gate, including a stage of the ordering process</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57171082"/>
                  </a:ext>
                </a:extLst>
              </a:tr>
              <a:tr h="359483">
                <a:tc>
                  <a:txBody>
                    <a:bodyPr/>
                    <a:lstStyle/>
                    <a:p>
                      <a:pPr algn="l" fontAlgn="t">
                        <a:lnSpc>
                          <a:spcPts val="1800"/>
                        </a:lnSpc>
                        <a:buNone/>
                      </a:pPr>
                      <a:r>
                        <a:rPr lang="en-GB" sz="700">
                          <a:effectLst/>
                        </a:rPr>
                        <a:t>8. select the appropriate equipment that is required to mark out and make the gate</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99931886"/>
                  </a:ext>
                </a:extLst>
              </a:tr>
              <a:tr h="297685">
                <a:tc>
                  <a:txBody>
                    <a:bodyPr/>
                    <a:lstStyle/>
                    <a:p>
                      <a:pPr algn="l" fontAlgn="t">
                        <a:lnSpc>
                          <a:spcPts val="1800"/>
                        </a:lnSpc>
                        <a:buNone/>
                      </a:pPr>
                      <a:r>
                        <a:rPr lang="en-GB" sz="700">
                          <a:effectLst/>
                        </a:rPr>
                        <a:t>9. measure the materials using the correct equipment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83303585"/>
                  </a:ext>
                </a:extLst>
              </a:tr>
              <a:tr h="297685">
                <a:tc>
                  <a:txBody>
                    <a:bodyPr/>
                    <a:lstStyle/>
                    <a:p>
                      <a:pPr algn="l" fontAlgn="t">
                        <a:lnSpc>
                          <a:spcPts val="1800"/>
                        </a:lnSpc>
                        <a:buNone/>
                      </a:pPr>
                      <a:r>
                        <a:rPr lang="en-GB" sz="700">
                          <a:effectLst/>
                        </a:rPr>
                        <a:t>10. safely use the key processes to accurately cut all the parts of the gate</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57790397"/>
                  </a:ext>
                </a:extLst>
              </a:tr>
              <a:tr h="297685">
                <a:tc>
                  <a:txBody>
                    <a:bodyPr/>
                    <a:lstStyle/>
                    <a:p>
                      <a:pPr algn="l" fontAlgn="t">
                        <a:lnSpc>
                          <a:spcPts val="1800"/>
                        </a:lnSpc>
                        <a:buNone/>
                      </a:pPr>
                      <a:r>
                        <a:rPr lang="en-GB" sz="700" dirty="0">
                          <a:effectLst/>
                        </a:rPr>
                        <a:t>11. use wood screws and a hand drill to fasten all the parts together securely</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1830337"/>
                  </a:ext>
                </a:extLst>
              </a:tr>
              <a:tr h="297685">
                <a:tc>
                  <a:txBody>
                    <a:bodyPr/>
                    <a:lstStyle/>
                    <a:p>
                      <a:pPr algn="l" fontAlgn="t">
                        <a:lnSpc>
                          <a:spcPts val="1800"/>
                        </a:lnSpc>
                        <a:buNone/>
                      </a:pPr>
                      <a:r>
                        <a:rPr lang="en-GB" sz="700">
                          <a:effectLst/>
                        </a:rPr>
                        <a:t>12. apply an appropriate finish to the gate</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355252"/>
                  </a:ext>
                </a:extLst>
              </a:tr>
              <a:tr h="463680">
                <a:tc>
                  <a:txBody>
                    <a:bodyPr/>
                    <a:lstStyle/>
                    <a:p>
                      <a:pPr algn="l" fontAlgn="t">
                        <a:lnSpc>
                          <a:spcPts val="1800"/>
                        </a:lnSpc>
                        <a:buNone/>
                      </a:pPr>
                      <a:r>
                        <a:rPr lang="en-GB" sz="700">
                          <a:effectLst/>
                        </a:rPr>
                        <a:t>13. measure and fit the hinges, latch and bolt into the correct positions on the gate post and test that it functions properly</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1074319"/>
                  </a:ext>
                </a:extLst>
              </a:tr>
              <a:tr h="297685">
                <a:tc>
                  <a:txBody>
                    <a:bodyPr/>
                    <a:lstStyle/>
                    <a:p>
                      <a:pPr algn="l" fontAlgn="t">
                        <a:lnSpc>
                          <a:spcPts val="1800"/>
                        </a:lnSpc>
                        <a:buNone/>
                      </a:pPr>
                      <a:r>
                        <a:rPr lang="en-GB" sz="700">
                          <a:effectLst/>
                        </a:rPr>
                        <a:t>14. clear the work area, leaving the site safe.</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dirty="0">
                          <a:effectLst/>
                        </a:rPr>
                        <a:t>Summary sheet</a:t>
                      </a:r>
                    </a:p>
                  </a:txBody>
                  <a:tcPr marL="37217" marR="37217" marT="18609" marB="186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4434888"/>
                  </a:ext>
                </a:extLst>
              </a:tr>
            </a:tbl>
          </a:graphicData>
        </a:graphic>
      </p:graphicFrame>
      <p:sp>
        <p:nvSpPr>
          <p:cNvPr id="5" name="Rectangle 1">
            <a:extLst>
              <a:ext uri="{FF2B5EF4-FFF2-40B4-BE49-F238E27FC236}">
                <a16:creationId xmlns:a16="http://schemas.microsoft.com/office/drawing/2014/main" id="{86E081D4-AF14-0C0D-3AD8-8F9499617609}"/>
              </a:ext>
            </a:extLst>
          </p:cNvPr>
          <p:cNvSpPr>
            <a:spLocks noChangeArrowheads="1"/>
          </p:cNvSpPr>
          <p:nvPr/>
        </p:nvSpPr>
        <p:spPr bwMode="auto">
          <a:xfrm>
            <a:off x="202019" y="23953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Designing, making and fitting a wooden gate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Two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46765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15E8C5-DCD4-F67B-BB27-98B0F2016A7D}"/>
              </a:ext>
            </a:extLst>
          </p:cNvPr>
          <p:cNvGraphicFramePr>
            <a:graphicFrameLocks noGrp="1"/>
          </p:cNvGraphicFramePr>
          <p:nvPr>
            <p:extLst>
              <p:ext uri="{D42A27DB-BD31-4B8C-83A1-F6EECF244321}">
                <p14:modId xmlns:p14="http://schemas.microsoft.com/office/powerpoint/2010/main" val="2960726896"/>
              </p:ext>
            </p:extLst>
          </p:nvPr>
        </p:nvGraphicFramePr>
        <p:xfrm>
          <a:off x="483981" y="1391479"/>
          <a:ext cx="10866506" cy="4923914"/>
        </p:xfrm>
        <a:graphic>
          <a:graphicData uri="http://schemas.openxmlformats.org/drawingml/2006/table">
            <a:tbl>
              <a:tblPr/>
              <a:tblGrid>
                <a:gridCol w="5433253">
                  <a:extLst>
                    <a:ext uri="{9D8B030D-6E8A-4147-A177-3AD203B41FA5}">
                      <a16:colId xmlns:a16="http://schemas.microsoft.com/office/drawing/2014/main" val="844498171"/>
                    </a:ext>
                  </a:extLst>
                </a:gridCol>
                <a:gridCol w="5433253">
                  <a:extLst>
                    <a:ext uri="{9D8B030D-6E8A-4147-A177-3AD203B41FA5}">
                      <a16:colId xmlns:a16="http://schemas.microsoft.com/office/drawing/2014/main" val="4248551669"/>
                    </a:ext>
                  </a:extLst>
                </a:gridCol>
              </a:tblGrid>
              <a:tr h="611906">
                <a:tc>
                  <a:txBody>
                    <a:bodyPr/>
                    <a:lstStyle/>
                    <a:p>
                      <a:pPr algn="l" fontAlgn="t">
                        <a:buNone/>
                      </a:pPr>
                      <a:r>
                        <a:rPr lang="en-GB" sz="1600">
                          <a:effectLst/>
                        </a:rPr>
                        <a:t>In successfully completing this unit, the learner will have</a:t>
                      </a:r>
                    </a:p>
                  </a:txBody>
                  <a:tcPr marL="82165" marR="82165" marT="41083" marB="4108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2165" marR="82165" marT="41083" marB="4108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8404236"/>
                  </a:ext>
                </a:extLst>
              </a:tr>
              <a:tr h="1145364">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list at least three common hazards, eg hung-up trees, kickback, unstable ground</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 and/or student completed work</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78783619"/>
                  </a:ext>
                </a:extLst>
              </a:tr>
              <a:tr h="611906">
                <a:tc>
                  <a:txBody>
                    <a:bodyPr/>
                    <a:lstStyle/>
                    <a:p>
                      <a:pPr algn="l" fontAlgn="t">
                        <a:lnSpc>
                          <a:spcPts val="1800"/>
                        </a:lnSpc>
                        <a:buNone/>
                      </a:pPr>
                      <a:r>
                        <a:rPr lang="en-GB" sz="1600">
                          <a:effectLst/>
                        </a:rPr>
                        <a:t>2. complete at least one written and/or verbal risk assessment before felling</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 and/or student completed work</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18361726"/>
                  </a:ext>
                </a:extLst>
              </a:tr>
              <a:tr h="577883">
                <a:tc>
                  <a:txBody>
                    <a:bodyPr/>
                    <a:lstStyle/>
                    <a:p>
                      <a:pPr algn="l" fontAlgn="t">
                        <a:lnSpc>
                          <a:spcPts val="1800"/>
                        </a:lnSpc>
                        <a:buNone/>
                      </a:pPr>
                      <a:r>
                        <a:rPr lang="en-GB" sz="1600">
                          <a:effectLst/>
                        </a:rPr>
                        <a:t>3. choose the key tools and check them for defects, eg chainsaw, wedges</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06246154"/>
                  </a:ext>
                </a:extLst>
              </a:tr>
              <a:tr h="821089">
                <a:tc>
                  <a:txBody>
                    <a:bodyPr/>
                    <a:lstStyle/>
                    <a:p>
                      <a:pPr algn="l" fontAlgn="t">
                        <a:lnSpc>
                          <a:spcPts val="1800"/>
                        </a:lnSpc>
                        <a:buNone/>
                      </a:pPr>
                      <a:r>
                        <a:rPr lang="en-GB" sz="1600">
                          <a:effectLst/>
                        </a:rPr>
                        <a:t>4. fell a tree with a diameter up to 380mm using the correct technique and escape route</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909158"/>
                  </a:ext>
                </a:extLst>
              </a:tr>
              <a:tr h="577883">
                <a:tc>
                  <a:txBody>
                    <a:bodyPr/>
                    <a:lstStyle/>
                    <a:p>
                      <a:pPr algn="l" fontAlgn="t">
                        <a:lnSpc>
                          <a:spcPts val="1800"/>
                        </a:lnSpc>
                        <a:buNone/>
                      </a:pPr>
                      <a:r>
                        <a:rPr lang="en-GB" sz="1600">
                          <a:effectLst/>
                        </a:rPr>
                        <a:t>5. sned, cross-cut and stack timber using the safe handling methods</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12775591"/>
                  </a:ext>
                </a:extLst>
              </a:tr>
              <a:tr h="577883">
                <a:tc>
                  <a:txBody>
                    <a:bodyPr/>
                    <a:lstStyle/>
                    <a:p>
                      <a:pPr algn="l" fontAlgn="t">
                        <a:lnSpc>
                          <a:spcPts val="1800"/>
                        </a:lnSpc>
                        <a:buNone/>
                      </a:pPr>
                      <a:r>
                        <a:rPr lang="en-GB" sz="1600">
                          <a:effectLst/>
                        </a:rPr>
                        <a:t>6. clean and inspect a chainsaw and the key tools, and report any faults.</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2165" marR="82165" marT="41083" marB="410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15867792"/>
                  </a:ext>
                </a:extLst>
              </a:tr>
            </a:tbl>
          </a:graphicData>
        </a:graphic>
      </p:graphicFrame>
      <p:sp>
        <p:nvSpPr>
          <p:cNvPr id="5" name="Rectangle 1">
            <a:extLst>
              <a:ext uri="{FF2B5EF4-FFF2-40B4-BE49-F238E27FC236}">
                <a16:creationId xmlns:a16="http://schemas.microsoft.com/office/drawing/2014/main" id="{F39C1462-C51D-BE02-1C1D-3135B6CA3D66}"/>
              </a:ext>
            </a:extLst>
          </p:cNvPr>
          <p:cNvSpPr>
            <a:spLocks noChangeArrowheads="1"/>
          </p:cNvSpPr>
          <p:nvPr/>
        </p:nvSpPr>
        <p:spPr bwMode="auto">
          <a:xfrm>
            <a:off x="483981" y="54260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Tree felling and processing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Two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86658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5292031-0429-5F3D-FDE3-3D60C8F645A6}"/>
              </a:ext>
            </a:extLst>
          </p:cNvPr>
          <p:cNvGraphicFramePr>
            <a:graphicFrameLocks noGrp="1"/>
          </p:cNvGraphicFramePr>
          <p:nvPr>
            <p:extLst>
              <p:ext uri="{D42A27DB-BD31-4B8C-83A1-F6EECF244321}">
                <p14:modId xmlns:p14="http://schemas.microsoft.com/office/powerpoint/2010/main" val="2924924212"/>
              </p:ext>
            </p:extLst>
          </p:nvPr>
        </p:nvGraphicFramePr>
        <p:xfrm>
          <a:off x="159025" y="1319468"/>
          <a:ext cx="11469758" cy="5150157"/>
        </p:xfrm>
        <a:graphic>
          <a:graphicData uri="http://schemas.openxmlformats.org/drawingml/2006/table">
            <a:tbl>
              <a:tblPr/>
              <a:tblGrid>
                <a:gridCol w="5734879">
                  <a:extLst>
                    <a:ext uri="{9D8B030D-6E8A-4147-A177-3AD203B41FA5}">
                      <a16:colId xmlns:a16="http://schemas.microsoft.com/office/drawing/2014/main" val="3773367201"/>
                    </a:ext>
                  </a:extLst>
                </a:gridCol>
                <a:gridCol w="5734879">
                  <a:extLst>
                    <a:ext uri="{9D8B030D-6E8A-4147-A177-3AD203B41FA5}">
                      <a16:colId xmlns:a16="http://schemas.microsoft.com/office/drawing/2014/main" val="4176270624"/>
                    </a:ext>
                  </a:extLst>
                </a:gridCol>
              </a:tblGrid>
              <a:tr h="360111">
                <a:tc>
                  <a:txBody>
                    <a:bodyPr/>
                    <a:lstStyle/>
                    <a:p>
                      <a:pPr algn="l" fontAlgn="t">
                        <a:buNone/>
                      </a:pPr>
                      <a:r>
                        <a:rPr lang="en-GB" sz="1000">
                          <a:effectLst/>
                        </a:rPr>
                        <a:t>In successfully completing this unit, the learner will have</a:t>
                      </a:r>
                    </a:p>
                  </a:txBody>
                  <a:tcPr marL="51444" marR="51444" marT="25722" marB="2572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1444" marR="51444" marT="25722" marB="2572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4742700"/>
                  </a:ext>
                </a:extLst>
              </a:tr>
              <a:tr h="486578">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1. compare two contrasting soil samples from different locations</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76997908"/>
                  </a:ext>
                </a:extLst>
              </a:tr>
              <a:tr h="205778">
                <a:tc>
                  <a:txBody>
                    <a:bodyPr/>
                    <a:lstStyle/>
                    <a:p>
                      <a:pPr algn="l" fontAlgn="t">
                        <a:lnSpc>
                          <a:spcPts val="1800"/>
                        </a:lnSpc>
                        <a:buNone/>
                      </a:pPr>
                      <a:r>
                        <a:rPr lang="it-IT" sz="1000">
                          <a:effectLst/>
                        </a:rPr>
                        <a:t>2. create a mini composter</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79589631"/>
                  </a:ext>
                </a:extLst>
              </a:tr>
              <a:tr h="315097">
                <a:tc>
                  <a:txBody>
                    <a:bodyPr/>
                    <a:lstStyle/>
                    <a:p>
                      <a:pPr algn="l" fontAlgn="t">
                        <a:lnSpc>
                          <a:spcPts val="1800"/>
                        </a:lnSpc>
                        <a:buNone/>
                      </a:pPr>
                      <a:r>
                        <a:rPr lang="en-GB" sz="1000" dirty="0">
                          <a:effectLst/>
                        </a:rPr>
                        <a:t>3. identify three parts of an earthworm, </a:t>
                      </a:r>
                      <a:r>
                        <a:rPr lang="en-GB" sz="1000" dirty="0" err="1">
                          <a:effectLst/>
                        </a:rPr>
                        <a:t>eg</a:t>
                      </a:r>
                      <a:r>
                        <a:rPr lang="en-GB" sz="1000" dirty="0">
                          <a:effectLst/>
                        </a:rPr>
                        <a:t> anterior, segment and clitellum</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79862978"/>
                  </a:ext>
                </a:extLst>
              </a:tr>
              <a:tr h="205778">
                <a:tc>
                  <a:txBody>
                    <a:bodyPr/>
                    <a:lstStyle/>
                    <a:p>
                      <a:pPr algn="l" fontAlgn="t">
                        <a:lnSpc>
                          <a:spcPts val="1800"/>
                        </a:lnSpc>
                        <a:buNone/>
                      </a:pPr>
                      <a:r>
                        <a:rPr lang="en-GB" sz="1000">
                          <a:effectLst/>
                        </a:rPr>
                        <a:t>4. create a milk bottle garden</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01166510"/>
                  </a:ext>
                </a:extLst>
              </a:tr>
              <a:tr h="486578">
                <a:tc>
                  <a:txBody>
                    <a:bodyPr/>
                    <a:lstStyle/>
                    <a:p>
                      <a:pPr algn="l" fontAlgn="t">
                        <a:lnSpc>
                          <a:spcPts val="2400"/>
                        </a:lnSpc>
                        <a:buNone/>
                      </a:pPr>
                      <a:r>
                        <a:rPr lang="en-GB" sz="1000" b="1">
                          <a:effectLst/>
                        </a:rPr>
                        <a:t>shown knowledge of</a:t>
                      </a:r>
                    </a:p>
                    <a:p>
                      <a:pPr algn="l" fontAlgn="t">
                        <a:lnSpc>
                          <a:spcPts val="1800"/>
                        </a:lnSpc>
                        <a:buNone/>
                      </a:pPr>
                      <a:r>
                        <a:rPr lang="en-GB" sz="1000">
                          <a:effectLst/>
                        </a:rPr>
                        <a:t>5. three ways in which soil is beneficial to plants and animals</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77590301"/>
                  </a:ext>
                </a:extLst>
              </a:tr>
              <a:tr h="315097">
                <a:tc>
                  <a:txBody>
                    <a:bodyPr/>
                    <a:lstStyle/>
                    <a:p>
                      <a:pPr algn="l" fontAlgn="t">
                        <a:lnSpc>
                          <a:spcPts val="1800"/>
                        </a:lnSpc>
                        <a:buNone/>
                      </a:pPr>
                      <a:r>
                        <a:rPr lang="en-GB" sz="1000">
                          <a:effectLst/>
                        </a:rPr>
                        <a:t>6. at least three ways in which compost is beneficial for growing plants</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9851676"/>
                  </a:ext>
                </a:extLst>
              </a:tr>
              <a:tr h="315097">
                <a:tc>
                  <a:txBody>
                    <a:bodyPr/>
                    <a:lstStyle/>
                    <a:p>
                      <a:pPr algn="l" fontAlgn="t">
                        <a:lnSpc>
                          <a:spcPts val="1800"/>
                        </a:lnSpc>
                        <a:buNone/>
                      </a:pPr>
                      <a:r>
                        <a:rPr lang="en-GB" sz="1000">
                          <a:effectLst/>
                        </a:rPr>
                        <a:t>7. the meaning of the terms decomposer and tiller</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83058226"/>
                  </a:ext>
                </a:extLst>
              </a:tr>
              <a:tr h="315097">
                <a:tc>
                  <a:txBody>
                    <a:bodyPr/>
                    <a:lstStyle/>
                    <a:p>
                      <a:pPr algn="l" fontAlgn="t">
                        <a:lnSpc>
                          <a:spcPts val="1800"/>
                        </a:lnSpc>
                        <a:buNone/>
                      </a:pPr>
                      <a:r>
                        <a:rPr lang="en-GB" sz="1000">
                          <a:effectLst/>
                        </a:rPr>
                        <a:t>8. two ways in which worms aid plant life</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59208443"/>
                  </a:ext>
                </a:extLst>
              </a:tr>
              <a:tr h="315097">
                <a:tc>
                  <a:txBody>
                    <a:bodyPr/>
                    <a:lstStyle/>
                    <a:p>
                      <a:pPr algn="l" fontAlgn="t">
                        <a:lnSpc>
                          <a:spcPts val="1800"/>
                        </a:lnSpc>
                        <a:buNone/>
                      </a:pPr>
                      <a:r>
                        <a:rPr lang="en-GB" sz="1000">
                          <a:effectLst/>
                        </a:rPr>
                        <a:t>9. what castings are and how they are important for plants</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84938211"/>
                  </a:ext>
                </a:extLst>
              </a:tr>
              <a:tr h="357967">
                <a:tc>
                  <a:txBody>
                    <a:bodyPr/>
                    <a:lstStyle/>
                    <a:p>
                      <a:pPr algn="l" fontAlgn="t">
                        <a:lnSpc>
                          <a:spcPts val="2400"/>
                        </a:lnSpc>
                        <a:buNone/>
                      </a:pPr>
                      <a:r>
                        <a:rPr lang="en-GB" sz="1000" b="1">
                          <a:effectLst/>
                        </a:rPr>
                        <a:t>acquired an understanding of</a:t>
                      </a:r>
                    </a:p>
                    <a:p>
                      <a:pPr algn="l" fontAlgn="t">
                        <a:lnSpc>
                          <a:spcPts val="1800"/>
                        </a:lnSpc>
                        <a:buNone/>
                      </a:pPr>
                      <a:r>
                        <a:rPr lang="en-GB" sz="1000">
                          <a:effectLst/>
                        </a:rPr>
                        <a:t>10. how soil is formed</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11643014"/>
                  </a:ext>
                </a:extLst>
              </a:tr>
              <a:tr h="315097">
                <a:tc>
                  <a:txBody>
                    <a:bodyPr/>
                    <a:lstStyle/>
                    <a:p>
                      <a:pPr algn="l" fontAlgn="t">
                        <a:lnSpc>
                          <a:spcPts val="1800"/>
                        </a:lnSpc>
                        <a:buNone/>
                      </a:pPr>
                      <a:r>
                        <a:rPr lang="en-GB" sz="1000">
                          <a:effectLst/>
                        </a:rPr>
                        <a:t>11. what decomposition is and how it works</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69766379"/>
                  </a:ext>
                </a:extLst>
              </a:tr>
              <a:tr h="357967">
                <a:tc>
                  <a:txBody>
                    <a:bodyPr/>
                    <a:lstStyle/>
                    <a:p>
                      <a:pPr algn="l" fontAlgn="t">
                        <a:lnSpc>
                          <a:spcPts val="2400"/>
                        </a:lnSpc>
                        <a:buNone/>
                      </a:pPr>
                      <a:r>
                        <a:rPr lang="en-GB" sz="1000" b="1">
                          <a:effectLst/>
                        </a:rPr>
                        <a:t>experienced</a:t>
                      </a:r>
                    </a:p>
                    <a:p>
                      <a:pPr algn="l" fontAlgn="t">
                        <a:lnSpc>
                          <a:spcPts val="1800"/>
                        </a:lnSpc>
                        <a:buNone/>
                      </a:pPr>
                      <a:r>
                        <a:rPr lang="en-GB" sz="1000">
                          <a:effectLst/>
                        </a:rPr>
                        <a:t>12. examining an earthworm.</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1444" marR="51444" marT="25722" marB="257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44480450"/>
                  </a:ext>
                </a:extLst>
              </a:tr>
            </a:tbl>
          </a:graphicData>
        </a:graphic>
      </p:graphicFrame>
      <p:sp>
        <p:nvSpPr>
          <p:cNvPr id="5" name="Rectangle 1">
            <a:extLst>
              <a:ext uri="{FF2B5EF4-FFF2-40B4-BE49-F238E27FC236}">
                <a16:creationId xmlns:a16="http://schemas.microsoft.com/office/drawing/2014/main" id="{0E330875-3064-12AE-981A-039715122A02}"/>
              </a:ext>
            </a:extLst>
          </p:cNvPr>
          <p:cNvSpPr>
            <a:spLocks noChangeArrowheads="1"/>
          </p:cNvSpPr>
          <p:nvPr/>
        </p:nvSpPr>
        <p:spPr bwMode="auto">
          <a:xfrm>
            <a:off x="323367" y="3883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Soil and decomposition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Two</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97618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484C68D-2CF9-E602-510A-0F44B362548A}"/>
              </a:ext>
            </a:extLst>
          </p:cNvPr>
          <p:cNvGraphicFramePr>
            <a:graphicFrameLocks noGrp="1"/>
          </p:cNvGraphicFramePr>
          <p:nvPr>
            <p:extLst>
              <p:ext uri="{D42A27DB-BD31-4B8C-83A1-F6EECF244321}">
                <p14:modId xmlns:p14="http://schemas.microsoft.com/office/powerpoint/2010/main" val="1593286466"/>
              </p:ext>
            </p:extLst>
          </p:nvPr>
        </p:nvGraphicFramePr>
        <p:xfrm>
          <a:off x="984738" y="763456"/>
          <a:ext cx="11026390" cy="5683455"/>
        </p:xfrm>
        <a:graphic>
          <a:graphicData uri="http://schemas.openxmlformats.org/drawingml/2006/table">
            <a:tbl>
              <a:tblPr/>
              <a:tblGrid>
                <a:gridCol w="5513195">
                  <a:extLst>
                    <a:ext uri="{9D8B030D-6E8A-4147-A177-3AD203B41FA5}">
                      <a16:colId xmlns:a16="http://schemas.microsoft.com/office/drawing/2014/main" val="3960830783"/>
                    </a:ext>
                  </a:extLst>
                </a:gridCol>
                <a:gridCol w="5513195">
                  <a:extLst>
                    <a:ext uri="{9D8B030D-6E8A-4147-A177-3AD203B41FA5}">
                      <a16:colId xmlns:a16="http://schemas.microsoft.com/office/drawing/2014/main" val="4170547029"/>
                    </a:ext>
                  </a:extLst>
                </a:gridCol>
              </a:tblGrid>
              <a:tr h="247469">
                <a:tc>
                  <a:txBody>
                    <a:bodyPr/>
                    <a:lstStyle/>
                    <a:p>
                      <a:pPr algn="l" fontAlgn="t">
                        <a:buNone/>
                      </a:pPr>
                      <a:r>
                        <a:rPr lang="en-GB" sz="700" dirty="0">
                          <a:effectLst/>
                        </a:rPr>
                        <a:t>In successfully completing this unit, the learner will have</a:t>
                      </a:r>
                    </a:p>
                  </a:txBody>
                  <a:tcPr marL="35353" marR="35353" marT="17676" marB="1767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Evidence needed</a:t>
                      </a:r>
                    </a:p>
                  </a:txBody>
                  <a:tcPr marL="35353" marR="35353" marT="17676" marB="1767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7338971"/>
                  </a:ext>
                </a:extLst>
              </a:tr>
              <a:tr h="334378">
                <a:tc>
                  <a:txBody>
                    <a:bodyPr/>
                    <a:lstStyle/>
                    <a:p>
                      <a:pPr algn="l" fontAlgn="t">
                        <a:lnSpc>
                          <a:spcPts val="2400"/>
                        </a:lnSpc>
                        <a:buNone/>
                      </a:pPr>
                      <a:r>
                        <a:rPr lang="en-GB" sz="700" b="1">
                          <a:effectLst/>
                        </a:rPr>
                        <a:t>experienced</a:t>
                      </a:r>
                    </a:p>
                    <a:p>
                      <a:pPr algn="l" fontAlgn="t">
                        <a:lnSpc>
                          <a:spcPts val="1800"/>
                        </a:lnSpc>
                        <a:buNone/>
                      </a:pPr>
                      <a:r>
                        <a:rPr lang="en-GB" sz="700">
                          <a:effectLst/>
                        </a:rPr>
                        <a:t>1. feeding at least five animals, ie pigs, ponies, sheep, goats, poultry</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02197123"/>
                  </a:ext>
                </a:extLst>
              </a:tr>
              <a:tr h="334378">
                <a:tc>
                  <a:txBody>
                    <a:bodyPr/>
                    <a:lstStyle/>
                    <a:p>
                      <a:pPr algn="l" fontAlgn="t">
                        <a:lnSpc>
                          <a:spcPts val="2400"/>
                        </a:lnSpc>
                        <a:buNone/>
                      </a:pPr>
                      <a:r>
                        <a:rPr lang="en-GB" sz="700" b="1">
                          <a:effectLst/>
                        </a:rPr>
                        <a:t>demonstrated the ability to</a:t>
                      </a:r>
                    </a:p>
                    <a:p>
                      <a:pPr algn="l" fontAlgn="t">
                        <a:lnSpc>
                          <a:spcPts val="1800"/>
                        </a:lnSpc>
                        <a:buNone/>
                      </a:pPr>
                      <a:r>
                        <a:rPr lang="en-GB" sz="700">
                          <a:effectLst/>
                        </a:rPr>
                        <a:t>2. enter and exit an animal pen safely on at least one occasion</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70966683"/>
                  </a:ext>
                </a:extLst>
              </a:tr>
              <a:tr h="141411">
                <a:tc>
                  <a:txBody>
                    <a:bodyPr/>
                    <a:lstStyle/>
                    <a:p>
                      <a:pPr algn="l" fontAlgn="t">
                        <a:lnSpc>
                          <a:spcPts val="1800"/>
                        </a:lnSpc>
                        <a:buNone/>
                      </a:pPr>
                      <a:r>
                        <a:rPr lang="en-GB" sz="700">
                          <a:effectLst/>
                        </a:rPr>
                        <a:t>3. prepare food for at least two animals</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172799"/>
                  </a:ext>
                </a:extLst>
              </a:tr>
              <a:tr h="216536">
                <a:tc>
                  <a:txBody>
                    <a:bodyPr/>
                    <a:lstStyle/>
                    <a:p>
                      <a:pPr algn="l" fontAlgn="t">
                        <a:lnSpc>
                          <a:spcPts val="1800"/>
                        </a:lnSpc>
                        <a:buNone/>
                      </a:pPr>
                      <a:r>
                        <a:rPr lang="en-GB" sz="700">
                          <a:effectLst/>
                        </a:rPr>
                        <a:t>4. handle at least two animals in a safe manner</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26270358"/>
                  </a:ext>
                </a:extLst>
              </a:tr>
              <a:tr h="304918">
                <a:tc>
                  <a:txBody>
                    <a:bodyPr/>
                    <a:lstStyle/>
                    <a:p>
                      <a:pPr algn="l" fontAlgn="t">
                        <a:lnSpc>
                          <a:spcPts val="1800"/>
                        </a:lnSpc>
                        <a:buNone/>
                      </a:pPr>
                      <a:r>
                        <a:rPr lang="en-GB" sz="700">
                          <a:effectLst/>
                        </a:rPr>
                        <a:t>5. groom at least one pony or goat using the appropriate tools and key techniques</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885759"/>
                  </a:ext>
                </a:extLst>
              </a:tr>
              <a:tr h="422760">
                <a:tc>
                  <a:txBody>
                    <a:bodyPr/>
                    <a:lstStyle/>
                    <a:p>
                      <a:pPr algn="l" fontAlgn="t">
                        <a:lnSpc>
                          <a:spcPts val="2400"/>
                        </a:lnSpc>
                        <a:buNone/>
                      </a:pPr>
                      <a:r>
                        <a:rPr lang="en-GB" sz="700" b="1">
                          <a:effectLst/>
                        </a:rPr>
                        <a:t>shown knowledge of</a:t>
                      </a:r>
                    </a:p>
                    <a:p>
                      <a:pPr algn="l" fontAlgn="t">
                        <a:lnSpc>
                          <a:spcPts val="1800"/>
                        </a:lnSpc>
                        <a:buNone/>
                      </a:pPr>
                      <a:r>
                        <a:rPr lang="en-GB" sz="700">
                          <a:effectLst/>
                        </a:rPr>
                        <a:t>6. how to interpret the key aspects of animal behaviour and react to them in a safe manner, eg signs of aggression</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23469312"/>
                  </a:ext>
                </a:extLst>
              </a:tr>
              <a:tr h="422760">
                <a:tc>
                  <a:txBody>
                    <a:bodyPr/>
                    <a:lstStyle/>
                    <a:p>
                      <a:pPr algn="l" fontAlgn="t">
                        <a:lnSpc>
                          <a:spcPts val="2400"/>
                        </a:lnSpc>
                        <a:buNone/>
                      </a:pPr>
                      <a:r>
                        <a:rPr lang="en-GB" sz="700" b="1">
                          <a:effectLst/>
                        </a:rPr>
                        <a:t>experienced</a:t>
                      </a:r>
                    </a:p>
                    <a:p>
                      <a:pPr algn="l" fontAlgn="t">
                        <a:lnSpc>
                          <a:spcPts val="1800"/>
                        </a:lnSpc>
                        <a:buNone/>
                      </a:pPr>
                      <a:r>
                        <a:rPr lang="en-GB" sz="700">
                          <a:effectLst/>
                        </a:rPr>
                        <a:t>7. working with four different species of young animals, ie lambs, piglets, ducklings, chicks</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78140093"/>
                  </a:ext>
                </a:extLst>
              </a:tr>
              <a:tr h="511142">
                <a:tc>
                  <a:txBody>
                    <a:bodyPr/>
                    <a:lstStyle/>
                    <a:p>
                      <a:pPr algn="l" fontAlgn="t">
                        <a:lnSpc>
                          <a:spcPts val="2400"/>
                        </a:lnSpc>
                        <a:buNone/>
                      </a:pPr>
                      <a:r>
                        <a:rPr lang="en-GB" sz="700" b="1">
                          <a:effectLst/>
                        </a:rPr>
                        <a:t>shown knowledge of</a:t>
                      </a:r>
                    </a:p>
                    <a:p>
                      <a:pPr algn="l" fontAlgn="t">
                        <a:lnSpc>
                          <a:spcPts val="1800"/>
                        </a:lnSpc>
                        <a:buNone/>
                      </a:pPr>
                      <a:r>
                        <a:rPr lang="en-GB" sz="700">
                          <a:effectLst/>
                        </a:rPr>
                        <a:t>8. the key health and wellbeing benefits of nature-based activities, eg for individuals, communities, the environment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79614814"/>
                  </a:ext>
                </a:extLst>
              </a:tr>
              <a:tr h="393300">
                <a:tc>
                  <a:txBody>
                    <a:bodyPr/>
                    <a:lstStyle/>
                    <a:p>
                      <a:pPr algn="l" fontAlgn="t">
                        <a:lnSpc>
                          <a:spcPts val="1800"/>
                        </a:lnSpc>
                        <a:buNone/>
                      </a:pPr>
                      <a:r>
                        <a:rPr lang="en-GB" sz="700">
                          <a:effectLst/>
                        </a:rPr>
                        <a:t>9. the key therapeutic benefits of green care facilities, eg care farms, city gardens, school farms, community allotments</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1851790"/>
                  </a:ext>
                </a:extLst>
              </a:tr>
              <a:tr h="334378">
                <a:tc>
                  <a:txBody>
                    <a:bodyPr/>
                    <a:lstStyle/>
                    <a:p>
                      <a:pPr algn="l" fontAlgn="t">
                        <a:lnSpc>
                          <a:spcPts val="2400"/>
                        </a:lnSpc>
                        <a:buNone/>
                      </a:pPr>
                      <a:r>
                        <a:rPr lang="en-GB" sz="700" b="1">
                          <a:effectLst/>
                        </a:rPr>
                        <a:t>demonstrated the ability to</a:t>
                      </a:r>
                    </a:p>
                    <a:p>
                      <a:pPr algn="l" fontAlgn="t">
                        <a:lnSpc>
                          <a:spcPts val="1800"/>
                        </a:lnSpc>
                        <a:buNone/>
                      </a:pPr>
                      <a:r>
                        <a:rPr lang="en-GB" sz="700">
                          <a:effectLst/>
                        </a:rPr>
                        <a:t>10. support the participants of at least four care farm sessions</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96269357"/>
                  </a:ext>
                </a:extLst>
              </a:tr>
              <a:tr h="687906">
                <a:tc>
                  <a:txBody>
                    <a:bodyPr/>
                    <a:lstStyle/>
                    <a:p>
                      <a:pPr algn="l" fontAlgn="t">
                        <a:lnSpc>
                          <a:spcPts val="2400"/>
                        </a:lnSpc>
                        <a:buNone/>
                      </a:pPr>
                      <a:r>
                        <a:rPr lang="en-GB" sz="700" b="1" dirty="0">
                          <a:effectLst/>
                        </a:rPr>
                        <a:t>experienced</a:t>
                      </a:r>
                    </a:p>
                    <a:p>
                      <a:pPr algn="l" fontAlgn="t">
                        <a:lnSpc>
                          <a:spcPts val="1800"/>
                        </a:lnSpc>
                        <a:buNone/>
                      </a:pPr>
                      <a:r>
                        <a:rPr lang="en-GB" sz="700" dirty="0">
                          <a:effectLst/>
                        </a:rPr>
                        <a:t>11. leading two different care farm activities, </a:t>
                      </a:r>
                      <a:r>
                        <a:rPr lang="en-GB" sz="700" dirty="0" err="1">
                          <a:effectLst/>
                        </a:rPr>
                        <a:t>eg</a:t>
                      </a:r>
                      <a:r>
                        <a:rPr lang="en-GB" sz="700" dirty="0">
                          <a:effectLst/>
                        </a:rPr>
                        <a:t> animal husbandry, agriculture, horticulture, woodland management, produce collection, craft-making, woodworking, habitat restoration.</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dirty="0">
                          <a:effectLst/>
                        </a:rPr>
                        <a:t>Summary sheet</a:t>
                      </a:r>
                    </a:p>
                  </a:txBody>
                  <a:tcPr marL="35353" marR="35353" marT="17676" marB="1767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31312149"/>
                  </a:ext>
                </a:extLst>
              </a:tr>
            </a:tbl>
          </a:graphicData>
        </a:graphic>
      </p:graphicFrame>
      <p:sp>
        <p:nvSpPr>
          <p:cNvPr id="5" name="Rectangle 1">
            <a:extLst>
              <a:ext uri="{FF2B5EF4-FFF2-40B4-BE49-F238E27FC236}">
                <a16:creationId xmlns:a16="http://schemas.microsoft.com/office/drawing/2014/main" id="{9480B723-669B-0F0A-39D7-9A02AAC53C54}"/>
              </a:ext>
            </a:extLst>
          </p:cNvPr>
          <p:cNvSpPr>
            <a:spLocks noChangeArrowheads="1"/>
          </p:cNvSpPr>
          <p:nvPr/>
        </p:nvSpPr>
        <p:spPr bwMode="auto">
          <a:xfrm>
            <a:off x="605055" y="0"/>
            <a:ext cx="42646371"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Animal care in a care farm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8124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026FE6E-A251-0BCC-B091-90BD678A8647}"/>
              </a:ext>
            </a:extLst>
          </p:cNvPr>
          <p:cNvGraphicFramePr>
            <a:graphicFrameLocks noGrp="1"/>
          </p:cNvGraphicFramePr>
          <p:nvPr>
            <p:extLst>
              <p:ext uri="{D42A27DB-BD31-4B8C-83A1-F6EECF244321}">
                <p14:modId xmlns:p14="http://schemas.microsoft.com/office/powerpoint/2010/main" val="263933453"/>
              </p:ext>
            </p:extLst>
          </p:nvPr>
        </p:nvGraphicFramePr>
        <p:xfrm>
          <a:off x="631371" y="1562115"/>
          <a:ext cx="10929258" cy="4956703"/>
        </p:xfrm>
        <a:graphic>
          <a:graphicData uri="http://schemas.openxmlformats.org/drawingml/2006/table">
            <a:tbl>
              <a:tblPr/>
              <a:tblGrid>
                <a:gridCol w="5464629">
                  <a:extLst>
                    <a:ext uri="{9D8B030D-6E8A-4147-A177-3AD203B41FA5}">
                      <a16:colId xmlns:a16="http://schemas.microsoft.com/office/drawing/2014/main" val="3554630743"/>
                    </a:ext>
                  </a:extLst>
                </a:gridCol>
                <a:gridCol w="5464629">
                  <a:extLst>
                    <a:ext uri="{9D8B030D-6E8A-4147-A177-3AD203B41FA5}">
                      <a16:colId xmlns:a16="http://schemas.microsoft.com/office/drawing/2014/main" val="2609568393"/>
                    </a:ext>
                  </a:extLst>
                </a:gridCol>
              </a:tblGrid>
              <a:tr h="316187">
                <a:tc>
                  <a:txBody>
                    <a:bodyPr/>
                    <a:lstStyle/>
                    <a:p>
                      <a:pPr algn="l" fontAlgn="t">
                        <a:buNone/>
                      </a:pPr>
                      <a:r>
                        <a:rPr lang="en-GB" sz="900">
                          <a:effectLst/>
                        </a:rPr>
                        <a:t>In successfully completing this unit, the learner will have</a:t>
                      </a:r>
                    </a:p>
                  </a:txBody>
                  <a:tcPr marL="45170" marR="45170" marT="22585" marB="2258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5170" marR="45170" marT="22585" marB="2258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67487106"/>
                  </a:ext>
                </a:extLst>
              </a:tr>
              <a:tr h="427229">
                <a:tc>
                  <a:txBody>
                    <a:bodyPr/>
                    <a:lstStyle/>
                    <a:p>
                      <a:pPr algn="l" fontAlgn="t">
                        <a:lnSpc>
                          <a:spcPts val="2400"/>
                        </a:lnSpc>
                        <a:buNone/>
                      </a:pPr>
                      <a:r>
                        <a:rPr lang="en-GB" sz="900" b="1">
                          <a:effectLst/>
                        </a:rPr>
                        <a:t>shown knowledge of</a:t>
                      </a:r>
                    </a:p>
                    <a:p>
                      <a:pPr algn="l" fontAlgn="t">
                        <a:lnSpc>
                          <a:spcPts val="1800"/>
                        </a:lnSpc>
                        <a:buNone/>
                      </a:pPr>
                      <a:r>
                        <a:rPr lang="en-GB" sz="900">
                          <a:effectLst/>
                        </a:rPr>
                        <a:t>1. the differing shelter requirements of at least three different small animals</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71184965"/>
                  </a:ext>
                </a:extLst>
              </a:tr>
              <a:tr h="276664">
                <a:tc>
                  <a:txBody>
                    <a:bodyPr/>
                    <a:lstStyle/>
                    <a:p>
                      <a:pPr algn="l" fontAlgn="t">
                        <a:lnSpc>
                          <a:spcPts val="1800"/>
                        </a:lnSpc>
                        <a:buNone/>
                      </a:pPr>
                      <a:r>
                        <a:rPr lang="en-GB" sz="900">
                          <a:effectLst/>
                        </a:rPr>
                        <a:t>2. the food and water requirements of at least three different small animals</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89008048"/>
                  </a:ext>
                </a:extLst>
              </a:tr>
              <a:tr h="276664">
                <a:tc>
                  <a:txBody>
                    <a:bodyPr/>
                    <a:lstStyle/>
                    <a:p>
                      <a:pPr algn="l" fontAlgn="t">
                        <a:lnSpc>
                          <a:spcPts val="1800"/>
                        </a:lnSpc>
                        <a:buNone/>
                      </a:pPr>
                      <a:r>
                        <a:rPr lang="en-GB" sz="900">
                          <a:effectLst/>
                        </a:rPr>
                        <a:t>3. the companionship requirements of at least three different small animals</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75404791"/>
                  </a:ext>
                </a:extLst>
              </a:tr>
              <a:tr h="276664">
                <a:tc>
                  <a:txBody>
                    <a:bodyPr/>
                    <a:lstStyle/>
                    <a:p>
                      <a:pPr algn="l" fontAlgn="t">
                        <a:lnSpc>
                          <a:spcPts val="1800"/>
                        </a:lnSpc>
                        <a:buNone/>
                      </a:pPr>
                      <a:r>
                        <a:rPr lang="en-GB" sz="900">
                          <a:effectLst/>
                        </a:rPr>
                        <a:t>4. the health and welfare needs of at least three different small animals</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18307601"/>
                  </a:ext>
                </a:extLst>
              </a:tr>
              <a:tr h="276664">
                <a:tc>
                  <a:txBody>
                    <a:bodyPr/>
                    <a:lstStyle/>
                    <a:p>
                      <a:pPr algn="l" fontAlgn="t">
                        <a:lnSpc>
                          <a:spcPts val="1800"/>
                        </a:lnSpc>
                        <a:buNone/>
                      </a:pPr>
                      <a:r>
                        <a:rPr lang="en-GB" sz="900">
                          <a:effectLst/>
                        </a:rPr>
                        <a:t>5. the natural behaviours of at least three different small animals</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76002335"/>
                  </a:ext>
                </a:extLst>
              </a:tr>
              <a:tr h="540153">
                <a:tc>
                  <a:txBody>
                    <a:bodyPr/>
                    <a:lstStyle/>
                    <a:p>
                      <a:pPr algn="l" fontAlgn="t">
                        <a:lnSpc>
                          <a:spcPts val="2400"/>
                        </a:lnSpc>
                        <a:buNone/>
                      </a:pPr>
                      <a:r>
                        <a:rPr lang="en-GB" sz="900" b="1">
                          <a:effectLst/>
                        </a:rPr>
                        <a:t>acquired an understanding of</a:t>
                      </a:r>
                    </a:p>
                    <a:p>
                      <a:pPr algn="l" fontAlgn="t">
                        <a:lnSpc>
                          <a:spcPts val="1800"/>
                        </a:lnSpc>
                        <a:buNone/>
                      </a:pPr>
                      <a:r>
                        <a:rPr lang="en-GB" sz="900">
                          <a:effectLst/>
                        </a:rPr>
                        <a:t>6. at least two enrichment activities and how they improve the welfare of small animals</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03626119"/>
                  </a:ext>
                </a:extLst>
              </a:tr>
              <a:tr h="389588">
                <a:tc>
                  <a:txBody>
                    <a:bodyPr/>
                    <a:lstStyle/>
                    <a:p>
                      <a:pPr algn="l" fontAlgn="t">
                        <a:lnSpc>
                          <a:spcPts val="1800"/>
                        </a:lnSpc>
                        <a:buNone/>
                      </a:pPr>
                      <a:r>
                        <a:rPr lang="en-GB" sz="900">
                          <a:effectLst/>
                        </a:rPr>
                        <a:t>7. why at least three different small animals have different shelter requirements</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23207180"/>
                  </a:ext>
                </a:extLst>
              </a:tr>
              <a:tr h="427229">
                <a:tc>
                  <a:txBody>
                    <a:bodyPr/>
                    <a:lstStyle/>
                    <a:p>
                      <a:pPr algn="l" fontAlgn="t">
                        <a:lnSpc>
                          <a:spcPts val="2400"/>
                        </a:lnSpc>
                        <a:buNone/>
                      </a:pPr>
                      <a:r>
                        <a:rPr lang="en-GB" sz="900" b="1">
                          <a:effectLst/>
                        </a:rPr>
                        <a:t>experienced</a:t>
                      </a:r>
                    </a:p>
                    <a:p>
                      <a:pPr algn="l" fontAlgn="t">
                        <a:lnSpc>
                          <a:spcPts val="1800"/>
                        </a:lnSpc>
                        <a:buNone/>
                      </a:pPr>
                      <a:r>
                        <a:rPr lang="en-GB" sz="900">
                          <a:effectLst/>
                        </a:rPr>
                        <a:t>8. observing a health check being conducted on a rabbit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6959978"/>
                  </a:ext>
                </a:extLst>
              </a:tr>
              <a:tr h="276664">
                <a:tc>
                  <a:txBody>
                    <a:bodyPr/>
                    <a:lstStyle/>
                    <a:p>
                      <a:pPr algn="l" fontAlgn="t">
                        <a:lnSpc>
                          <a:spcPts val="1800"/>
                        </a:lnSpc>
                        <a:buNone/>
                      </a:pPr>
                      <a:r>
                        <a:rPr lang="en-GB" sz="900">
                          <a:effectLst/>
                        </a:rPr>
                        <a:t>9. observing a small animal bonding session</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0525595"/>
                  </a:ext>
                </a:extLst>
              </a:tr>
              <a:tr h="314305">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10. safely handle a small animal</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11589087"/>
                  </a:ext>
                </a:extLst>
              </a:tr>
              <a:tr h="276664">
                <a:tc>
                  <a:txBody>
                    <a:bodyPr/>
                    <a:lstStyle/>
                    <a:p>
                      <a:pPr algn="l" fontAlgn="t">
                        <a:lnSpc>
                          <a:spcPts val="1800"/>
                        </a:lnSpc>
                        <a:buNone/>
                      </a:pPr>
                      <a:r>
                        <a:rPr lang="en-GB" sz="900">
                          <a:effectLst/>
                        </a:rPr>
                        <a:t>11. correctly clean out a small animal's enclosure</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63337751"/>
                  </a:ext>
                </a:extLst>
              </a:tr>
              <a:tr h="276664">
                <a:tc>
                  <a:txBody>
                    <a:bodyPr/>
                    <a:lstStyle/>
                    <a:p>
                      <a:pPr algn="l" fontAlgn="t">
                        <a:lnSpc>
                          <a:spcPts val="1800"/>
                        </a:lnSpc>
                        <a:buNone/>
                      </a:pPr>
                      <a:r>
                        <a:rPr lang="en-GB" sz="900">
                          <a:effectLst/>
                        </a:rPr>
                        <a:t>12. create and use an enrichment resource.</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5170" marR="45170" marT="22585" marB="2258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49204533"/>
                  </a:ext>
                </a:extLst>
              </a:tr>
            </a:tbl>
          </a:graphicData>
        </a:graphic>
      </p:graphicFrame>
      <p:sp>
        <p:nvSpPr>
          <p:cNvPr id="5" name="Rectangle 1">
            <a:extLst>
              <a:ext uri="{FF2B5EF4-FFF2-40B4-BE49-F238E27FC236}">
                <a16:creationId xmlns:a16="http://schemas.microsoft.com/office/drawing/2014/main" id="{BD2E6919-5939-1066-561B-B76B51633A2A}"/>
              </a:ext>
            </a:extLst>
          </p:cNvPr>
          <p:cNvSpPr>
            <a:spLocks noChangeArrowheads="1"/>
          </p:cNvSpPr>
          <p:nvPr/>
        </p:nvSpPr>
        <p:spPr bwMode="auto">
          <a:xfrm>
            <a:off x="445634" y="33918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Responsible pet ownership (unit 4): Caring for small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73752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C5BCEA4-5CE5-88FE-AE5B-70AA452CF905}"/>
              </a:ext>
            </a:extLst>
          </p:cNvPr>
          <p:cNvGraphicFramePr>
            <a:graphicFrameLocks noGrp="1"/>
          </p:cNvGraphicFramePr>
          <p:nvPr>
            <p:extLst>
              <p:ext uri="{D42A27DB-BD31-4B8C-83A1-F6EECF244321}">
                <p14:modId xmlns:p14="http://schemas.microsoft.com/office/powerpoint/2010/main" val="4139535459"/>
              </p:ext>
            </p:extLst>
          </p:nvPr>
        </p:nvGraphicFramePr>
        <p:xfrm>
          <a:off x="644235" y="1330036"/>
          <a:ext cx="10474038" cy="4938969"/>
        </p:xfrm>
        <a:graphic>
          <a:graphicData uri="http://schemas.openxmlformats.org/drawingml/2006/table">
            <a:tbl>
              <a:tblPr/>
              <a:tblGrid>
                <a:gridCol w="5237019">
                  <a:extLst>
                    <a:ext uri="{9D8B030D-6E8A-4147-A177-3AD203B41FA5}">
                      <a16:colId xmlns:a16="http://schemas.microsoft.com/office/drawing/2014/main" val="3484227438"/>
                    </a:ext>
                  </a:extLst>
                </a:gridCol>
                <a:gridCol w="5237019">
                  <a:extLst>
                    <a:ext uri="{9D8B030D-6E8A-4147-A177-3AD203B41FA5}">
                      <a16:colId xmlns:a16="http://schemas.microsoft.com/office/drawing/2014/main" val="484502866"/>
                    </a:ext>
                  </a:extLst>
                </a:gridCol>
              </a:tblGrid>
              <a:tr h="656648">
                <a:tc>
                  <a:txBody>
                    <a:bodyPr/>
                    <a:lstStyle/>
                    <a:p>
                      <a:pPr algn="l" fontAlgn="t">
                        <a:buNone/>
                      </a:pPr>
                      <a:r>
                        <a:rPr lang="en-GB" sz="1700">
                          <a:effectLst/>
                        </a:rPr>
                        <a:t>In successfully completing this unit, the learner will have</a:t>
                      </a:r>
                    </a:p>
                  </a:txBody>
                  <a:tcPr marL="84835" marR="84835" marT="42418" marB="4241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4835" marR="84835" marT="42418" marB="4241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73906965"/>
                  </a:ext>
                </a:extLst>
              </a:tr>
              <a:tr h="681542">
                <a:tc>
                  <a:txBody>
                    <a:bodyPr/>
                    <a:lstStyle/>
                    <a:p>
                      <a:pPr algn="l" fontAlgn="t">
                        <a:lnSpc>
                          <a:spcPts val="2400"/>
                        </a:lnSpc>
                        <a:buNone/>
                      </a:pPr>
                      <a:r>
                        <a:rPr lang="en-GB" sz="1700" b="1">
                          <a:effectLst/>
                        </a:rPr>
                        <a:t>shown knowledge of</a:t>
                      </a:r>
                    </a:p>
                    <a:p>
                      <a:pPr algn="l" fontAlgn="t">
                        <a:lnSpc>
                          <a:spcPts val="1800"/>
                        </a:lnSpc>
                        <a:buNone/>
                      </a:pPr>
                      <a:r>
                        <a:rPr lang="en-GB" sz="1700">
                          <a:effectLst/>
                        </a:rPr>
                        <a:t>1. how to tell the age of a horse</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10713025"/>
                  </a:ext>
                </a:extLst>
              </a:tr>
              <a:tr h="598562">
                <a:tc>
                  <a:txBody>
                    <a:bodyPr/>
                    <a:lstStyle/>
                    <a:p>
                      <a:pPr algn="l" fontAlgn="t">
                        <a:lnSpc>
                          <a:spcPts val="1800"/>
                        </a:lnSpc>
                        <a:buNone/>
                      </a:pPr>
                      <a:r>
                        <a:rPr lang="en-GB" sz="1700">
                          <a:effectLst/>
                        </a:rPr>
                        <a:t>2. the names of at least two types of breed of horse</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27635904"/>
                  </a:ext>
                </a:extLst>
              </a:tr>
              <a:tr h="598562">
                <a:tc>
                  <a:txBody>
                    <a:bodyPr/>
                    <a:lstStyle/>
                    <a:p>
                      <a:pPr algn="l" fontAlgn="t">
                        <a:lnSpc>
                          <a:spcPts val="1800"/>
                        </a:lnSpc>
                        <a:buNone/>
                      </a:pPr>
                      <a:r>
                        <a:rPr lang="en-GB" sz="1700">
                          <a:effectLst/>
                        </a:rPr>
                        <a:t>3. the name of two types of bit and the action of the bit on the horse</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574264"/>
                  </a:ext>
                </a:extLst>
              </a:tr>
              <a:tr h="681542">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4. plait the mane or tail</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12195093"/>
                  </a:ext>
                </a:extLst>
              </a:tr>
              <a:tr h="374517">
                <a:tc>
                  <a:txBody>
                    <a:bodyPr/>
                    <a:lstStyle/>
                    <a:p>
                      <a:pPr algn="l" fontAlgn="t">
                        <a:lnSpc>
                          <a:spcPts val="1800"/>
                        </a:lnSpc>
                        <a:buNone/>
                      </a:pPr>
                      <a:r>
                        <a:rPr lang="en-GB" sz="1700">
                          <a:effectLst/>
                        </a:rPr>
                        <a:t>5. apply a hoof file</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01047998"/>
                  </a:ext>
                </a:extLst>
              </a:tr>
              <a:tr h="374517">
                <a:tc>
                  <a:txBody>
                    <a:bodyPr/>
                    <a:lstStyle/>
                    <a:p>
                      <a:pPr algn="l" fontAlgn="t">
                        <a:lnSpc>
                          <a:spcPts val="1800"/>
                        </a:lnSpc>
                        <a:buNone/>
                      </a:pPr>
                      <a:r>
                        <a:rPr lang="en-GB" sz="1700">
                          <a:effectLst/>
                        </a:rPr>
                        <a:t>6. sponge the eyes and nose</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68681014"/>
                  </a:ext>
                </a:extLst>
              </a:tr>
              <a:tr h="598562">
                <a:tc>
                  <a:txBody>
                    <a:bodyPr/>
                    <a:lstStyle/>
                    <a:p>
                      <a:pPr algn="l" fontAlgn="t">
                        <a:lnSpc>
                          <a:spcPts val="1800"/>
                        </a:lnSpc>
                        <a:buNone/>
                      </a:pPr>
                      <a:r>
                        <a:rPr lang="en-GB" sz="1700">
                          <a:effectLst/>
                        </a:rPr>
                        <a:t>7. identify at least two horses, using colours and markings</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54310887"/>
                  </a:ext>
                </a:extLst>
              </a:tr>
              <a:tr h="374517">
                <a:tc>
                  <a:txBody>
                    <a:bodyPr/>
                    <a:lstStyle/>
                    <a:p>
                      <a:pPr algn="l" fontAlgn="t">
                        <a:lnSpc>
                          <a:spcPts val="1800"/>
                        </a:lnSpc>
                        <a:buNone/>
                      </a:pPr>
                      <a:r>
                        <a:rPr lang="en-GB" sz="1700">
                          <a:effectLst/>
                        </a:rPr>
                        <a:t>8. lead a horse in trot.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4835" marR="84835" marT="42418" marB="4241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27482555"/>
                  </a:ext>
                </a:extLst>
              </a:tr>
            </a:tbl>
          </a:graphicData>
        </a:graphic>
      </p:graphicFrame>
      <p:sp>
        <p:nvSpPr>
          <p:cNvPr id="5" name="Rectangle 1">
            <a:extLst>
              <a:ext uri="{FF2B5EF4-FFF2-40B4-BE49-F238E27FC236}">
                <a16:creationId xmlns:a16="http://schemas.microsoft.com/office/drawing/2014/main" id="{488428DE-8913-0C2C-0CE2-548125759190}"/>
              </a:ext>
            </a:extLst>
          </p:cNvPr>
          <p:cNvSpPr>
            <a:spLocks noChangeArrowheads="1"/>
          </p:cNvSpPr>
          <p:nvPr/>
        </p:nvSpPr>
        <p:spPr bwMode="auto">
          <a:xfrm>
            <a:off x="380279" y="36039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Equine care and handling (unit 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Level One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6368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327</TotalTime>
  <Words>9953</Words>
  <Application>Microsoft Office PowerPoint</Application>
  <PresentationFormat>Widescreen</PresentationFormat>
  <Paragraphs>1397</Paragraphs>
  <Slides>62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Aptos</vt:lpstr>
      <vt:lpstr>Aptos Display</vt:lpstr>
      <vt:lpstr>Arial</vt:lpstr>
      <vt:lpstr>Open Sans</vt:lpstr>
      <vt:lpstr>Office Theme</vt:lpstr>
      <vt:lpstr>Level 1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Level 2 courses</vt:lpstr>
      <vt:lpstr>PowerPoint Presentation</vt:lpstr>
      <vt:lpstr>PowerPoint Presentation</vt:lpstr>
      <vt:lpstr>PowerPoint Presentation</vt:lpstr>
      <vt:lpstr>PowerPoint Presentation</vt:lpstr>
      <vt:lpstr>Level 1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Level 2 &amp; 3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carroll</dc:creator>
  <cp:lastModifiedBy>laura carroll</cp:lastModifiedBy>
  <cp:revision>3</cp:revision>
  <dcterms:created xsi:type="dcterms:W3CDTF">2026-03-28T11:37:54Z</dcterms:created>
  <dcterms:modified xsi:type="dcterms:W3CDTF">2026-08-22T14:00:46Z</dcterms:modified>
</cp:coreProperties>
</file>