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9" r:id="rId4"/>
    <p:sldId id="257" r:id="rId5"/>
    <p:sldId id="261" r:id="rId6"/>
    <p:sldId id="258" r:id="rId7"/>
    <p:sldId id="264" r:id="rId8"/>
    <p:sldId id="262" r:id="rId9"/>
    <p:sldId id="266" r:id="rId10"/>
    <p:sldId id="263" r:id="rId11"/>
    <p:sldId id="265" r:id="rId12"/>
    <p:sldId id="26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923697-4749-40A6-A1E4-FB4FB7F6198E}" v="8" dt="2026-08-22T15:03:33.4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carroll" userId="10cc549c3e25ac6c" providerId="LiveId" clId="{C9503156-C2DF-45B0-8016-8AE5851BAF28}"/>
    <pc:docChg chg="custSel modSld">
      <pc:chgData name="laura carroll" userId="10cc549c3e25ac6c" providerId="LiveId" clId="{C9503156-C2DF-45B0-8016-8AE5851BAF28}" dt="2026-08-22T15:03:34.965" v="922" actId="27636"/>
      <pc:docMkLst>
        <pc:docMk/>
      </pc:docMkLst>
      <pc:sldChg chg="modSp mod">
        <pc:chgData name="laura carroll" userId="10cc549c3e25ac6c" providerId="LiveId" clId="{C9503156-C2DF-45B0-8016-8AE5851BAF28}" dt="2026-08-22T14:58:42.774" v="593"/>
        <pc:sldMkLst>
          <pc:docMk/>
          <pc:sldMk cId="1271972437" sldId="256"/>
        </pc:sldMkLst>
        <pc:spChg chg="mod">
          <ac:chgData name="laura carroll" userId="10cc549c3e25ac6c" providerId="LiveId" clId="{C9503156-C2DF-45B0-8016-8AE5851BAF28}" dt="2026-08-22T14:58:42.774" v="593"/>
          <ac:spMkLst>
            <pc:docMk/>
            <pc:sldMk cId="1271972437" sldId="256"/>
            <ac:spMk id="2" creationId="{E48384EA-49FF-7B5C-7B6C-3E6FF47DB1A5}"/>
          </ac:spMkLst>
        </pc:spChg>
        <pc:spChg chg="mod">
          <ac:chgData name="laura carroll" userId="10cc549c3e25ac6c" providerId="LiveId" clId="{C9503156-C2DF-45B0-8016-8AE5851BAF28}" dt="2026-08-22T14:39:08.462" v="5" actId="20577"/>
          <ac:spMkLst>
            <pc:docMk/>
            <pc:sldMk cId="1271972437" sldId="256"/>
            <ac:spMk id="4" creationId="{5948BAE9-33DA-7D0F-0E38-57879F610197}"/>
          </ac:spMkLst>
        </pc:spChg>
      </pc:sldChg>
      <pc:sldChg chg="modSp mod">
        <pc:chgData name="laura carroll" userId="10cc549c3e25ac6c" providerId="LiveId" clId="{C9503156-C2DF-45B0-8016-8AE5851BAF28}" dt="2026-08-22T14:58:28.916" v="592" actId="20577"/>
        <pc:sldMkLst>
          <pc:docMk/>
          <pc:sldMk cId="3870019070" sldId="260"/>
        </pc:sldMkLst>
        <pc:spChg chg="mod">
          <ac:chgData name="laura carroll" userId="10cc549c3e25ac6c" providerId="LiveId" clId="{C9503156-C2DF-45B0-8016-8AE5851BAF28}" dt="2026-08-22T14:58:28.916" v="592" actId="20577"/>
          <ac:spMkLst>
            <pc:docMk/>
            <pc:sldMk cId="3870019070" sldId="260"/>
            <ac:spMk id="3" creationId="{27B07B5E-9A96-EE85-8C7B-3012A6E584DC}"/>
          </ac:spMkLst>
        </pc:spChg>
      </pc:sldChg>
      <pc:sldChg chg="modSp mod">
        <pc:chgData name="laura carroll" userId="10cc549c3e25ac6c" providerId="LiveId" clId="{C9503156-C2DF-45B0-8016-8AE5851BAF28}" dt="2026-08-22T14:44:39.663" v="251" actId="5793"/>
        <pc:sldMkLst>
          <pc:docMk/>
          <pc:sldMk cId="227992635" sldId="264"/>
        </pc:sldMkLst>
        <pc:spChg chg="mod">
          <ac:chgData name="laura carroll" userId="10cc549c3e25ac6c" providerId="LiveId" clId="{C9503156-C2DF-45B0-8016-8AE5851BAF28}" dt="2026-08-22T14:44:39.663" v="251" actId="5793"/>
          <ac:spMkLst>
            <pc:docMk/>
            <pc:sldMk cId="227992635" sldId="264"/>
            <ac:spMk id="3" creationId="{3A9E9156-53AC-3726-2305-A18B03F9FCB7}"/>
          </ac:spMkLst>
        </pc:spChg>
      </pc:sldChg>
      <pc:sldChg chg="modSp mod">
        <pc:chgData name="laura carroll" userId="10cc549c3e25ac6c" providerId="LiveId" clId="{C9503156-C2DF-45B0-8016-8AE5851BAF28}" dt="2026-08-22T15:03:15.893" v="915" actId="20577"/>
        <pc:sldMkLst>
          <pc:docMk/>
          <pc:sldMk cId="3036907567" sldId="265"/>
        </pc:sldMkLst>
        <pc:spChg chg="mod">
          <ac:chgData name="laura carroll" userId="10cc549c3e25ac6c" providerId="LiveId" clId="{C9503156-C2DF-45B0-8016-8AE5851BAF28}" dt="2026-08-22T14:46:42.076" v="461" actId="1076"/>
          <ac:spMkLst>
            <pc:docMk/>
            <pc:sldMk cId="3036907567" sldId="265"/>
            <ac:spMk id="2" creationId="{2F3AEF68-D074-BB50-8F9E-FEAF680EB10A}"/>
          </ac:spMkLst>
        </pc:spChg>
        <pc:spChg chg="mod">
          <ac:chgData name="laura carroll" userId="10cc549c3e25ac6c" providerId="LiveId" clId="{C9503156-C2DF-45B0-8016-8AE5851BAF28}" dt="2026-08-22T15:03:15.893" v="915" actId="20577"/>
          <ac:spMkLst>
            <pc:docMk/>
            <pc:sldMk cId="3036907567" sldId="265"/>
            <ac:spMk id="3" creationId="{5D3F110F-007A-1BBA-BAF7-B9DB0B290ADA}"/>
          </ac:spMkLst>
        </pc:spChg>
      </pc:sldChg>
      <pc:sldChg chg="modSp mod">
        <pc:chgData name="laura carroll" userId="10cc549c3e25ac6c" providerId="LiveId" clId="{C9503156-C2DF-45B0-8016-8AE5851BAF28}" dt="2026-08-22T15:03:34.965" v="922" actId="27636"/>
        <pc:sldMkLst>
          <pc:docMk/>
          <pc:sldMk cId="750455891" sldId="267"/>
        </pc:sldMkLst>
        <pc:spChg chg="mod">
          <ac:chgData name="laura carroll" userId="10cc549c3e25ac6c" providerId="LiveId" clId="{C9503156-C2DF-45B0-8016-8AE5851BAF28}" dt="2026-08-22T15:03:34.965" v="922" actId="27636"/>
          <ac:spMkLst>
            <pc:docMk/>
            <pc:sldMk cId="750455891" sldId="267"/>
            <ac:spMk id="3" creationId="{F0A4E4DB-6BDE-B4BC-8C24-B1C44406812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BB5AA-E13C-E7A0-18A3-17024F0861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294C84-8F52-FD10-A7F3-98243DFE14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E21E384-6DC8-7D2A-03E3-5B80D47C1F12}"/>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5" name="Footer Placeholder 4">
            <a:extLst>
              <a:ext uri="{FF2B5EF4-FFF2-40B4-BE49-F238E27FC236}">
                <a16:creationId xmlns:a16="http://schemas.microsoft.com/office/drawing/2014/main" id="{1ECA36E1-D07D-3C2C-952F-6EE4D7434E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C7E0D9-27C6-7CDE-8738-6DEFDE9F740F}"/>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118949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35DAA-5700-7336-B723-A7D4C70A3F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707D373-11A7-1CA9-4A3F-5DD9408A99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840065-3A61-CFAC-C03B-56F01BFB1AFF}"/>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5" name="Footer Placeholder 4">
            <a:extLst>
              <a:ext uri="{FF2B5EF4-FFF2-40B4-BE49-F238E27FC236}">
                <a16:creationId xmlns:a16="http://schemas.microsoft.com/office/drawing/2014/main" id="{2470A3F5-998E-E900-2304-D8F478F7E5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81DB04-9BE4-E63A-A97C-CB60F5B753C1}"/>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441808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D9DAF6-ACCE-AD60-60FE-EB59CFAA82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5E089A-A7CA-9542-4E4F-DEA7E5E444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B1E60F-1F61-12A0-9DD5-716566FF733C}"/>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5" name="Footer Placeholder 4">
            <a:extLst>
              <a:ext uri="{FF2B5EF4-FFF2-40B4-BE49-F238E27FC236}">
                <a16:creationId xmlns:a16="http://schemas.microsoft.com/office/drawing/2014/main" id="{C71341E9-4F38-2F78-00E5-5CE4CE4A0A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5BE249-1EC3-B2E0-EC96-FF95CEDD499F}"/>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800347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5473D-33F7-D0B8-342D-06D0CDB4DC3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BD1B58-5DA9-9354-5D02-E09CFAEAED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B6F6B0-FA8C-A699-4E53-52C1E79A5942}"/>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5" name="Footer Placeholder 4">
            <a:extLst>
              <a:ext uri="{FF2B5EF4-FFF2-40B4-BE49-F238E27FC236}">
                <a16:creationId xmlns:a16="http://schemas.microsoft.com/office/drawing/2014/main" id="{180B5CFE-138E-2FD0-8FC8-DD08E0D163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91C66E-3C64-B2E5-5857-F6BA09AD636B}"/>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175867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6D3E6-9192-8B41-A5B5-038A9EDAE7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FBA48B-4042-171B-0756-EA1A51E189F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C6E6E9-DA16-D7E9-E493-C57DE5E133D7}"/>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5" name="Footer Placeholder 4">
            <a:extLst>
              <a:ext uri="{FF2B5EF4-FFF2-40B4-BE49-F238E27FC236}">
                <a16:creationId xmlns:a16="http://schemas.microsoft.com/office/drawing/2014/main" id="{DA28F8DF-A764-365A-B7EB-4A4D1547F9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C6F630-4134-7A5C-F7A1-92BE6DFF6940}"/>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349345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BB05E-BF47-6CFD-7039-FD4068310D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7FCC9F-81D5-2966-1351-691ADC79B6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5C4497-03BB-D0EE-A0E8-1041D2C992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637096D-25B9-A7C3-9EB2-CA973D0BC57D}"/>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6" name="Footer Placeholder 5">
            <a:extLst>
              <a:ext uri="{FF2B5EF4-FFF2-40B4-BE49-F238E27FC236}">
                <a16:creationId xmlns:a16="http://schemas.microsoft.com/office/drawing/2014/main" id="{4FB9086A-1238-6AAB-5074-C8E1F50FA6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79B7DF-A206-0ED8-9A1A-910CF36A2D1C}"/>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1090788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B1B7C-1462-02E6-3DA7-DB57D2AFEC5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25C4DA6-B617-77FF-FD76-39B1A05583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7F033B-F0CF-1197-1A06-65BC6796C7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FD57374-54D8-4580-86CD-1BBB402510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0F0D82-D5FA-DEDE-58EB-6932C9B5FF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2A0F3A3-5AB2-D745-7CAC-7C2692869277}"/>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8" name="Footer Placeholder 7">
            <a:extLst>
              <a:ext uri="{FF2B5EF4-FFF2-40B4-BE49-F238E27FC236}">
                <a16:creationId xmlns:a16="http://schemas.microsoft.com/office/drawing/2014/main" id="{67C91E5D-C0F6-CE49-7054-3755C47ACB4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56DC80F-D124-32C1-9E24-92002D14D25D}"/>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3409293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E9B25-A767-0302-A76B-4F506495AA1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9BB5EC-BA21-F15E-EDF0-46F6788ADEC6}"/>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4" name="Footer Placeholder 3">
            <a:extLst>
              <a:ext uri="{FF2B5EF4-FFF2-40B4-BE49-F238E27FC236}">
                <a16:creationId xmlns:a16="http://schemas.microsoft.com/office/drawing/2014/main" id="{DCCB4C0F-70E4-1503-7979-1923EB33101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1AD8611-385E-38BC-A5A1-F8B4760F5303}"/>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24425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F9B435-AF79-2D11-1FA0-C602057B66D0}"/>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3" name="Footer Placeholder 2">
            <a:extLst>
              <a:ext uri="{FF2B5EF4-FFF2-40B4-BE49-F238E27FC236}">
                <a16:creationId xmlns:a16="http://schemas.microsoft.com/office/drawing/2014/main" id="{6397BDA2-59CF-30B2-C73A-E921BA8C6B8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8FB2EB7-AB33-41C9-79C2-7CA26B51F26B}"/>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51981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510FA-26F7-4C58-B5DF-A1CED7ED29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F15D5E4-8921-D507-0134-1D7A693809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F46AA4-B757-0E10-1F25-4B7415A6C7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A5C3D4-1698-D96E-3293-936F6CDC9762}"/>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6" name="Footer Placeholder 5">
            <a:extLst>
              <a:ext uri="{FF2B5EF4-FFF2-40B4-BE49-F238E27FC236}">
                <a16:creationId xmlns:a16="http://schemas.microsoft.com/office/drawing/2014/main" id="{A903C835-3A74-7D13-3A44-4C4C502468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E32A8F-6154-593A-61A3-D3C08F61C7C7}"/>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3270093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440C9-A3CD-79BC-7112-79D5EA0943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0FCBE45-A4A9-95CD-D7B8-65C27EBEC3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FD99770-2A23-5A5B-460E-9F90C902D8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A92B48-D920-9A3C-F0B6-7AA24D351F59}"/>
              </a:ext>
            </a:extLst>
          </p:cNvPr>
          <p:cNvSpPr>
            <a:spLocks noGrp="1"/>
          </p:cNvSpPr>
          <p:nvPr>
            <p:ph type="dt" sz="half" idx="10"/>
          </p:nvPr>
        </p:nvSpPr>
        <p:spPr/>
        <p:txBody>
          <a:bodyPr/>
          <a:lstStyle/>
          <a:p>
            <a:fld id="{BB84D264-B898-49CE-A11D-89F30C74DC64}" type="datetimeFigureOut">
              <a:rPr lang="en-GB" smtClean="0"/>
              <a:t>22/08/2026</a:t>
            </a:fld>
            <a:endParaRPr lang="en-GB"/>
          </a:p>
        </p:txBody>
      </p:sp>
      <p:sp>
        <p:nvSpPr>
          <p:cNvPr id="6" name="Footer Placeholder 5">
            <a:extLst>
              <a:ext uri="{FF2B5EF4-FFF2-40B4-BE49-F238E27FC236}">
                <a16:creationId xmlns:a16="http://schemas.microsoft.com/office/drawing/2014/main" id="{9E85FBB4-BDBA-080B-1D42-F0E297F30D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4B52F7-EFD0-0ABA-A636-FFBA812D491C}"/>
              </a:ext>
            </a:extLst>
          </p:cNvPr>
          <p:cNvSpPr>
            <a:spLocks noGrp="1"/>
          </p:cNvSpPr>
          <p:nvPr>
            <p:ph type="sldNum" sz="quarter" idx="12"/>
          </p:nvPr>
        </p:nvSpPr>
        <p:spPr/>
        <p:txBody>
          <a:bodyPr/>
          <a:lstStyle/>
          <a:p>
            <a:fld id="{A092ADCB-C9B0-4A84-9D3D-BC58959682E7}" type="slidenum">
              <a:rPr lang="en-GB" smtClean="0"/>
              <a:t>‹#›</a:t>
            </a:fld>
            <a:endParaRPr lang="en-GB"/>
          </a:p>
        </p:txBody>
      </p:sp>
    </p:spTree>
    <p:extLst>
      <p:ext uri="{BB962C8B-B14F-4D97-AF65-F5344CB8AC3E}">
        <p14:creationId xmlns:p14="http://schemas.microsoft.com/office/powerpoint/2010/main" val="2441571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90FE22-90FD-3C44-2262-867683F5FD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7289084-66D3-94D6-DD21-0A4D7A72F2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23C004-E86A-D1F0-ED74-03CF3EE219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84D264-B898-49CE-A11D-89F30C74DC64}" type="datetimeFigureOut">
              <a:rPr lang="en-GB" smtClean="0"/>
              <a:t>22/08/2026</a:t>
            </a:fld>
            <a:endParaRPr lang="en-GB"/>
          </a:p>
        </p:txBody>
      </p:sp>
      <p:sp>
        <p:nvSpPr>
          <p:cNvPr id="5" name="Footer Placeholder 4">
            <a:extLst>
              <a:ext uri="{FF2B5EF4-FFF2-40B4-BE49-F238E27FC236}">
                <a16:creationId xmlns:a16="http://schemas.microsoft.com/office/drawing/2014/main" id="{16CBEE76-ACB5-C285-E151-F29A00F7BA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D2F02CD-834A-2C06-F3A9-CC8C7CED91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092ADCB-C9B0-4A84-9D3D-BC58959682E7}" type="slidenum">
              <a:rPr lang="en-GB" smtClean="0"/>
              <a:t>‹#›</a:t>
            </a:fld>
            <a:endParaRPr lang="en-GB"/>
          </a:p>
        </p:txBody>
      </p:sp>
    </p:spTree>
    <p:extLst>
      <p:ext uri="{BB962C8B-B14F-4D97-AF65-F5344CB8AC3E}">
        <p14:creationId xmlns:p14="http://schemas.microsoft.com/office/powerpoint/2010/main" val="506998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attheland.co.uk/qualification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ocr.org.uk/qualifications/gcse/food-preparation-and-nutrition-j309-from-2016/textbooks/"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attheland.co.uk/qualifications" TargetMode="External"/><Relationship Id="rId2" Type="http://schemas.openxmlformats.org/officeDocument/2006/relationships/hyperlink" Target="https://www.ocr.org.uk/Images/234806-specification-accredited-gcse-food-preparation-and-nutrition-j309.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ocr.org.uk/Images/693412-food-investigation-task-june-2024.pdf" TargetMode="External"/><Relationship Id="rId2" Type="http://schemas.openxmlformats.org/officeDocument/2006/relationships/hyperlink" Target="https://www.ocr.org.uk/Images/234814-unit-j309-02-and-j309-03-food-investigation-sample-assessment-material.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ocr.org.uk/Images/698408-food-preparation-task-june-2024.pdf" TargetMode="External"/><Relationship Id="rId2" Type="http://schemas.openxmlformats.org/officeDocument/2006/relationships/hyperlink" Target="https://www.ocr.org.uk/Images/234815-unit-j309-04-and-j309-05-food-preparation-sample-assessment-material.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tutorsandexams.uk/" TargetMode="External"/><Relationship Id="rId2" Type="http://schemas.openxmlformats.org/officeDocument/2006/relationships/hyperlink" Target="https://www.examcentrebirmingham.com/" TargetMode="External"/><Relationship Id="rId1" Type="http://schemas.openxmlformats.org/officeDocument/2006/relationships/slideLayout" Target="../slideLayouts/slideLayout2.xml"/><Relationship Id="rId6" Type="http://schemas.openxmlformats.org/officeDocument/2006/relationships/hyperlink" Target="https://www.tutorsandexams.uk/fees-and-awarding-body/" TargetMode="External"/><Relationship Id="rId5" Type="http://schemas.openxmlformats.org/officeDocument/2006/relationships/hyperlink" Target="https://www.tutorsandexams.uk/contact-us/" TargetMode="External"/><Relationship Id="rId4" Type="http://schemas.openxmlformats.org/officeDocument/2006/relationships/hyperlink" Target="https://www.examcentrebirmingham.com/pages/contac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hyperlink" Target="https://www.attheland.co.uk/home-educatio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384EA-49FF-7B5C-7B6C-3E6FF47DB1A5}"/>
              </a:ext>
            </a:extLst>
          </p:cNvPr>
          <p:cNvSpPr>
            <a:spLocks noGrp="1"/>
          </p:cNvSpPr>
          <p:nvPr>
            <p:ph type="ctrTitle"/>
          </p:nvPr>
        </p:nvSpPr>
        <p:spPr>
          <a:xfrm>
            <a:off x="1524000" y="1433413"/>
            <a:ext cx="9144000" cy="2387600"/>
          </a:xfrm>
        </p:spPr>
        <p:txBody>
          <a:bodyPr>
            <a:normAutofit/>
          </a:bodyPr>
          <a:lstStyle/>
          <a:p>
            <a:r>
              <a:rPr lang="en-GB" sz="3200" dirty="0">
                <a:hlinkClick r:id="rId2"/>
              </a:rPr>
              <a:t>Qualifications | </a:t>
            </a:r>
            <a:r>
              <a:rPr lang="en-GB" sz="3200" dirty="0" err="1">
                <a:hlinkClick r:id="rId2"/>
              </a:rPr>
              <a:t>attheland</a:t>
            </a:r>
            <a:br>
              <a:rPr lang="en-GB" sz="3200" dirty="0">
                <a:solidFill>
                  <a:schemeClr val="accent6">
                    <a:lumMod val="50000"/>
                  </a:schemeClr>
                </a:solidFill>
              </a:rPr>
            </a:br>
            <a:br>
              <a:rPr lang="en-GB" sz="3200" dirty="0">
                <a:solidFill>
                  <a:schemeClr val="accent6">
                    <a:lumMod val="50000"/>
                  </a:schemeClr>
                </a:solidFill>
              </a:rPr>
            </a:br>
            <a:r>
              <a:rPr lang="en-GB" sz="3200" dirty="0">
                <a:solidFill>
                  <a:schemeClr val="accent6">
                    <a:lumMod val="50000"/>
                  </a:schemeClr>
                </a:solidFill>
              </a:rPr>
              <a:t>OCR- GCSE</a:t>
            </a:r>
            <a:br>
              <a:rPr lang="en-GB" sz="3200" dirty="0">
                <a:solidFill>
                  <a:schemeClr val="accent6">
                    <a:lumMod val="50000"/>
                  </a:schemeClr>
                </a:solidFill>
              </a:rPr>
            </a:br>
            <a:r>
              <a:rPr lang="en-GB" sz="3200" dirty="0">
                <a:solidFill>
                  <a:schemeClr val="accent6">
                    <a:lumMod val="50000"/>
                  </a:schemeClr>
                </a:solidFill>
              </a:rPr>
              <a:t>Food preparation and nutrition</a:t>
            </a:r>
            <a:br>
              <a:rPr lang="en-GB" sz="3200" dirty="0">
                <a:solidFill>
                  <a:schemeClr val="accent6">
                    <a:lumMod val="50000"/>
                  </a:schemeClr>
                </a:solidFill>
              </a:rPr>
            </a:br>
            <a:r>
              <a:rPr lang="en-GB" sz="3200" dirty="0">
                <a:solidFill>
                  <a:schemeClr val="accent6">
                    <a:lumMod val="50000"/>
                  </a:schemeClr>
                </a:solidFill>
              </a:rPr>
              <a:t>2025- 2026</a:t>
            </a:r>
            <a:endParaRPr lang="en-GB" sz="3200" dirty="0"/>
          </a:p>
        </p:txBody>
      </p:sp>
      <p:sp>
        <p:nvSpPr>
          <p:cNvPr id="3" name="Subtitle 2">
            <a:extLst>
              <a:ext uri="{FF2B5EF4-FFF2-40B4-BE49-F238E27FC236}">
                <a16:creationId xmlns:a16="http://schemas.microsoft.com/office/drawing/2014/main" id="{4F341475-31DA-0872-0F52-B3E2D8C8E495}"/>
              </a:ext>
            </a:extLst>
          </p:cNvPr>
          <p:cNvSpPr>
            <a:spLocks noGrp="1"/>
          </p:cNvSpPr>
          <p:nvPr>
            <p:ph type="subTitle" idx="1"/>
          </p:nvPr>
        </p:nvSpPr>
        <p:spPr>
          <a:xfrm>
            <a:off x="1314450" y="0"/>
            <a:ext cx="9144000" cy="1655762"/>
          </a:xfrm>
        </p:spPr>
        <p:txBody>
          <a:bodyPr>
            <a:normAutofit fontScale="92500" lnSpcReduction="10000"/>
          </a:bodyPr>
          <a:lstStyle/>
          <a:p>
            <a:pPr>
              <a:tabLst>
                <a:tab pos="2971800" algn="ctr"/>
                <a:tab pos="5943600" algn="r"/>
              </a:tabLst>
            </a:pPr>
            <a:r>
              <a:rPr lang="en-GB" sz="9900" dirty="0">
                <a:solidFill>
                  <a:srgbClr val="538135"/>
                </a:solidFill>
                <a:effectLst/>
                <a:latin typeface="Raleway" pitchFamily="2" charset="0"/>
                <a:ea typeface="Calibri" panose="020F0502020204030204" pitchFamily="34" charset="0"/>
                <a:cs typeface="Times New Roman" panose="02020603050405020304" pitchFamily="18" charset="0"/>
              </a:rPr>
              <a:t>@</a:t>
            </a:r>
            <a:endParaRPr lang="en-GB" sz="9900" dirty="0">
              <a:effectLst/>
              <a:latin typeface="Calibri" panose="020F0502020204030204" pitchFamily="34" charset="0"/>
              <a:ea typeface="Calibri" panose="020F0502020204030204" pitchFamily="34" charset="0"/>
              <a:cs typeface="Times New Roman" panose="02020603050405020304" pitchFamily="18" charset="0"/>
            </a:endParaRPr>
          </a:p>
          <a:p>
            <a:pPr>
              <a:tabLst>
                <a:tab pos="2971800" algn="ctr"/>
                <a:tab pos="5943600" algn="r"/>
              </a:tabLst>
            </a:pPr>
            <a:r>
              <a:rPr lang="en-GB" sz="2400" dirty="0" err="1">
                <a:solidFill>
                  <a:srgbClr val="538135"/>
                </a:solidFill>
                <a:effectLst/>
                <a:latin typeface="Raleway" pitchFamily="2" charset="0"/>
                <a:ea typeface="Calibri" panose="020F0502020204030204" pitchFamily="34" charset="0"/>
                <a:cs typeface="Times New Roman" panose="02020603050405020304" pitchFamily="18" charset="0"/>
              </a:rPr>
              <a:t>theland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TextBox 3">
            <a:extLst>
              <a:ext uri="{FF2B5EF4-FFF2-40B4-BE49-F238E27FC236}">
                <a16:creationId xmlns:a16="http://schemas.microsoft.com/office/drawing/2014/main" id="{5948BAE9-33DA-7D0F-0E38-57879F610197}"/>
              </a:ext>
            </a:extLst>
          </p:cNvPr>
          <p:cNvSpPr txBox="1"/>
          <p:nvPr/>
        </p:nvSpPr>
        <p:spPr>
          <a:xfrm>
            <a:off x="1152525" y="3821013"/>
            <a:ext cx="10267950" cy="2862322"/>
          </a:xfrm>
          <a:prstGeom prst="rect">
            <a:avLst/>
          </a:prstGeom>
          <a:noFill/>
        </p:spPr>
        <p:txBody>
          <a:bodyPr wrap="square" rtlCol="0">
            <a:spAutoFit/>
          </a:bodyPr>
          <a:lstStyle/>
          <a:p>
            <a:pPr algn="ctr"/>
            <a:r>
              <a:rPr lang="en-GB" dirty="0"/>
              <a:t>Are you considering doing the GCSE food preparation and nutrition course as a home learner?</a:t>
            </a:r>
          </a:p>
          <a:p>
            <a:endParaRPr lang="en-GB" dirty="0"/>
          </a:p>
          <a:p>
            <a:r>
              <a:rPr lang="en-GB" dirty="0"/>
              <a:t>I have taught Food for 17 years, and my students have a track record of gaining good grades in this subject. I teach key stage 3 as well as key stage 4, and I would recommend this course for anyone who is 14+. The course is 1 year and starts in September and finishes in June. </a:t>
            </a:r>
          </a:p>
          <a:p>
            <a:endParaRPr lang="en-GB" dirty="0"/>
          </a:p>
          <a:p>
            <a:r>
              <a:rPr lang="en-GB" dirty="0"/>
              <a:t>There are 2 pieces of coursework known as NEA (non examined assessment). And 1 exam to complete.</a:t>
            </a:r>
          </a:p>
          <a:p>
            <a:pPr marL="285750" indent="-285750">
              <a:buFont typeface="Arial" panose="020B0604020202020204" pitchFamily="34" charset="0"/>
              <a:buChar char="•"/>
            </a:pPr>
            <a:r>
              <a:rPr lang="en-GB" dirty="0">
                <a:solidFill>
                  <a:srgbClr val="00B050"/>
                </a:solidFill>
              </a:rPr>
              <a:t>NEA1- Food investigation (worth 15% of overall grade)</a:t>
            </a:r>
          </a:p>
          <a:p>
            <a:pPr marL="285750" indent="-285750">
              <a:buFont typeface="Arial" panose="020B0604020202020204" pitchFamily="34" charset="0"/>
              <a:buChar char="•"/>
            </a:pPr>
            <a:r>
              <a:rPr lang="en-GB" dirty="0">
                <a:solidFill>
                  <a:srgbClr val="7030A0"/>
                </a:solidFill>
              </a:rPr>
              <a:t>NEA2- Food preparation task (worth 35% of overall grade)</a:t>
            </a:r>
          </a:p>
          <a:p>
            <a:pPr marL="285750" indent="-285750">
              <a:buFont typeface="Arial" panose="020B0604020202020204" pitchFamily="34" charset="0"/>
              <a:buChar char="•"/>
            </a:pPr>
            <a:r>
              <a:rPr lang="en-GB" dirty="0">
                <a:solidFill>
                  <a:srgbClr val="FF0000"/>
                </a:solidFill>
              </a:rPr>
              <a:t>An exam- worth 50%- 1hour 30mins</a:t>
            </a:r>
          </a:p>
        </p:txBody>
      </p:sp>
    </p:spTree>
    <p:extLst>
      <p:ext uri="{BB962C8B-B14F-4D97-AF65-F5344CB8AC3E}">
        <p14:creationId xmlns:p14="http://schemas.microsoft.com/office/powerpoint/2010/main" val="1271972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DBA4BDF-2DCE-C289-16B8-70945EA4A06F}"/>
              </a:ext>
            </a:extLst>
          </p:cNvPr>
          <p:cNvSpPr txBox="1"/>
          <p:nvPr/>
        </p:nvSpPr>
        <p:spPr>
          <a:xfrm>
            <a:off x="570270" y="1175095"/>
            <a:ext cx="6096000" cy="646331"/>
          </a:xfrm>
          <a:prstGeom prst="rect">
            <a:avLst/>
          </a:prstGeom>
          <a:noFill/>
        </p:spPr>
        <p:txBody>
          <a:bodyPr wrap="square">
            <a:spAutoFit/>
          </a:bodyPr>
          <a:lstStyle/>
          <a:p>
            <a:r>
              <a:rPr lang="en-GB" dirty="0">
                <a:hlinkClick r:id="rId2"/>
              </a:rPr>
              <a:t>https://www.ocr.org.uk/qualifications/gcse/food-preparation-and-nutrition-j309-from-2016/textbooks/</a:t>
            </a:r>
            <a:r>
              <a:rPr lang="en-GB" dirty="0"/>
              <a:t> </a:t>
            </a:r>
          </a:p>
        </p:txBody>
      </p:sp>
      <p:pic>
        <p:nvPicPr>
          <p:cNvPr id="11" name="Picture 10">
            <a:extLst>
              <a:ext uri="{FF2B5EF4-FFF2-40B4-BE49-F238E27FC236}">
                <a16:creationId xmlns:a16="http://schemas.microsoft.com/office/drawing/2014/main" id="{30F7F836-A3B7-F1EA-4DD1-47DDD9DE655E}"/>
              </a:ext>
            </a:extLst>
          </p:cNvPr>
          <p:cNvPicPr>
            <a:picLocks noChangeAspect="1"/>
          </p:cNvPicPr>
          <p:nvPr/>
        </p:nvPicPr>
        <p:blipFill>
          <a:blip r:embed="rId3"/>
          <a:stretch>
            <a:fillRect/>
          </a:stretch>
        </p:blipFill>
        <p:spPr>
          <a:xfrm>
            <a:off x="484545" y="1821426"/>
            <a:ext cx="5876925" cy="1885950"/>
          </a:xfrm>
          <a:prstGeom prst="rect">
            <a:avLst/>
          </a:prstGeom>
        </p:spPr>
      </p:pic>
      <p:sp>
        <p:nvSpPr>
          <p:cNvPr id="13" name="Title 1">
            <a:extLst>
              <a:ext uri="{FF2B5EF4-FFF2-40B4-BE49-F238E27FC236}">
                <a16:creationId xmlns:a16="http://schemas.microsoft.com/office/drawing/2014/main" id="{1E95C952-36B2-6FA2-12A1-C570997D2ABD}"/>
              </a:ext>
            </a:extLst>
          </p:cNvPr>
          <p:cNvSpPr>
            <a:spLocks noGrp="1"/>
          </p:cNvSpPr>
          <p:nvPr>
            <p:ph type="title"/>
          </p:nvPr>
        </p:nvSpPr>
        <p:spPr>
          <a:xfrm>
            <a:off x="265470" y="-4762"/>
            <a:ext cx="11564579" cy="1325563"/>
          </a:xfrm>
        </p:spPr>
        <p:txBody>
          <a:bodyPr/>
          <a:lstStyle/>
          <a:p>
            <a:pPr algn="ctr"/>
            <a:r>
              <a:rPr lang="en-GB" dirty="0"/>
              <a:t>What books would help me?</a:t>
            </a:r>
          </a:p>
        </p:txBody>
      </p:sp>
      <p:pic>
        <p:nvPicPr>
          <p:cNvPr id="15" name="Picture 14">
            <a:extLst>
              <a:ext uri="{FF2B5EF4-FFF2-40B4-BE49-F238E27FC236}">
                <a16:creationId xmlns:a16="http://schemas.microsoft.com/office/drawing/2014/main" id="{B419BB7A-DAB5-EF0C-5978-8CD45C532440}"/>
              </a:ext>
            </a:extLst>
          </p:cNvPr>
          <p:cNvPicPr>
            <a:picLocks noChangeAspect="1"/>
          </p:cNvPicPr>
          <p:nvPr/>
        </p:nvPicPr>
        <p:blipFill>
          <a:blip r:embed="rId4"/>
          <a:srcRect t="59677"/>
          <a:stretch/>
        </p:blipFill>
        <p:spPr>
          <a:xfrm>
            <a:off x="6047759" y="2338028"/>
            <a:ext cx="6096000" cy="2427339"/>
          </a:xfrm>
          <a:prstGeom prst="rect">
            <a:avLst/>
          </a:prstGeom>
        </p:spPr>
      </p:pic>
      <p:pic>
        <p:nvPicPr>
          <p:cNvPr id="17" name="Picture 16">
            <a:extLst>
              <a:ext uri="{FF2B5EF4-FFF2-40B4-BE49-F238E27FC236}">
                <a16:creationId xmlns:a16="http://schemas.microsoft.com/office/drawing/2014/main" id="{BA04D9F0-5483-8B31-2ED9-BB74EB668906}"/>
              </a:ext>
            </a:extLst>
          </p:cNvPr>
          <p:cNvPicPr>
            <a:picLocks noChangeAspect="1"/>
          </p:cNvPicPr>
          <p:nvPr/>
        </p:nvPicPr>
        <p:blipFill>
          <a:blip r:embed="rId4"/>
          <a:srcRect b="63679"/>
          <a:stretch/>
        </p:blipFill>
        <p:spPr>
          <a:xfrm>
            <a:off x="84495" y="3840725"/>
            <a:ext cx="6276975" cy="2186448"/>
          </a:xfrm>
          <a:prstGeom prst="rect">
            <a:avLst/>
          </a:prstGeom>
        </p:spPr>
      </p:pic>
    </p:spTree>
    <p:extLst>
      <p:ext uri="{BB962C8B-B14F-4D97-AF65-F5344CB8AC3E}">
        <p14:creationId xmlns:p14="http://schemas.microsoft.com/office/powerpoint/2010/main" val="2547057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AEF68-D074-BB50-8F9E-FEAF680EB10A}"/>
              </a:ext>
            </a:extLst>
          </p:cNvPr>
          <p:cNvSpPr>
            <a:spLocks noGrp="1"/>
          </p:cNvSpPr>
          <p:nvPr>
            <p:ph type="title"/>
          </p:nvPr>
        </p:nvSpPr>
        <p:spPr>
          <a:xfrm>
            <a:off x="460444" y="258121"/>
            <a:ext cx="10515600" cy="1325563"/>
          </a:xfrm>
        </p:spPr>
        <p:txBody>
          <a:bodyPr/>
          <a:lstStyle/>
          <a:p>
            <a:r>
              <a:rPr lang="en-GB" dirty="0"/>
              <a:t>Costs, Timings and Location </a:t>
            </a:r>
          </a:p>
        </p:txBody>
      </p:sp>
      <p:sp>
        <p:nvSpPr>
          <p:cNvPr id="3" name="Content Placeholder 2">
            <a:extLst>
              <a:ext uri="{FF2B5EF4-FFF2-40B4-BE49-F238E27FC236}">
                <a16:creationId xmlns:a16="http://schemas.microsoft.com/office/drawing/2014/main" id="{5D3F110F-007A-1BBA-BAF7-B9DB0B290ADA}"/>
              </a:ext>
            </a:extLst>
          </p:cNvPr>
          <p:cNvSpPr>
            <a:spLocks noGrp="1"/>
          </p:cNvSpPr>
          <p:nvPr>
            <p:ph idx="1"/>
          </p:nvPr>
        </p:nvSpPr>
        <p:spPr>
          <a:xfrm>
            <a:off x="515565" y="1507787"/>
            <a:ext cx="11215991" cy="4985088"/>
          </a:xfrm>
        </p:spPr>
        <p:txBody>
          <a:bodyPr>
            <a:normAutofit fontScale="62500" lnSpcReduction="20000"/>
          </a:bodyPr>
          <a:lstStyle/>
          <a:p>
            <a:r>
              <a:rPr lang="en-GB" sz="4400" dirty="0">
                <a:latin typeface="+mj-lt"/>
                <a:ea typeface="+mj-ea"/>
                <a:cs typeface="+mj-cs"/>
              </a:rPr>
              <a:t>Cost: £500</a:t>
            </a:r>
          </a:p>
          <a:p>
            <a:r>
              <a:rPr lang="en-GB" sz="4400" dirty="0">
                <a:latin typeface="+mj-lt"/>
                <a:ea typeface="+mj-ea"/>
                <a:cs typeface="+mj-cs"/>
              </a:rPr>
              <a:t>36 hours of sessions. This includes 1x3 hour session in October, 1x2 hour session February, 1x4 hour session in February. </a:t>
            </a:r>
          </a:p>
          <a:p>
            <a:r>
              <a:rPr lang="en-GB" sz="4400" dirty="0">
                <a:latin typeface="+mj-lt"/>
                <a:ea typeface="+mj-ea"/>
                <a:cs typeface="+mj-cs"/>
              </a:rPr>
              <a:t>A 1* 1 hour 1-2-1 session can be requested during the course</a:t>
            </a:r>
          </a:p>
          <a:p>
            <a:r>
              <a:rPr lang="en-GB" sz="4400" dirty="0">
                <a:latin typeface="+mj-lt"/>
                <a:ea typeface="+mj-ea"/>
                <a:cs typeface="+mj-cs"/>
              </a:rPr>
              <a:t>Plus weekly coursework and marking, and the marking of 2 Assessments which form part of the GCSE</a:t>
            </a:r>
          </a:p>
          <a:p>
            <a:r>
              <a:rPr lang="en-GB" sz="4400" dirty="0">
                <a:latin typeface="+mj-lt"/>
                <a:ea typeface="+mj-ea"/>
                <a:cs typeface="+mj-cs"/>
              </a:rPr>
              <a:t>Numbers are limited to 10 students on a first-come first first-served basis.</a:t>
            </a:r>
          </a:p>
          <a:p>
            <a:r>
              <a:rPr lang="en-GB" sz="4400" dirty="0">
                <a:latin typeface="+mj-lt"/>
                <a:ea typeface="+mj-ea"/>
                <a:cs typeface="+mj-cs"/>
              </a:rPr>
              <a:t>Practical sessions will take place at A variety of school sites confirmed once numbers are confirmed and the course starts. West Midlands based.</a:t>
            </a:r>
          </a:p>
          <a:p>
            <a:r>
              <a:rPr lang="en-GB" sz="4400" dirty="0"/>
              <a:t>A 1* 1 hour 1-2-1 session can be requested and is included in the 36 hours</a:t>
            </a:r>
          </a:p>
          <a:p>
            <a:endParaRPr lang="en-GB" sz="4400" dirty="0">
              <a:latin typeface="+mj-lt"/>
              <a:ea typeface="+mj-ea"/>
              <a:cs typeface="+mj-cs"/>
            </a:endParaRPr>
          </a:p>
          <a:p>
            <a:endParaRPr lang="en-GB" dirty="0"/>
          </a:p>
        </p:txBody>
      </p:sp>
    </p:spTree>
    <p:extLst>
      <p:ext uri="{BB962C8B-B14F-4D97-AF65-F5344CB8AC3E}">
        <p14:creationId xmlns:p14="http://schemas.microsoft.com/office/powerpoint/2010/main" val="3036907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ED281-74C8-A9EE-F225-2297E6959712}"/>
              </a:ext>
            </a:extLst>
          </p:cNvPr>
          <p:cNvSpPr>
            <a:spLocks noGrp="1"/>
          </p:cNvSpPr>
          <p:nvPr>
            <p:ph type="title"/>
          </p:nvPr>
        </p:nvSpPr>
        <p:spPr/>
        <p:txBody>
          <a:bodyPr/>
          <a:lstStyle/>
          <a:p>
            <a:r>
              <a:rPr lang="en-GB" dirty="0"/>
              <a:t>More information…</a:t>
            </a:r>
          </a:p>
        </p:txBody>
      </p:sp>
      <p:sp>
        <p:nvSpPr>
          <p:cNvPr id="3" name="Content Placeholder 2">
            <a:extLst>
              <a:ext uri="{FF2B5EF4-FFF2-40B4-BE49-F238E27FC236}">
                <a16:creationId xmlns:a16="http://schemas.microsoft.com/office/drawing/2014/main" id="{27B07B5E-9A96-EE85-8C7B-3012A6E584DC}"/>
              </a:ext>
            </a:extLst>
          </p:cNvPr>
          <p:cNvSpPr>
            <a:spLocks noGrp="1"/>
          </p:cNvSpPr>
          <p:nvPr>
            <p:ph idx="1"/>
          </p:nvPr>
        </p:nvSpPr>
        <p:spPr/>
        <p:txBody>
          <a:bodyPr/>
          <a:lstStyle/>
          <a:p>
            <a:r>
              <a:rPr lang="en-GB" dirty="0"/>
              <a:t>Check out the course specification here- </a:t>
            </a:r>
            <a:r>
              <a:rPr lang="en-GB" dirty="0">
                <a:hlinkClick r:id="rId2"/>
              </a:rPr>
              <a:t>https://www.ocr.org.uk/Images/234806-specification-accredited-gcse-food-preparation-and-nutrition-j309.pdf</a:t>
            </a:r>
            <a:r>
              <a:rPr lang="en-GB" dirty="0"/>
              <a:t> </a:t>
            </a:r>
          </a:p>
          <a:p>
            <a:r>
              <a:rPr lang="en-GB" dirty="0"/>
              <a:t>Contact us: Laura Carroll</a:t>
            </a:r>
          </a:p>
          <a:p>
            <a:r>
              <a:rPr lang="en-GB" dirty="0"/>
              <a:t>07969049854</a:t>
            </a:r>
          </a:p>
          <a:p>
            <a:r>
              <a:rPr lang="en-GB" dirty="0"/>
              <a:t>Attheland@outlook.com</a:t>
            </a:r>
          </a:p>
          <a:p>
            <a:r>
              <a:rPr lang="en-GB" dirty="0">
                <a:hlinkClick r:id="rId3"/>
              </a:rPr>
              <a:t>Qualifications | </a:t>
            </a:r>
            <a:r>
              <a:rPr lang="en-GB" dirty="0" err="1">
                <a:hlinkClick r:id="rId3"/>
              </a:rPr>
              <a:t>attheland</a:t>
            </a:r>
            <a:endParaRPr lang="en-GB" dirty="0"/>
          </a:p>
          <a:p>
            <a:r>
              <a:rPr lang="en-GB" dirty="0"/>
              <a:t>Carrolls’ Equestrian, Eaves Green Lane, Meriden, CV7 7JL</a:t>
            </a:r>
          </a:p>
        </p:txBody>
      </p:sp>
    </p:spTree>
    <p:extLst>
      <p:ext uri="{BB962C8B-B14F-4D97-AF65-F5344CB8AC3E}">
        <p14:creationId xmlns:p14="http://schemas.microsoft.com/office/powerpoint/2010/main" val="3870019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C3C22-3CF0-203F-B393-0A8038A9B4D7}"/>
              </a:ext>
            </a:extLst>
          </p:cNvPr>
          <p:cNvSpPr>
            <a:spLocks noGrp="1"/>
          </p:cNvSpPr>
          <p:nvPr>
            <p:ph type="title"/>
          </p:nvPr>
        </p:nvSpPr>
        <p:spPr>
          <a:xfrm>
            <a:off x="838200" y="0"/>
            <a:ext cx="10515600" cy="1325563"/>
          </a:xfrm>
        </p:spPr>
        <p:txBody>
          <a:bodyPr/>
          <a:lstStyle/>
          <a:p>
            <a:pPr algn="ctr"/>
            <a:r>
              <a:rPr lang="en-GB" dirty="0"/>
              <a:t>How long does it take?</a:t>
            </a:r>
          </a:p>
        </p:txBody>
      </p:sp>
      <p:sp>
        <p:nvSpPr>
          <p:cNvPr id="3" name="Content Placeholder 2">
            <a:extLst>
              <a:ext uri="{FF2B5EF4-FFF2-40B4-BE49-F238E27FC236}">
                <a16:creationId xmlns:a16="http://schemas.microsoft.com/office/drawing/2014/main" id="{F0A4E4DB-6BDE-B4BC-8C24-B1C44406812F}"/>
              </a:ext>
            </a:extLst>
          </p:cNvPr>
          <p:cNvSpPr>
            <a:spLocks noGrp="1"/>
          </p:cNvSpPr>
          <p:nvPr>
            <p:ph idx="1"/>
          </p:nvPr>
        </p:nvSpPr>
        <p:spPr>
          <a:xfrm>
            <a:off x="333375" y="1438276"/>
            <a:ext cx="11696699" cy="5172074"/>
          </a:xfrm>
        </p:spPr>
        <p:txBody>
          <a:bodyPr>
            <a:normAutofit fontScale="92500" lnSpcReduction="20000"/>
          </a:bodyPr>
          <a:lstStyle/>
          <a:p>
            <a:r>
              <a:rPr lang="en-GB" dirty="0"/>
              <a:t>The course is 1 year and the amount of time you dedicate does depend on you. I recommend in addition to our 1 hour session, you cook at least 3 hours per week and additional course work hours will depend on the hours required by the exam board for each NEA task. </a:t>
            </a:r>
          </a:p>
          <a:p>
            <a:r>
              <a:rPr lang="en-GB" dirty="0"/>
              <a:t>We will have 1 hour weekly session which will cover course content and coursework. Times and dates will be confirmed during the initial meeting prior to the course starting. </a:t>
            </a:r>
          </a:p>
          <a:p>
            <a:r>
              <a:rPr lang="en-GB" dirty="0"/>
              <a:t>36 hours of sessions. This includes 1x3 hour session in October, 1x2 hour session February, 1x4 hour session in February. </a:t>
            </a:r>
          </a:p>
          <a:p>
            <a:r>
              <a:rPr lang="en-GB"/>
              <a:t>A 1* 1 hour 1-2-1 session can be requested during the course</a:t>
            </a:r>
            <a:endParaRPr lang="en-GB" dirty="0"/>
          </a:p>
          <a:p>
            <a:r>
              <a:rPr lang="en-GB" dirty="0"/>
              <a:t>Our 1-2-1 session can be requested at any time for 1 hour at a time to suit ourselves.</a:t>
            </a:r>
          </a:p>
          <a:p>
            <a:r>
              <a:rPr lang="en-GB" dirty="0"/>
              <a:t>The practical sessions will take place during October (1x3 hour session), 1x 2 hour sessions in February and 1x4 hour session in February. (subject to change due to availability and dates to be confirmed).</a:t>
            </a:r>
          </a:p>
          <a:p>
            <a:endParaRPr lang="en-GB" dirty="0"/>
          </a:p>
          <a:p>
            <a:endParaRPr lang="en-GB" dirty="0"/>
          </a:p>
        </p:txBody>
      </p:sp>
    </p:spTree>
    <p:extLst>
      <p:ext uri="{BB962C8B-B14F-4D97-AF65-F5344CB8AC3E}">
        <p14:creationId xmlns:p14="http://schemas.microsoft.com/office/powerpoint/2010/main" val="750455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99968-A3A7-0649-35BF-AB5B170E39E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0F3D02C-CE87-80B3-C001-CAD105D5BFDE}"/>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E5CDFCAE-5218-EF38-0FEF-81FCE8364246}"/>
              </a:ext>
            </a:extLst>
          </p:cNvPr>
          <p:cNvPicPr>
            <a:picLocks noChangeAspect="1"/>
          </p:cNvPicPr>
          <p:nvPr/>
        </p:nvPicPr>
        <p:blipFill>
          <a:blip r:embed="rId2"/>
          <a:stretch>
            <a:fillRect/>
          </a:stretch>
        </p:blipFill>
        <p:spPr>
          <a:xfrm>
            <a:off x="508973" y="246574"/>
            <a:ext cx="11034098" cy="6467990"/>
          </a:xfrm>
          <a:prstGeom prst="rect">
            <a:avLst/>
          </a:prstGeom>
        </p:spPr>
      </p:pic>
    </p:spTree>
    <p:extLst>
      <p:ext uri="{BB962C8B-B14F-4D97-AF65-F5344CB8AC3E}">
        <p14:creationId xmlns:p14="http://schemas.microsoft.com/office/powerpoint/2010/main" val="3358426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D801F-283A-E361-0A3B-23BE742C93B2}"/>
              </a:ext>
            </a:extLst>
          </p:cNvPr>
          <p:cNvSpPr>
            <a:spLocks noGrp="1"/>
          </p:cNvSpPr>
          <p:nvPr>
            <p:ph type="title"/>
          </p:nvPr>
        </p:nvSpPr>
        <p:spPr>
          <a:xfrm>
            <a:off x="581025" y="260350"/>
            <a:ext cx="10515600" cy="1325563"/>
          </a:xfrm>
        </p:spPr>
        <p:txBody>
          <a:bodyPr/>
          <a:lstStyle/>
          <a:p>
            <a:r>
              <a:rPr lang="en-GB" dirty="0">
                <a:solidFill>
                  <a:srgbClr val="00B050"/>
                </a:solidFill>
              </a:rPr>
              <a:t>NEA 1- Food investigation (15%)</a:t>
            </a:r>
          </a:p>
        </p:txBody>
      </p:sp>
      <p:sp>
        <p:nvSpPr>
          <p:cNvPr id="3" name="Content Placeholder 2">
            <a:extLst>
              <a:ext uri="{FF2B5EF4-FFF2-40B4-BE49-F238E27FC236}">
                <a16:creationId xmlns:a16="http://schemas.microsoft.com/office/drawing/2014/main" id="{C01A0F40-671B-95CB-FC10-910F68F6CBD8}"/>
              </a:ext>
            </a:extLst>
          </p:cNvPr>
          <p:cNvSpPr>
            <a:spLocks noGrp="1"/>
          </p:cNvSpPr>
          <p:nvPr>
            <p:ph idx="1"/>
          </p:nvPr>
        </p:nvSpPr>
        <p:spPr/>
        <p:txBody>
          <a:bodyPr/>
          <a:lstStyle/>
          <a:p>
            <a:r>
              <a:rPr lang="en-GB" dirty="0">
                <a:solidFill>
                  <a:srgbClr val="00B050"/>
                </a:solidFill>
              </a:rPr>
              <a:t>Choose from 2 tasks- example of previous tasks is found here… </a:t>
            </a:r>
            <a:r>
              <a:rPr lang="en-GB" dirty="0">
                <a:solidFill>
                  <a:srgbClr val="0070C0"/>
                </a:solidFill>
                <a:hlinkClick r:id="rId2">
                  <a:extLst>
                    <a:ext uri="{A12FA001-AC4F-418D-AE19-62706E023703}">
                      <ahyp:hlinkClr xmlns:ahyp="http://schemas.microsoft.com/office/drawing/2018/hyperlinkcolor" val="tx"/>
                    </a:ext>
                  </a:extLst>
                </a:hlinkClick>
              </a:rPr>
              <a:t>https://www.ocr.org.uk/Images/234814-unit-j309-02-and-j309-03-food-investigation-sample-assessment-material.pdf</a:t>
            </a:r>
            <a:r>
              <a:rPr lang="en-GB" dirty="0">
                <a:solidFill>
                  <a:srgbClr val="0070C0"/>
                </a:solidFill>
              </a:rPr>
              <a:t> </a:t>
            </a:r>
          </a:p>
          <a:p>
            <a:r>
              <a:rPr lang="en-GB" dirty="0">
                <a:solidFill>
                  <a:srgbClr val="0070C0"/>
                </a:solidFill>
                <a:hlinkClick r:id="rId3">
                  <a:extLst>
                    <a:ext uri="{A12FA001-AC4F-418D-AE19-62706E023703}">
                      <ahyp:hlinkClr xmlns:ahyp="http://schemas.microsoft.com/office/drawing/2018/hyperlinkcolor" val="tx"/>
                    </a:ext>
                  </a:extLst>
                </a:hlinkClick>
              </a:rPr>
              <a:t>https://www.ocr.org.uk/Images/693412-food-investigation-task-june-2024.pdf</a:t>
            </a:r>
            <a:r>
              <a:rPr lang="en-GB" dirty="0">
                <a:solidFill>
                  <a:srgbClr val="0070C0"/>
                </a:solidFill>
              </a:rPr>
              <a:t> </a:t>
            </a:r>
          </a:p>
          <a:p>
            <a:r>
              <a:rPr lang="en-GB" dirty="0">
                <a:solidFill>
                  <a:srgbClr val="00B050"/>
                </a:solidFill>
              </a:rPr>
              <a:t>Word limit of 1500-2000 words</a:t>
            </a:r>
          </a:p>
          <a:p>
            <a:r>
              <a:rPr lang="en-GB" dirty="0">
                <a:solidFill>
                  <a:srgbClr val="00B050"/>
                </a:solidFill>
              </a:rPr>
              <a:t>2-3 Experiments of your choice based on your research</a:t>
            </a:r>
          </a:p>
          <a:p>
            <a:r>
              <a:rPr lang="en-GB" dirty="0">
                <a:solidFill>
                  <a:srgbClr val="00B050"/>
                </a:solidFill>
              </a:rPr>
              <a:t>Maximum of 45 marks available, which is worth 15% of the final grade.</a:t>
            </a:r>
          </a:p>
        </p:txBody>
      </p:sp>
    </p:spTree>
    <p:extLst>
      <p:ext uri="{BB962C8B-B14F-4D97-AF65-F5344CB8AC3E}">
        <p14:creationId xmlns:p14="http://schemas.microsoft.com/office/powerpoint/2010/main" val="1584264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D2A04-DFBE-6156-220F-64F6A2527672}"/>
              </a:ext>
            </a:extLst>
          </p:cNvPr>
          <p:cNvSpPr>
            <a:spLocks noGrp="1"/>
          </p:cNvSpPr>
          <p:nvPr>
            <p:ph type="title"/>
          </p:nvPr>
        </p:nvSpPr>
        <p:spPr>
          <a:xfrm>
            <a:off x="189271" y="-180975"/>
            <a:ext cx="10515600" cy="1325563"/>
          </a:xfrm>
        </p:spPr>
        <p:txBody>
          <a:bodyPr/>
          <a:lstStyle/>
          <a:p>
            <a:r>
              <a:rPr lang="en-GB" dirty="0">
                <a:solidFill>
                  <a:srgbClr val="00B050"/>
                </a:solidFill>
              </a:rPr>
              <a:t>How is NEA1 marked?</a:t>
            </a:r>
          </a:p>
        </p:txBody>
      </p:sp>
      <p:sp>
        <p:nvSpPr>
          <p:cNvPr id="3" name="Content Placeholder 2">
            <a:extLst>
              <a:ext uri="{FF2B5EF4-FFF2-40B4-BE49-F238E27FC236}">
                <a16:creationId xmlns:a16="http://schemas.microsoft.com/office/drawing/2014/main" id="{64C500C2-41F1-3A38-3275-FC425D946686}"/>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C935A26A-6D02-6946-94E5-AF64057A0F1E}"/>
              </a:ext>
            </a:extLst>
          </p:cNvPr>
          <p:cNvPicPr>
            <a:picLocks noChangeAspect="1"/>
          </p:cNvPicPr>
          <p:nvPr/>
        </p:nvPicPr>
        <p:blipFill>
          <a:blip r:embed="rId2"/>
          <a:stretch>
            <a:fillRect/>
          </a:stretch>
        </p:blipFill>
        <p:spPr>
          <a:xfrm>
            <a:off x="620047" y="796413"/>
            <a:ext cx="11247488" cy="6061587"/>
          </a:xfrm>
          <a:prstGeom prst="rect">
            <a:avLst/>
          </a:prstGeom>
        </p:spPr>
      </p:pic>
    </p:spTree>
    <p:extLst>
      <p:ext uri="{BB962C8B-B14F-4D97-AF65-F5344CB8AC3E}">
        <p14:creationId xmlns:p14="http://schemas.microsoft.com/office/powerpoint/2010/main" val="1085552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03121-07CA-6C7B-DF09-FD2A95DE5759}"/>
              </a:ext>
            </a:extLst>
          </p:cNvPr>
          <p:cNvSpPr>
            <a:spLocks noGrp="1"/>
          </p:cNvSpPr>
          <p:nvPr>
            <p:ph type="title"/>
          </p:nvPr>
        </p:nvSpPr>
        <p:spPr>
          <a:xfrm>
            <a:off x="342900" y="432593"/>
            <a:ext cx="10515600" cy="1325563"/>
          </a:xfrm>
        </p:spPr>
        <p:txBody>
          <a:bodyPr/>
          <a:lstStyle/>
          <a:p>
            <a:r>
              <a:rPr lang="en-GB" dirty="0">
                <a:solidFill>
                  <a:srgbClr val="7030A0"/>
                </a:solidFill>
              </a:rPr>
              <a:t>NEA 2- Food preparation task- (35%)</a:t>
            </a:r>
          </a:p>
        </p:txBody>
      </p:sp>
      <p:sp>
        <p:nvSpPr>
          <p:cNvPr id="3" name="Content Placeholder 2">
            <a:extLst>
              <a:ext uri="{FF2B5EF4-FFF2-40B4-BE49-F238E27FC236}">
                <a16:creationId xmlns:a16="http://schemas.microsoft.com/office/drawing/2014/main" id="{B9132823-9DF5-761A-3A7D-00F0691F1476}"/>
              </a:ext>
            </a:extLst>
          </p:cNvPr>
          <p:cNvSpPr>
            <a:spLocks noGrp="1"/>
          </p:cNvSpPr>
          <p:nvPr>
            <p:ph idx="1"/>
          </p:nvPr>
        </p:nvSpPr>
        <p:spPr>
          <a:xfrm>
            <a:off x="158238" y="2177563"/>
            <a:ext cx="10515600" cy="4351338"/>
          </a:xfrm>
        </p:spPr>
        <p:txBody>
          <a:bodyPr>
            <a:normAutofit fontScale="70000" lnSpcReduction="20000"/>
          </a:bodyPr>
          <a:lstStyle/>
          <a:p>
            <a:r>
              <a:rPr lang="en-GB" dirty="0">
                <a:solidFill>
                  <a:srgbClr val="7030A0"/>
                </a:solidFill>
              </a:rPr>
              <a:t>Choose from 2 tasks- examples of previous task found here </a:t>
            </a:r>
            <a:r>
              <a:rPr lang="en-GB" dirty="0">
                <a:hlinkClick r:id="rId2"/>
              </a:rPr>
              <a:t>https://www.ocr.org.uk/Images/234815-unit-j309-04-and-j309-05-food-preparation-sample-assessment-material.pdf</a:t>
            </a:r>
            <a:r>
              <a:rPr lang="en-GB" dirty="0"/>
              <a:t>  </a:t>
            </a:r>
          </a:p>
          <a:p>
            <a:r>
              <a:rPr lang="en-GB" dirty="0">
                <a:hlinkClick r:id="rId3"/>
              </a:rPr>
              <a:t>https://www.ocr.org.uk/Images/698408-food-preparation-task-june-2024.pdf</a:t>
            </a:r>
            <a:r>
              <a:rPr lang="en-GB" dirty="0"/>
              <a:t> </a:t>
            </a:r>
          </a:p>
          <a:p>
            <a:r>
              <a:rPr lang="en-GB" dirty="0">
                <a:solidFill>
                  <a:srgbClr val="7030A0"/>
                </a:solidFill>
              </a:rPr>
              <a:t>20 pages of A4/ or 10 pages A3</a:t>
            </a:r>
          </a:p>
          <a:p>
            <a:r>
              <a:rPr lang="en-GB" dirty="0">
                <a:solidFill>
                  <a:srgbClr val="7030A0"/>
                </a:solidFill>
              </a:rPr>
              <a:t>20 hours to complete</a:t>
            </a:r>
          </a:p>
          <a:p>
            <a:r>
              <a:rPr lang="en-GB" dirty="0">
                <a:solidFill>
                  <a:srgbClr val="7030A0"/>
                </a:solidFill>
              </a:rPr>
              <a:t>Learners will be expected to consider and investigate the influence of the following, as appropriate: lifestyle, life stage, dietary group, culinary tradition. </a:t>
            </a:r>
          </a:p>
          <a:p>
            <a:r>
              <a:rPr lang="en-GB" dirty="0">
                <a:solidFill>
                  <a:srgbClr val="7030A0"/>
                </a:solidFill>
              </a:rPr>
              <a:t>Learners will select appropriate dishes demonstrating knowledge and understanding in the choice of dishes when selecting the menu. Choice of dishes will be justified in relation to ingredients, organoleptic properties, skills and techniques, cooking methods and equipment, nutritional value, cost, food provenance and seasonality. </a:t>
            </a:r>
          </a:p>
          <a:p>
            <a:r>
              <a:rPr lang="en-GB" dirty="0">
                <a:solidFill>
                  <a:srgbClr val="7030A0"/>
                </a:solidFill>
              </a:rPr>
              <a:t>Learners should be aware that the marks available will depend on the complexity of the skills and techniques involved for the dishes chosen. Learners will plan the task and produce a clear sequence of work to include food safety and quality points</a:t>
            </a:r>
          </a:p>
        </p:txBody>
      </p:sp>
    </p:spTree>
    <p:extLst>
      <p:ext uri="{BB962C8B-B14F-4D97-AF65-F5344CB8AC3E}">
        <p14:creationId xmlns:p14="http://schemas.microsoft.com/office/powerpoint/2010/main" val="943418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4ADFB-22FE-87D2-E6F7-49371E35882C}"/>
              </a:ext>
            </a:extLst>
          </p:cNvPr>
          <p:cNvSpPr>
            <a:spLocks noGrp="1"/>
          </p:cNvSpPr>
          <p:nvPr>
            <p:ph type="title"/>
          </p:nvPr>
        </p:nvSpPr>
        <p:spPr>
          <a:xfrm>
            <a:off x="161925" y="0"/>
            <a:ext cx="10515600" cy="1325563"/>
          </a:xfrm>
        </p:spPr>
        <p:txBody>
          <a:bodyPr/>
          <a:lstStyle/>
          <a:p>
            <a:r>
              <a:rPr lang="en-GB" dirty="0">
                <a:solidFill>
                  <a:srgbClr val="FF0000"/>
                </a:solidFill>
              </a:rPr>
              <a:t>Exam- (50%)- 1hr 30mins</a:t>
            </a:r>
          </a:p>
        </p:txBody>
      </p:sp>
      <p:sp>
        <p:nvSpPr>
          <p:cNvPr id="3" name="Content Placeholder 2">
            <a:extLst>
              <a:ext uri="{FF2B5EF4-FFF2-40B4-BE49-F238E27FC236}">
                <a16:creationId xmlns:a16="http://schemas.microsoft.com/office/drawing/2014/main" id="{3A9E9156-53AC-3726-2305-A18B03F9FCB7}"/>
              </a:ext>
            </a:extLst>
          </p:cNvPr>
          <p:cNvSpPr>
            <a:spLocks noGrp="1"/>
          </p:cNvSpPr>
          <p:nvPr>
            <p:ph idx="1"/>
          </p:nvPr>
        </p:nvSpPr>
        <p:spPr>
          <a:xfrm>
            <a:off x="276225" y="1390649"/>
            <a:ext cx="11610975" cy="5389529"/>
          </a:xfrm>
        </p:spPr>
        <p:txBody>
          <a:bodyPr>
            <a:normAutofit/>
          </a:bodyPr>
          <a:lstStyle/>
          <a:p>
            <a:pPr marL="0" indent="0" eaLnBrk="0" fontAlgn="base" hangingPunct="0">
              <a:lnSpc>
                <a:spcPct val="100000"/>
              </a:lnSpc>
              <a:spcBef>
                <a:spcPct val="0"/>
              </a:spcBef>
              <a:spcAft>
                <a:spcPct val="0"/>
              </a:spcAft>
              <a:buNone/>
            </a:pPr>
            <a:r>
              <a:rPr lang="en-GB" b="1" dirty="0">
                <a:solidFill>
                  <a:srgbClr val="000000"/>
                </a:solidFill>
                <a:latin typeface="Didact Gothic" panose="00000500000000000000" pitchFamily="2" charset="0"/>
              </a:rPr>
              <a:t>How to apply… </a:t>
            </a:r>
          </a:p>
          <a:p>
            <a:pPr eaLnBrk="0" fontAlgn="base" hangingPunct="0">
              <a:lnSpc>
                <a:spcPct val="100000"/>
              </a:lnSpc>
              <a:spcBef>
                <a:spcPct val="0"/>
              </a:spcBef>
              <a:spcAft>
                <a:spcPct val="0"/>
              </a:spcAft>
            </a:pPr>
            <a:r>
              <a:rPr kumimoji="0" lang="en-US" altLang="en-US" sz="2800" b="1" i="0" u="none" strike="noStrike" cap="none" normalizeH="0" baseline="0" dirty="0">
                <a:ln>
                  <a:noFill/>
                </a:ln>
                <a:solidFill>
                  <a:srgbClr val="000000"/>
                </a:solidFill>
                <a:effectLst/>
                <a:latin typeface="Didact Gothic" panose="00000500000000000000" pitchFamily="2" charset="0"/>
              </a:rPr>
              <a:t>Please note that the Exam Assessment is an ADDITIONAL COST which must be booked &amp; paid for directly through </a:t>
            </a:r>
            <a:r>
              <a:rPr lang="en-US" altLang="en-US" b="1" dirty="0">
                <a:solidFill>
                  <a:srgbClr val="000000"/>
                </a:solidFill>
                <a:latin typeface="Didact Gothic" panose="00000500000000000000" pitchFamily="2" charset="0"/>
                <a:hlinkClick r:id="rId2"/>
              </a:rPr>
              <a:t>The Birmingham exam center </a:t>
            </a:r>
            <a:r>
              <a:rPr lang="en-US" altLang="en-US" b="1" dirty="0">
                <a:solidFill>
                  <a:srgbClr val="000000"/>
                </a:solidFill>
                <a:latin typeface="Didact Gothic" panose="00000500000000000000" pitchFamily="2" charset="0"/>
              </a:rPr>
              <a:t>or </a:t>
            </a:r>
            <a:r>
              <a:rPr kumimoji="0" lang="en-US" altLang="en-US" sz="2800" b="1" i="0" u="none" strike="noStrike" cap="none" normalizeH="0" baseline="0" dirty="0">
                <a:ln>
                  <a:noFill/>
                </a:ln>
                <a:solidFill>
                  <a:srgbClr val="EC6500"/>
                </a:solidFill>
                <a:effectLst/>
                <a:latin typeface="Didact Gothic" panose="00000500000000000000" pitchFamily="2" charset="0"/>
                <a:hlinkClick r:id="rId3"/>
              </a:rPr>
              <a:t>Tutors &amp; Exam</a:t>
            </a:r>
            <a:endParaRPr lang="en-US" altLang="en-US" sz="1400" dirty="0"/>
          </a:p>
          <a:p>
            <a:pPr eaLnBrk="0" fontAlgn="base" hangingPunct="0">
              <a:lnSpc>
                <a:spcPct val="100000"/>
              </a:lnSpc>
              <a:spcBef>
                <a:spcPct val="0"/>
              </a:spcBef>
              <a:spcAft>
                <a:spcPct val="0"/>
              </a:spcAft>
            </a:pPr>
            <a:r>
              <a:rPr kumimoji="0" lang="en-US" altLang="en-US" sz="2800" b="1" i="0" u="none" strike="noStrike" cap="none" normalizeH="0" baseline="0" dirty="0">
                <a:ln>
                  <a:noFill/>
                </a:ln>
                <a:solidFill>
                  <a:srgbClr val="000000"/>
                </a:solidFill>
                <a:effectLst/>
                <a:latin typeface="Didact Gothic" panose="00000500000000000000" pitchFamily="2" charset="0"/>
              </a:rPr>
              <a:t>We are not involved in the booking of the exam</a:t>
            </a:r>
            <a:r>
              <a:rPr kumimoji="0" lang="en-US" altLang="en-US" sz="2800" b="0" i="0" u="none" strike="noStrike" cap="none" normalizeH="0" baseline="0" dirty="0">
                <a:ln>
                  <a:noFill/>
                </a:ln>
                <a:solidFill>
                  <a:srgbClr val="000000"/>
                </a:solidFill>
                <a:effectLst/>
                <a:latin typeface="Didact Gothic" panose="00000500000000000000" pitchFamily="2" charset="0"/>
              </a:rPr>
              <a:t> </a:t>
            </a:r>
            <a:r>
              <a:rPr kumimoji="0" lang="en-US" altLang="en-US" sz="2800" b="1" i="0" u="none" strike="noStrike" cap="none" normalizeH="0" baseline="0" dirty="0">
                <a:ln>
                  <a:noFill/>
                </a:ln>
                <a:solidFill>
                  <a:srgbClr val="000000"/>
                </a:solidFill>
                <a:effectLst/>
                <a:latin typeface="Didact Gothic" panose="00000500000000000000" pitchFamily="2" charset="0"/>
              </a:rPr>
              <a:t>or the access arrangements you MUST work directly with </a:t>
            </a:r>
            <a:r>
              <a:rPr lang="en-US" altLang="en-US" b="1" dirty="0">
                <a:solidFill>
                  <a:srgbClr val="000000"/>
                </a:solidFill>
                <a:latin typeface="Didact Gothic" panose="00000500000000000000" pitchFamily="2" charset="0"/>
                <a:hlinkClick r:id="rId2"/>
              </a:rPr>
              <a:t>The Birmingham exam center </a:t>
            </a:r>
            <a:r>
              <a:rPr lang="en-US" altLang="en-US" b="1" dirty="0">
                <a:solidFill>
                  <a:srgbClr val="000000"/>
                </a:solidFill>
                <a:latin typeface="Didact Gothic" panose="00000500000000000000" pitchFamily="2" charset="0"/>
              </a:rPr>
              <a:t>or </a:t>
            </a:r>
            <a:r>
              <a:rPr lang="en-US" altLang="en-US" b="1" dirty="0">
                <a:solidFill>
                  <a:srgbClr val="EC6500"/>
                </a:solidFill>
                <a:latin typeface="Didact Gothic" panose="00000500000000000000" pitchFamily="2" charset="0"/>
                <a:hlinkClick r:id="rId3"/>
              </a:rPr>
              <a:t>Tutors &amp; Exam</a:t>
            </a:r>
            <a:endParaRPr lang="en-US" altLang="en-US" sz="1400" dirty="0"/>
          </a:p>
          <a:p>
            <a:pPr eaLnBrk="0" fontAlgn="base" hangingPunct="0">
              <a:lnSpc>
                <a:spcPct val="100000"/>
              </a:lnSpc>
              <a:spcBef>
                <a:spcPct val="0"/>
              </a:spcBef>
              <a:spcAft>
                <a:spcPct val="0"/>
              </a:spcAft>
            </a:pPr>
            <a:r>
              <a:rPr kumimoji="0" lang="en-US" altLang="en-US" sz="2800" b="1" i="0" u="none" strike="noStrike" cap="none" normalizeH="0" baseline="0" dirty="0">
                <a:ln>
                  <a:noFill/>
                </a:ln>
                <a:solidFill>
                  <a:srgbClr val="000000"/>
                </a:solidFill>
                <a:effectLst/>
                <a:latin typeface="Didact Gothic" panose="00000500000000000000" pitchFamily="2" charset="0"/>
              </a:rPr>
              <a:t>, their booking system for the 26/27 exams</a:t>
            </a:r>
          </a:p>
          <a:p>
            <a:pPr eaLnBrk="0" fontAlgn="base" hangingPunct="0">
              <a:lnSpc>
                <a:spcPct val="100000"/>
              </a:lnSpc>
              <a:spcBef>
                <a:spcPct val="0"/>
              </a:spcBef>
              <a:spcAft>
                <a:spcPct val="0"/>
              </a:spcAft>
            </a:pPr>
            <a:r>
              <a:rPr lang="en-GB" dirty="0">
                <a:hlinkClick r:id="rId4"/>
              </a:rPr>
              <a:t>Contact Us – EXAM CENTRE BIRMINGHAM - Official Website.</a:t>
            </a:r>
            <a:endParaRPr kumimoji="0" lang="en-US" altLang="en-US" sz="2800" b="1" i="0" u="none" strike="noStrike" cap="none" normalizeH="0" baseline="0" dirty="0">
              <a:ln>
                <a:noFill/>
              </a:ln>
              <a:solidFill>
                <a:srgbClr val="000000"/>
              </a:solidFill>
              <a:effectLst/>
              <a:latin typeface="Didact Gothic" panose="00000500000000000000" pitchFamily="2" charset="0"/>
            </a:endParaRPr>
          </a:p>
          <a:p>
            <a:pPr eaLnBrk="0" fontAlgn="base" hangingPunct="0">
              <a:lnSpc>
                <a:spcPct val="100000"/>
              </a:lnSpc>
              <a:spcBef>
                <a:spcPct val="0"/>
              </a:spcBef>
              <a:spcAft>
                <a:spcPct val="0"/>
              </a:spcAft>
            </a:pPr>
            <a:r>
              <a:rPr lang="en-GB" dirty="0">
                <a:hlinkClick r:id="rId5"/>
              </a:rPr>
              <a:t>https://www.tutorsandexams.uk/contact-us/</a:t>
            </a:r>
            <a:r>
              <a:rPr lang="en-US" b="1" dirty="0">
                <a:solidFill>
                  <a:srgbClr val="000000"/>
                </a:solidFill>
                <a:latin typeface="Didact Gothic" panose="00000500000000000000" pitchFamily="2" charset="0"/>
              </a:rPr>
              <a:t> </a:t>
            </a:r>
          </a:p>
          <a:p>
            <a:pPr eaLnBrk="0" fontAlgn="base" hangingPunct="0">
              <a:lnSpc>
                <a:spcPct val="100000"/>
              </a:lnSpc>
              <a:spcBef>
                <a:spcPct val="0"/>
              </a:spcBef>
              <a:spcAft>
                <a:spcPct val="0"/>
              </a:spcAft>
            </a:pPr>
            <a:r>
              <a:rPr lang="en-GB" dirty="0">
                <a:hlinkClick r:id="rId6"/>
              </a:rPr>
              <a:t>https://www.tutorsandexams.uk/fees-and-awarding-body/</a:t>
            </a:r>
            <a:r>
              <a:rPr lang="en-US" b="1" dirty="0">
                <a:solidFill>
                  <a:srgbClr val="000000"/>
                </a:solidFill>
                <a:latin typeface="Didact Gothic" panose="00000500000000000000" pitchFamily="2" charset="0"/>
              </a:rPr>
              <a:t> </a:t>
            </a:r>
          </a:p>
          <a:p>
            <a:pPr marL="0" indent="0" eaLnBrk="0" fontAlgn="base" hangingPunct="0">
              <a:lnSpc>
                <a:spcPct val="100000"/>
              </a:lnSpc>
              <a:spcBef>
                <a:spcPct val="0"/>
              </a:spcBef>
              <a:spcAft>
                <a:spcPct val="0"/>
              </a:spcAft>
              <a:buNone/>
            </a:pPr>
            <a:endParaRPr lang="en-GB" dirty="0"/>
          </a:p>
        </p:txBody>
      </p:sp>
    </p:spTree>
    <p:extLst>
      <p:ext uri="{BB962C8B-B14F-4D97-AF65-F5344CB8AC3E}">
        <p14:creationId xmlns:p14="http://schemas.microsoft.com/office/powerpoint/2010/main" val="227992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DD98F-DD96-24FD-D548-40196481EA90}"/>
              </a:ext>
            </a:extLst>
          </p:cNvPr>
          <p:cNvSpPr>
            <a:spLocks noGrp="1"/>
          </p:cNvSpPr>
          <p:nvPr>
            <p:ph type="title"/>
          </p:nvPr>
        </p:nvSpPr>
        <p:spPr>
          <a:xfrm>
            <a:off x="265470" y="-4762"/>
            <a:ext cx="11564579" cy="1325563"/>
          </a:xfrm>
        </p:spPr>
        <p:txBody>
          <a:bodyPr/>
          <a:lstStyle/>
          <a:p>
            <a:pPr algn="ctr"/>
            <a:r>
              <a:rPr lang="en-GB" dirty="0"/>
              <a:t>What does the course cover in preparation for the exam and coursework?</a:t>
            </a:r>
          </a:p>
        </p:txBody>
      </p:sp>
      <p:pic>
        <p:nvPicPr>
          <p:cNvPr id="5" name="Picture 4">
            <a:extLst>
              <a:ext uri="{FF2B5EF4-FFF2-40B4-BE49-F238E27FC236}">
                <a16:creationId xmlns:a16="http://schemas.microsoft.com/office/drawing/2014/main" id="{F0A28D7B-283D-BC48-636B-BD3C409A8769}"/>
              </a:ext>
            </a:extLst>
          </p:cNvPr>
          <p:cNvPicPr>
            <a:picLocks noChangeAspect="1"/>
          </p:cNvPicPr>
          <p:nvPr/>
        </p:nvPicPr>
        <p:blipFill>
          <a:blip r:embed="rId2"/>
          <a:stretch>
            <a:fillRect/>
          </a:stretch>
        </p:blipFill>
        <p:spPr>
          <a:xfrm>
            <a:off x="674125" y="1203990"/>
            <a:ext cx="4249379" cy="2988239"/>
          </a:xfrm>
          <a:prstGeom prst="rect">
            <a:avLst/>
          </a:prstGeom>
          <a:ln>
            <a:solidFill>
              <a:schemeClr val="tx1"/>
            </a:solidFill>
          </a:ln>
        </p:spPr>
      </p:pic>
      <p:pic>
        <p:nvPicPr>
          <p:cNvPr id="7" name="Picture 6">
            <a:extLst>
              <a:ext uri="{FF2B5EF4-FFF2-40B4-BE49-F238E27FC236}">
                <a16:creationId xmlns:a16="http://schemas.microsoft.com/office/drawing/2014/main" id="{A3493FA6-101A-D3C7-22F9-9732A63A29DB}"/>
              </a:ext>
            </a:extLst>
          </p:cNvPr>
          <p:cNvPicPr>
            <a:picLocks noChangeAspect="1"/>
          </p:cNvPicPr>
          <p:nvPr/>
        </p:nvPicPr>
        <p:blipFill>
          <a:blip r:embed="rId3"/>
          <a:stretch>
            <a:fillRect/>
          </a:stretch>
        </p:blipFill>
        <p:spPr>
          <a:xfrm>
            <a:off x="681499" y="4397374"/>
            <a:ext cx="4249379" cy="2279649"/>
          </a:xfrm>
          <a:prstGeom prst="rect">
            <a:avLst/>
          </a:prstGeom>
          <a:ln>
            <a:solidFill>
              <a:schemeClr val="tx1"/>
            </a:solidFill>
          </a:ln>
        </p:spPr>
      </p:pic>
      <p:pic>
        <p:nvPicPr>
          <p:cNvPr id="9" name="Picture 8">
            <a:extLst>
              <a:ext uri="{FF2B5EF4-FFF2-40B4-BE49-F238E27FC236}">
                <a16:creationId xmlns:a16="http://schemas.microsoft.com/office/drawing/2014/main" id="{9ABE8645-A55A-869A-62EF-B5FF6E3C3226}"/>
              </a:ext>
            </a:extLst>
          </p:cNvPr>
          <p:cNvPicPr>
            <a:picLocks noChangeAspect="1"/>
          </p:cNvPicPr>
          <p:nvPr/>
        </p:nvPicPr>
        <p:blipFill>
          <a:blip r:embed="rId4"/>
          <a:stretch>
            <a:fillRect/>
          </a:stretch>
        </p:blipFill>
        <p:spPr>
          <a:xfrm>
            <a:off x="6986588" y="1515785"/>
            <a:ext cx="3590923" cy="1556304"/>
          </a:xfrm>
          <a:prstGeom prst="rect">
            <a:avLst/>
          </a:prstGeom>
          <a:ln>
            <a:solidFill>
              <a:schemeClr val="tx1"/>
            </a:solidFill>
          </a:ln>
        </p:spPr>
      </p:pic>
      <p:pic>
        <p:nvPicPr>
          <p:cNvPr id="10" name="Picture 9">
            <a:extLst>
              <a:ext uri="{FF2B5EF4-FFF2-40B4-BE49-F238E27FC236}">
                <a16:creationId xmlns:a16="http://schemas.microsoft.com/office/drawing/2014/main" id="{585F9CCC-E5E1-AA9B-07F5-6720CE26F385}"/>
              </a:ext>
            </a:extLst>
          </p:cNvPr>
          <p:cNvPicPr>
            <a:picLocks noChangeAspect="1"/>
          </p:cNvPicPr>
          <p:nvPr/>
        </p:nvPicPr>
        <p:blipFill>
          <a:blip r:embed="rId5"/>
          <a:stretch>
            <a:fillRect/>
          </a:stretch>
        </p:blipFill>
        <p:spPr>
          <a:xfrm>
            <a:off x="6986588" y="3267073"/>
            <a:ext cx="4981575" cy="3409950"/>
          </a:xfrm>
          <a:prstGeom prst="rect">
            <a:avLst/>
          </a:prstGeom>
          <a:ln>
            <a:solidFill>
              <a:schemeClr val="tx1"/>
            </a:solidFill>
          </a:ln>
        </p:spPr>
      </p:pic>
    </p:spTree>
    <p:extLst>
      <p:ext uri="{BB962C8B-B14F-4D97-AF65-F5344CB8AC3E}">
        <p14:creationId xmlns:p14="http://schemas.microsoft.com/office/powerpoint/2010/main" val="3277558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8D546-D4F0-AD13-CC5E-5ECBA6F61AD0}"/>
              </a:ext>
            </a:extLst>
          </p:cNvPr>
          <p:cNvSpPr>
            <a:spLocks noGrp="1"/>
          </p:cNvSpPr>
          <p:nvPr>
            <p:ph type="title"/>
          </p:nvPr>
        </p:nvSpPr>
        <p:spPr>
          <a:xfrm>
            <a:off x="219075" y="-1589"/>
            <a:ext cx="10515600" cy="1325563"/>
          </a:xfrm>
        </p:spPr>
        <p:txBody>
          <a:bodyPr/>
          <a:lstStyle/>
          <a:p>
            <a:r>
              <a:rPr lang="en-GB" dirty="0"/>
              <a:t>Recipes and skills we will cover</a:t>
            </a:r>
          </a:p>
        </p:txBody>
      </p:sp>
      <p:sp>
        <p:nvSpPr>
          <p:cNvPr id="3" name="Content Placeholder 2">
            <a:extLst>
              <a:ext uri="{FF2B5EF4-FFF2-40B4-BE49-F238E27FC236}">
                <a16:creationId xmlns:a16="http://schemas.microsoft.com/office/drawing/2014/main" id="{58E5522F-E980-11AD-4AA4-5EE6B298974A}"/>
              </a:ext>
            </a:extLst>
          </p:cNvPr>
          <p:cNvSpPr>
            <a:spLocks noGrp="1"/>
          </p:cNvSpPr>
          <p:nvPr>
            <p:ph idx="1"/>
          </p:nvPr>
        </p:nvSpPr>
        <p:spPr>
          <a:xfrm>
            <a:off x="133351" y="952500"/>
            <a:ext cx="11953874" cy="5810249"/>
          </a:xfrm>
        </p:spPr>
        <p:txBody>
          <a:bodyPr>
            <a:normAutofit fontScale="55000" lnSpcReduction="20000"/>
          </a:bodyPr>
          <a:lstStyle/>
          <a:p>
            <a:r>
              <a:rPr lang="en-GB" dirty="0"/>
              <a:t>These can be found in our recipe book on the website </a:t>
            </a:r>
            <a:r>
              <a:rPr lang="en-GB" dirty="0">
                <a:hlinkClick r:id="rId2"/>
              </a:rPr>
              <a:t>https://www.attheland.co.uk/home-education</a:t>
            </a:r>
            <a:endParaRPr lang="en-GB" dirty="0"/>
          </a:p>
          <a:p>
            <a:r>
              <a:rPr lang="en-GB" dirty="0"/>
              <a:t>We may add more recipes if you would like to explore any skills further, but this menu covers all of the required learning skills. </a:t>
            </a:r>
          </a:p>
          <a:p>
            <a:endParaRPr lang="en-GB" dirty="0"/>
          </a:p>
          <a:p>
            <a:r>
              <a:rPr lang="en-GB" dirty="0"/>
              <a:t>Cottage pie</a:t>
            </a:r>
          </a:p>
          <a:p>
            <a:r>
              <a:rPr lang="en-GB" dirty="0"/>
              <a:t>Choux pastry / eclairs</a:t>
            </a:r>
          </a:p>
          <a:p>
            <a:r>
              <a:rPr lang="en-GB" dirty="0"/>
              <a:t>Filleting a fish/ fish pie or fish fingers </a:t>
            </a:r>
          </a:p>
          <a:p>
            <a:r>
              <a:rPr lang="en-GB" dirty="0"/>
              <a:t>Portioning a chicken</a:t>
            </a:r>
          </a:p>
          <a:p>
            <a:r>
              <a:rPr lang="en-GB" dirty="0"/>
              <a:t>Victoria sponge</a:t>
            </a:r>
          </a:p>
          <a:p>
            <a:r>
              <a:rPr lang="en-GB" dirty="0"/>
              <a:t>Puff pastry pie or sausage rolls </a:t>
            </a:r>
          </a:p>
          <a:p>
            <a:r>
              <a:rPr lang="en-GB" dirty="0"/>
              <a:t>Lasagne/ pasta making</a:t>
            </a:r>
          </a:p>
          <a:p>
            <a:r>
              <a:rPr lang="en-GB" dirty="0"/>
              <a:t>Swiss roll</a:t>
            </a:r>
          </a:p>
          <a:p>
            <a:r>
              <a:rPr lang="en-GB" dirty="0"/>
              <a:t>Quiche</a:t>
            </a:r>
          </a:p>
          <a:p>
            <a:r>
              <a:rPr lang="en-GB" dirty="0"/>
              <a:t>Pizza and bread making</a:t>
            </a:r>
          </a:p>
          <a:p>
            <a:r>
              <a:rPr lang="en-GB" dirty="0"/>
              <a:t>Chips and Mayonnaise</a:t>
            </a:r>
          </a:p>
          <a:p>
            <a:r>
              <a:rPr lang="en-GB" dirty="0"/>
              <a:t>Bean or beef burger</a:t>
            </a:r>
          </a:p>
          <a:p>
            <a:r>
              <a:rPr lang="en-GB" dirty="0"/>
              <a:t>Fajitas</a:t>
            </a:r>
          </a:p>
          <a:p>
            <a:r>
              <a:rPr lang="en-GB" dirty="0"/>
              <a:t>Lemon </a:t>
            </a:r>
            <a:r>
              <a:rPr lang="en-GB" dirty="0" err="1"/>
              <a:t>Merigue</a:t>
            </a:r>
            <a:endParaRPr lang="en-GB" dirty="0"/>
          </a:p>
          <a:p>
            <a:r>
              <a:rPr lang="en-GB" dirty="0" err="1"/>
              <a:t>Vineese</a:t>
            </a:r>
            <a:r>
              <a:rPr lang="en-GB" dirty="0"/>
              <a:t> whirls</a:t>
            </a:r>
          </a:p>
          <a:p>
            <a:r>
              <a:rPr lang="en-GB" dirty="0"/>
              <a:t>Vegan chocolate brownie</a:t>
            </a:r>
          </a:p>
          <a:p>
            <a:r>
              <a:rPr lang="en-GB" dirty="0"/>
              <a:t>Mango and Passion Fruit Pavlova, Salted Caramel Sauce and Caramel Shards  </a:t>
            </a:r>
          </a:p>
          <a:p>
            <a:endParaRPr lang="en-GB" dirty="0"/>
          </a:p>
          <a:p>
            <a:endParaRPr lang="en-GB" dirty="0"/>
          </a:p>
        </p:txBody>
      </p:sp>
      <p:sp>
        <p:nvSpPr>
          <p:cNvPr id="4" name="TextBox 3">
            <a:extLst>
              <a:ext uri="{FF2B5EF4-FFF2-40B4-BE49-F238E27FC236}">
                <a16:creationId xmlns:a16="http://schemas.microsoft.com/office/drawing/2014/main" id="{62EC85C7-1571-ACB8-3142-C5CC8023A107}"/>
              </a:ext>
            </a:extLst>
          </p:cNvPr>
          <p:cNvSpPr txBox="1"/>
          <p:nvPr/>
        </p:nvSpPr>
        <p:spPr>
          <a:xfrm>
            <a:off x="6305549" y="1815641"/>
            <a:ext cx="5753100" cy="4431983"/>
          </a:xfrm>
          <a:prstGeom prst="rect">
            <a:avLst/>
          </a:prstGeom>
          <a:noFill/>
          <a:ln>
            <a:solidFill>
              <a:schemeClr val="accent1"/>
            </a:solidFill>
          </a:ln>
        </p:spPr>
        <p:txBody>
          <a:bodyPr wrap="square" rtlCol="0">
            <a:spAutoFit/>
          </a:bodyPr>
          <a:lstStyle/>
          <a:p>
            <a:r>
              <a:rPr lang="en-GB" u="sng" dirty="0"/>
              <a:t>What equipment will I need?</a:t>
            </a:r>
          </a:p>
          <a:p>
            <a:r>
              <a:rPr lang="en-GB" dirty="0"/>
              <a:t>Here is a list of kitchen equipment we would advise you have available, but we can find alternatives if we need to!</a:t>
            </a:r>
          </a:p>
          <a:p>
            <a:pPr marL="285750" indent="-285750">
              <a:buFont typeface="Arial" panose="020B0604020202020204" pitchFamily="34" charset="0"/>
              <a:buChar char="•"/>
            </a:pPr>
            <a:r>
              <a:rPr lang="en-GB" sz="1200" dirty="0"/>
              <a:t>Knives </a:t>
            </a:r>
          </a:p>
          <a:p>
            <a:pPr marL="285750" indent="-285750">
              <a:buFont typeface="Arial" panose="020B0604020202020204" pitchFamily="34" charset="0"/>
              <a:buChar char="•"/>
            </a:pPr>
            <a:r>
              <a:rPr lang="en-GB" sz="1200" dirty="0"/>
              <a:t>Stick Blender </a:t>
            </a:r>
          </a:p>
          <a:p>
            <a:pPr marL="285750" indent="-285750">
              <a:buFont typeface="Arial" panose="020B0604020202020204" pitchFamily="34" charset="0"/>
              <a:buChar char="•"/>
            </a:pPr>
            <a:r>
              <a:rPr lang="en-GB" sz="1200" dirty="0"/>
              <a:t>Cup Cake Trays </a:t>
            </a:r>
          </a:p>
          <a:p>
            <a:pPr marL="285750" indent="-285750">
              <a:buFont typeface="Arial" panose="020B0604020202020204" pitchFamily="34" charset="0"/>
              <a:buChar char="•"/>
            </a:pPr>
            <a:r>
              <a:rPr lang="en-GB" sz="1200" dirty="0"/>
              <a:t>Baking Trays </a:t>
            </a:r>
          </a:p>
          <a:p>
            <a:pPr marL="285750" indent="-285750">
              <a:buFont typeface="Arial" panose="020B0604020202020204" pitchFamily="34" charset="0"/>
              <a:buChar char="•"/>
            </a:pPr>
            <a:r>
              <a:rPr lang="en-GB" sz="1200" dirty="0"/>
              <a:t>Microwave </a:t>
            </a:r>
          </a:p>
          <a:p>
            <a:pPr marL="285750" indent="-285750">
              <a:buFont typeface="Arial" panose="020B0604020202020204" pitchFamily="34" charset="0"/>
              <a:buChar char="•"/>
            </a:pPr>
            <a:r>
              <a:rPr lang="en-GB" sz="1200" dirty="0"/>
              <a:t>Weighing Scales </a:t>
            </a:r>
          </a:p>
          <a:p>
            <a:pPr marL="285750" indent="-285750">
              <a:buFont typeface="Arial" panose="020B0604020202020204" pitchFamily="34" charset="0"/>
              <a:buChar char="•"/>
            </a:pPr>
            <a:r>
              <a:rPr lang="en-GB" sz="1200" dirty="0"/>
              <a:t>Icing Bag and Nozzle </a:t>
            </a:r>
          </a:p>
          <a:p>
            <a:pPr marL="285750" indent="-285750">
              <a:buFont typeface="Arial" panose="020B0604020202020204" pitchFamily="34" charset="0"/>
              <a:buChar char="•"/>
            </a:pPr>
            <a:r>
              <a:rPr lang="en-GB" sz="1200" dirty="0"/>
              <a:t>Baking Dish </a:t>
            </a:r>
          </a:p>
          <a:p>
            <a:pPr marL="285750" indent="-285750">
              <a:buFont typeface="Arial" panose="020B0604020202020204" pitchFamily="34" charset="0"/>
              <a:buChar char="•"/>
            </a:pPr>
            <a:r>
              <a:rPr lang="en-GB" sz="1200" dirty="0"/>
              <a:t>Rolling Pin </a:t>
            </a:r>
          </a:p>
          <a:p>
            <a:pPr marL="285750" indent="-285750">
              <a:buFont typeface="Arial" panose="020B0604020202020204" pitchFamily="34" charset="0"/>
              <a:buChar char="•"/>
            </a:pPr>
            <a:r>
              <a:rPr lang="en-GB" sz="1200" dirty="0"/>
              <a:t>Deep Roasting Tray </a:t>
            </a:r>
          </a:p>
          <a:p>
            <a:pPr marL="285750" indent="-285750">
              <a:buFont typeface="Arial" panose="020B0604020202020204" pitchFamily="34" charset="0"/>
              <a:buChar char="•"/>
            </a:pPr>
            <a:r>
              <a:rPr lang="en-GB" sz="1200" dirty="0"/>
              <a:t>Measuring Spoons </a:t>
            </a:r>
          </a:p>
          <a:p>
            <a:pPr marL="285750" indent="-285750">
              <a:buFont typeface="Arial" panose="020B0604020202020204" pitchFamily="34" charset="0"/>
              <a:buChar char="•"/>
            </a:pPr>
            <a:r>
              <a:rPr lang="en-GB" sz="1200" dirty="0"/>
              <a:t>Sauce Pans </a:t>
            </a:r>
          </a:p>
          <a:p>
            <a:pPr marL="285750" indent="-285750">
              <a:buFont typeface="Arial" panose="020B0604020202020204" pitchFamily="34" charset="0"/>
              <a:buChar char="•"/>
            </a:pPr>
            <a:r>
              <a:rPr lang="en-GB" sz="1200" dirty="0"/>
              <a:t>Frying Pans </a:t>
            </a:r>
          </a:p>
          <a:p>
            <a:pPr marL="285750" indent="-285750">
              <a:buFont typeface="Arial" panose="020B0604020202020204" pitchFamily="34" charset="0"/>
              <a:buChar char="•"/>
            </a:pPr>
            <a:r>
              <a:rPr lang="en-GB" sz="1200" dirty="0"/>
              <a:t>Electric Whisk </a:t>
            </a:r>
          </a:p>
          <a:p>
            <a:pPr marL="285750" indent="-285750">
              <a:buFont typeface="Arial" panose="020B0604020202020204" pitchFamily="34" charset="0"/>
              <a:buChar char="•"/>
            </a:pPr>
            <a:r>
              <a:rPr lang="en-GB" sz="1200" dirty="0"/>
              <a:t>Fish Slice </a:t>
            </a:r>
          </a:p>
          <a:p>
            <a:pPr marL="285750" indent="-285750">
              <a:buFont typeface="Arial" panose="020B0604020202020204" pitchFamily="34" charset="0"/>
              <a:buChar char="•"/>
            </a:pPr>
            <a:r>
              <a:rPr lang="en-GB" sz="1200" dirty="0"/>
              <a:t>Tongs </a:t>
            </a:r>
          </a:p>
          <a:p>
            <a:pPr marL="285750" indent="-285750">
              <a:buFont typeface="Arial" panose="020B0604020202020204" pitchFamily="34" charset="0"/>
              <a:buChar char="•"/>
            </a:pPr>
            <a:r>
              <a:rPr lang="en-GB" sz="1200" dirty="0"/>
              <a:t>Potato Peeler</a:t>
            </a:r>
          </a:p>
          <a:p>
            <a:pPr marL="285750" indent="-285750">
              <a:buFont typeface="Arial" panose="020B0604020202020204" pitchFamily="34" charset="0"/>
              <a:buChar char="•"/>
            </a:pPr>
            <a:r>
              <a:rPr lang="en-GB" sz="1200" dirty="0"/>
              <a:t>Oven proof dish</a:t>
            </a:r>
          </a:p>
          <a:p>
            <a:pPr marL="285750" indent="-285750">
              <a:buFont typeface="Arial" panose="020B0604020202020204" pitchFamily="34" charset="0"/>
              <a:buChar char="•"/>
            </a:pPr>
            <a:r>
              <a:rPr lang="en-GB" sz="1200" dirty="0"/>
              <a:t>Pastry tin</a:t>
            </a:r>
          </a:p>
        </p:txBody>
      </p:sp>
    </p:spTree>
    <p:extLst>
      <p:ext uri="{BB962C8B-B14F-4D97-AF65-F5344CB8AC3E}">
        <p14:creationId xmlns:p14="http://schemas.microsoft.com/office/powerpoint/2010/main" val="4088825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133</TotalTime>
  <Words>1095</Words>
  <Application>Microsoft Office PowerPoint</Application>
  <PresentationFormat>Widescreen</PresentationFormat>
  <Paragraphs>101</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Aptos Display</vt:lpstr>
      <vt:lpstr>Arial</vt:lpstr>
      <vt:lpstr>Calibri</vt:lpstr>
      <vt:lpstr>Didact Gothic</vt:lpstr>
      <vt:lpstr>Raleway</vt:lpstr>
      <vt:lpstr>Office Theme</vt:lpstr>
      <vt:lpstr>Qualifications | attheland  OCR- GCSE Food preparation and nutrition 2025- 2026</vt:lpstr>
      <vt:lpstr>How long does it take?</vt:lpstr>
      <vt:lpstr>PowerPoint Presentation</vt:lpstr>
      <vt:lpstr>NEA 1- Food investigation (15%)</vt:lpstr>
      <vt:lpstr>How is NEA1 marked?</vt:lpstr>
      <vt:lpstr>NEA 2- Food preparation task- (35%)</vt:lpstr>
      <vt:lpstr>Exam- (50%)- 1hr 30mins</vt:lpstr>
      <vt:lpstr>What does the course cover in preparation for the exam and coursework?</vt:lpstr>
      <vt:lpstr>Recipes and skills we will cover</vt:lpstr>
      <vt:lpstr>What books would help me?</vt:lpstr>
      <vt:lpstr>Costs, Timings and Location </vt:lpstr>
      <vt:lpstr>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CarrollL</dc:creator>
  <cp:lastModifiedBy>laura carroll</cp:lastModifiedBy>
  <cp:revision>2</cp:revision>
  <dcterms:created xsi:type="dcterms:W3CDTF">2025-04-20T06:52:10Z</dcterms:created>
  <dcterms:modified xsi:type="dcterms:W3CDTF">2026-08-22T15:03:42Z</dcterms:modified>
</cp:coreProperties>
</file>